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03" r:id="rId3"/>
    <p:sldId id="464" r:id="rId5"/>
    <p:sldId id="355" r:id="rId6"/>
    <p:sldId id="356" r:id="rId7"/>
    <p:sldId id="417" r:id="rId8"/>
    <p:sldId id="441" r:id="rId9"/>
    <p:sldId id="443" r:id="rId10"/>
    <p:sldId id="444" r:id="rId11"/>
    <p:sldId id="445" r:id="rId12"/>
    <p:sldId id="446" r:id="rId13"/>
    <p:sldId id="447" r:id="rId14"/>
    <p:sldId id="449" r:id="rId15"/>
    <p:sldId id="439" r:id="rId16"/>
    <p:sldId id="618" r:id="rId17"/>
    <p:sldId id="619" r:id="rId18"/>
    <p:sldId id="620" r:id="rId19"/>
    <p:sldId id="621" r:id="rId20"/>
    <p:sldId id="622" r:id="rId21"/>
    <p:sldId id="404" r:id="rId22"/>
    <p:sldId id="317" r:id="rId23"/>
    <p:sldId id="321" r:id="rId24"/>
    <p:sldId id="323" r:id="rId25"/>
    <p:sldId id="322" r:id="rId26"/>
    <p:sldId id="362" r:id="rId27"/>
    <p:sldId id="324" r:id="rId28"/>
    <p:sldId id="329" r:id="rId29"/>
    <p:sldId id="328" r:id="rId30"/>
    <p:sldId id="334" r:id="rId31"/>
    <p:sldId id="338" r:id="rId32"/>
    <p:sldId id="345" r:id="rId33"/>
    <p:sldId id="337" r:id="rId34"/>
    <p:sldId id="359" r:id="rId35"/>
    <p:sldId id="343" r:id="rId36"/>
    <p:sldId id="357" r:id="rId37"/>
    <p:sldId id="361" r:id="rId38"/>
    <p:sldId id="358" r:id="rId39"/>
    <p:sldId id="368" r:id="rId40"/>
    <p:sldId id="363" r:id="rId41"/>
    <p:sldId id="367" r:id="rId42"/>
    <p:sldId id="364" r:id="rId43"/>
    <p:sldId id="365" r:id="rId44"/>
    <p:sldId id="366" r:id="rId45"/>
    <p:sldId id="301" r:id="rId46"/>
    <p:sldId id="346" r:id="rId47"/>
    <p:sldId id="310" r:id="rId48"/>
    <p:sldId id="623" r:id="rId49"/>
    <p:sldId id="624" r:id="rId50"/>
    <p:sldId id="625" r:id="rId51"/>
    <p:sldId id="626" r:id="rId52"/>
    <p:sldId id="627" r:id="rId53"/>
    <p:sldId id="628" r:id="rId54"/>
    <p:sldId id="629" r:id="rId55"/>
    <p:sldId id="630" r:id="rId56"/>
    <p:sldId id="631" r:id="rId57"/>
    <p:sldId id="632" r:id="rId58"/>
    <p:sldId id="633" r:id="rId59"/>
    <p:sldId id="634" r:id="rId60"/>
    <p:sldId id="682" r:id="rId61"/>
    <p:sldId id="683" r:id="rId62"/>
    <p:sldId id="684" r:id="rId63"/>
    <p:sldId id="685" r:id="rId64"/>
    <p:sldId id="636" r:id="rId65"/>
    <p:sldId id="637" r:id="rId66"/>
    <p:sldId id="638" r:id="rId67"/>
    <p:sldId id="639" r:id="rId68"/>
    <p:sldId id="640" r:id="rId69"/>
    <p:sldId id="641" r:id="rId70"/>
    <p:sldId id="642" r:id="rId71"/>
    <p:sldId id="643" r:id="rId72"/>
    <p:sldId id="644" r:id="rId73"/>
    <p:sldId id="645" r:id="rId74"/>
    <p:sldId id="646" r:id="rId75"/>
    <p:sldId id="647" r:id="rId76"/>
    <p:sldId id="550" r:id="rId77"/>
    <p:sldId id="350" r:id="rId78"/>
    <p:sldId id="460" r:id="rId79"/>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B"/>
    <a:srgbClr val="399783"/>
    <a:srgbClr val="409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119" autoAdjust="0"/>
    <p:restoredTop sz="90164" autoAdjust="0"/>
  </p:normalViewPr>
  <p:slideViewPr>
    <p:cSldViewPr snapToGrid="0">
      <p:cViewPr>
        <p:scale>
          <a:sx n="75" d="100"/>
          <a:sy n="75" d="100"/>
        </p:scale>
        <p:origin x="-1746" y="-600"/>
      </p:cViewPr>
      <p:guideLst>
        <p:guide orient="horz" pos="1510"/>
        <p:guide pos="2775"/>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Mean IOU</c:v>
                </c:pt>
              </c:strCache>
            </c:strRef>
          </c:tx>
          <c:spPr>
            <a:ln w="28575" cap="rnd">
              <a:solidFill>
                <a:schemeClr val="accent2"/>
              </a:solidFill>
              <a:round/>
            </a:ln>
            <a:effectLst/>
          </c:spPr>
          <c:marker>
            <c:symbol val="circle"/>
            <c:size val="8"/>
            <c:spPr>
              <a:solidFill>
                <a:schemeClr val="accent2"/>
              </a:solidFill>
              <a:ln w="9525">
                <a:solidFill>
                  <a:schemeClr val="accent2"/>
                </a:solidFill>
              </a:ln>
              <a:effectLst/>
            </c:spPr>
          </c:marker>
          <c:dLbls>
            <c:dLbl>
              <c:idx val="0"/>
              <c:layout>
                <c:manualLayout>
                  <c:x val="-0.0125"/>
                  <c:y val="0.034374999999999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479166666666668"/>
                  <c:y val="-0.0593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583333333333334"/>
                  <c:y val="-0.0531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229166666666668"/>
                  <c:y val="-0.0531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numRef>
              <c:f>Sheet1!$A$2:$A$5</c:f>
              <c:numCache>
                <c:formatCode>d/mmm</c:formatCode>
                <c:ptCount val="4"/>
                <c:pt idx="0" c:formatCode="d/mmm">
                  <c:v>42865</c:v>
                </c:pt>
                <c:pt idx="1" c:formatCode="d/mmm">
                  <c:v>42879</c:v>
                </c:pt>
                <c:pt idx="2" c:formatCode="d/mmm">
                  <c:v>42884</c:v>
                </c:pt>
                <c:pt idx="3" c:formatCode="d/mmm">
                  <c:v>42890</c:v>
                </c:pt>
              </c:numCache>
            </c:numRef>
          </c:cat>
          <c:val>
            <c:numRef>
              <c:f>Sheet1!$B$2:$B$5</c:f>
              <c:numCache>
                <c:formatCode>General</c:formatCode>
                <c:ptCount val="4"/>
                <c:pt idx="0">
                  <c:v>44.17</c:v>
                </c:pt>
                <c:pt idx="1">
                  <c:v>45.31</c:v>
                </c:pt>
                <c:pt idx="2">
                  <c:v>49.31</c:v>
                </c:pt>
                <c:pt idx="3">
                  <c:v>54.13</c:v>
                </c:pt>
              </c:numCache>
            </c:numRef>
          </c:val>
          <c:smooth val="0"/>
        </c:ser>
        <c:ser>
          <c:idx val="1"/>
          <c:order val="1"/>
          <c:tx>
            <c:strRef>
              <c:f>Sheet1!$C$1</c:f>
              <c:strCache>
                <c:ptCount val="1"/>
                <c:pt idx="0">
                  <c:v>Attention+SSL(Best benchmark)</c:v>
                </c:pt>
              </c:strCache>
            </c:strRef>
          </c:tx>
          <c:spPr>
            <a:ln w="28575" cap="rnd">
              <a:solidFill>
                <a:srgbClr val="FF0000"/>
              </a:solidFill>
              <a:round/>
            </a:ln>
            <a:effectLst/>
          </c:spPr>
          <c:marker>
            <c:symbol val="none"/>
          </c:marker>
          <c:dLbls>
            <c:dLbl>
              <c:idx val="0"/>
              <c:layout>
                <c:manualLayout>
                  <c:x val="-0.0229166666666667"/>
                  <c:y val="-0.0468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delete val="1"/>
            </c:dLbl>
            <c:dLbl>
              <c:idx val="2"/>
              <c:delete val="1"/>
            </c:dLbl>
            <c:dLbl>
              <c:idx val="3"/>
              <c:delete val="1"/>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numRef>
              <c:f>Sheet1!$A$2:$A$5</c:f>
              <c:numCache>
                <c:formatCode>d/mmm</c:formatCode>
                <c:ptCount val="4"/>
                <c:pt idx="0" c:formatCode="d/mmm">
                  <c:v>42865</c:v>
                </c:pt>
                <c:pt idx="1" c:formatCode="d/mmm">
                  <c:v>42879</c:v>
                </c:pt>
                <c:pt idx="2" c:formatCode="d/mmm">
                  <c:v>42884</c:v>
                </c:pt>
                <c:pt idx="3" c:formatCode="d/mmm">
                  <c:v>42890</c:v>
                </c:pt>
              </c:numCache>
            </c:numRef>
          </c:cat>
          <c:val>
            <c:numRef>
              <c:f>Sheet1!$C$2:$C$5</c:f>
              <c:numCache>
                <c:formatCode>General</c:formatCode>
                <c:ptCount val="4"/>
                <c:pt idx="0">
                  <c:v>44.59</c:v>
                </c:pt>
                <c:pt idx="1">
                  <c:v>44.59</c:v>
                </c:pt>
                <c:pt idx="2">
                  <c:v>44.59</c:v>
                </c:pt>
                <c:pt idx="3">
                  <c:v>44.59</c:v>
                </c:pt>
              </c:numCache>
            </c:numRef>
          </c:val>
          <c:smooth val="0"/>
        </c:ser>
        <c:dLbls>
          <c:showLegendKey val="0"/>
          <c:showVal val="0"/>
          <c:showCatName val="0"/>
          <c:showSerName val="0"/>
          <c:showPercent val="0"/>
          <c:showBubbleSize val="0"/>
        </c:dLbls>
        <c:marker val="1"/>
        <c:smooth val="0"/>
        <c:axId val="278409856"/>
        <c:axId val="278410416"/>
      </c:lineChart>
      <c:dateAx>
        <c:axId val="278409856"/>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78410416"/>
        <c:crosses val="autoZero"/>
        <c:auto val="1"/>
        <c:lblOffset val="100"/>
        <c:baseTimeUnit val="days"/>
        <c:majorUnit val="5"/>
        <c:majorTimeUnit val="days"/>
      </c:dateAx>
      <c:valAx>
        <c:axId val="278410416"/>
        <c:scaling>
          <c:orientation val="minMax"/>
          <c:min val="4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cs"/>
                  </a:defRPr>
                </a:pPr>
                <a:r>
                  <a:rPr lang="en-US" altLang="zh-CN" dirty="0" smtClean="0"/>
                  <a:t>Mean IOU</a:t>
                </a:r>
                <a:endParaRPr lang="en-US" altLang="zh-CN" dirty="0" smtClean="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784098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legend>
    <c:plotVisOnly val="1"/>
    <c:dispBlanksAs val="gap"/>
    <c:showDLblsOverMax val="0"/>
  </c:chart>
  <c:spPr>
    <a:noFill/>
    <a:ln>
      <a:noFill/>
    </a:ln>
    <a:effectLst/>
  </c:spPr>
  <c:txPr>
    <a:bodyPr/>
    <a:lstStyle/>
    <a:p>
      <a:pPr>
        <a:defRPr lang="zh-CN">
          <a:solidFill>
            <a:schemeClr val="tx1"/>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solidFill>
                <a:latin typeface="+mn-lt"/>
                <a:ea typeface="+mn-ea"/>
                <a:cs typeface="+mn-cs"/>
              </a:defRPr>
            </a:pPr>
            <a:r>
              <a:rPr lang="en-US" dirty="0"/>
              <a:t> Diverse visibilities in the LIP </a:t>
            </a:r>
            <a:r>
              <a:rPr lang="en-US" dirty="0" smtClean="0"/>
              <a:t>dataset</a:t>
            </a:r>
            <a:r>
              <a:rPr lang="en-US" altLang="zh-CN" sz="1860" b="0" i="0" u="none" strike="noStrike" baseline="30000" dirty="0" smtClean="0">
                <a:effectLst/>
              </a:rPr>
              <a:t>[1]</a:t>
            </a:r>
            <a:endParaRPr 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dLbls>
            <c:delete val="1"/>
          </c:dLbls>
          <c:cat>
            <c:strRef>
              <c:f>Sheet1!$A$2:$A$7</c:f>
              <c:strCache>
                <c:ptCount val="6"/>
                <c:pt idx="0">
                  <c:v>Occlusion</c:v>
                </c:pt>
                <c:pt idx="1">
                  <c:v>Full-body</c:v>
                </c:pt>
                <c:pt idx="2">
                  <c:v>Upper-body</c:v>
                </c:pt>
                <c:pt idx="3">
                  <c:v>Head-missed</c:v>
                </c:pt>
                <c:pt idx="4">
                  <c:v>Back-view</c:v>
                </c:pt>
                <c:pt idx="5">
                  <c:v>Lower-body</c:v>
                </c:pt>
              </c:strCache>
            </c:strRef>
          </c:cat>
          <c:val>
            <c:numRef>
              <c:f>Sheet1!$B$2:$B$7</c:f>
              <c:numCache>
                <c:formatCode>General</c:formatCode>
                <c:ptCount val="6"/>
                <c:pt idx="0">
                  <c:v>21028</c:v>
                </c:pt>
                <c:pt idx="1">
                  <c:v>19081</c:v>
                </c:pt>
                <c:pt idx="2">
                  <c:v>13672</c:v>
                </c:pt>
                <c:pt idx="3">
                  <c:v>3386</c:v>
                </c:pt>
                <c:pt idx="4">
                  <c:v>2778</c:v>
                </c:pt>
                <c:pt idx="5">
                  <c:v>403</c:v>
                </c:pt>
              </c:numCache>
            </c:numRef>
          </c:val>
        </c:ser>
        <c:dLbls>
          <c:showLegendKey val="0"/>
          <c:showVal val="0"/>
          <c:showCatName val="0"/>
          <c:showSerName val="0"/>
          <c:showPercent val="0"/>
          <c:showBubbleSize val="0"/>
        </c:dLbls>
        <c:gapWidth val="219"/>
        <c:overlap val="-27"/>
        <c:axId val="282532448"/>
        <c:axId val="282533008"/>
      </c:barChart>
      <c:catAx>
        <c:axId val="28253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82533008"/>
        <c:crosses val="autoZero"/>
        <c:auto val="1"/>
        <c:lblAlgn val="ctr"/>
        <c:lblOffset val="100"/>
        <c:noMultiLvlLbl val="0"/>
      </c:catAx>
      <c:valAx>
        <c:axId val="282533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cs"/>
                  </a:defRPr>
                </a:pPr>
                <a:r>
                  <a:rPr lang="en-US" altLang="zh-CN" dirty="0" smtClean="0"/>
                  <a:t># of images</a:t>
                </a:r>
                <a:endParaRPr lang="zh-CN" altLang="en-US"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82532448"/>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tx1"/>
          </a:solidFill>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solidFill>
                <a:latin typeface="+mn-lt"/>
                <a:ea typeface="+mn-ea"/>
                <a:cs typeface="+mn-cs"/>
              </a:defRPr>
            </a:pPr>
            <a:r>
              <a:rPr lang="en-US" dirty="0" smtClean="0"/>
              <a:t>Performance comparison on the LIP</a:t>
            </a:r>
            <a:endParaRPr lang="en-US" dirty="0" smtClean="0"/>
          </a:p>
          <a:p>
            <a:pPr>
              <a:defRPr lang="zh-CN" sz="1860" b="0" i="0" u="none" strike="noStrike" kern="1200" spc="0" baseline="0">
                <a:solidFill>
                  <a:schemeClr val="tx1"/>
                </a:solidFill>
                <a:latin typeface="+mn-lt"/>
                <a:ea typeface="+mn-ea"/>
                <a:cs typeface="+mn-cs"/>
              </a:defRPr>
            </a:pPr>
            <a:r>
              <a:rPr lang="en-US" dirty="0" smtClean="0"/>
              <a:t>validation set</a:t>
            </a:r>
            <a:r>
              <a:rPr lang="en-US" sz="1860" b="0" i="0" u="none" strike="noStrike" baseline="30000" dirty="0" smtClean="0">
                <a:effectLst/>
              </a:rPr>
              <a:t>[1</a:t>
            </a:r>
            <a:r>
              <a:rPr lang="en-US" altLang="zh-CN" sz="1860" b="0" i="0" u="none" strike="noStrike" baseline="30000" dirty="0" smtClean="0">
                <a:effectLst/>
              </a:rPr>
              <a:t>]</a:t>
            </a:r>
            <a:endParaRPr 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SegNet</c:v>
                </c:pt>
              </c:strCache>
            </c:strRef>
          </c:tx>
          <c:spPr>
            <a:solidFill>
              <a:srgbClr val="418AB3"/>
            </a:solidFill>
            <a:ln>
              <a:noFill/>
            </a:ln>
            <a:effectLst/>
          </c:spPr>
          <c:invertIfNegative val="0"/>
          <c:dLbls>
            <c:delete val="1"/>
          </c:dLbls>
          <c:cat>
            <c:strRef>
              <c:f>Sheet1!$A$2:$A$3</c:f>
              <c:strCache>
                <c:ptCount val="2"/>
                <c:pt idx="0">
                  <c:v>Total dataset</c:v>
                </c:pt>
                <c:pt idx="1">
                  <c:v>Back-view</c:v>
                </c:pt>
              </c:strCache>
            </c:strRef>
          </c:cat>
          <c:val>
            <c:numRef>
              <c:f>Sheet1!$B$2:$B$3</c:f>
              <c:numCache>
                <c:formatCode>General</c:formatCode>
                <c:ptCount val="2"/>
                <c:pt idx="0">
                  <c:v>18.17</c:v>
                </c:pt>
                <c:pt idx="1">
                  <c:v>15.63</c:v>
                </c:pt>
              </c:numCache>
            </c:numRef>
          </c:val>
        </c:ser>
        <c:ser>
          <c:idx val="1"/>
          <c:order val="1"/>
          <c:tx>
            <c:strRef>
              <c:f>Sheet1!$C$1</c:f>
              <c:strCache>
                <c:ptCount val="1"/>
                <c:pt idx="0">
                  <c:v>FCN-8s</c:v>
                </c:pt>
              </c:strCache>
            </c:strRef>
          </c:tx>
          <c:spPr>
            <a:solidFill>
              <a:srgbClr val="A6B727"/>
            </a:solidFill>
            <a:ln>
              <a:noFill/>
            </a:ln>
            <a:effectLst/>
          </c:spPr>
          <c:invertIfNegative val="0"/>
          <c:dLbls>
            <c:delete val="1"/>
          </c:dLbls>
          <c:cat>
            <c:strRef>
              <c:f>Sheet1!$A$2:$A$3</c:f>
              <c:strCache>
                <c:ptCount val="2"/>
                <c:pt idx="0">
                  <c:v>Total dataset</c:v>
                </c:pt>
                <c:pt idx="1">
                  <c:v>Back-view</c:v>
                </c:pt>
              </c:strCache>
            </c:strRef>
          </c:cat>
          <c:val>
            <c:numRef>
              <c:f>Sheet1!$C$2:$C$3</c:f>
              <c:numCache>
                <c:formatCode>General</c:formatCode>
                <c:ptCount val="2"/>
                <c:pt idx="0">
                  <c:v>28.29</c:v>
                </c:pt>
                <c:pt idx="1">
                  <c:v>22.19</c:v>
                </c:pt>
              </c:numCache>
            </c:numRef>
          </c:val>
        </c:ser>
        <c:ser>
          <c:idx val="2"/>
          <c:order val="2"/>
          <c:tx>
            <c:strRef>
              <c:f>Sheet1!$D$1</c:f>
              <c:strCache>
                <c:ptCount val="1"/>
                <c:pt idx="0">
                  <c:v>DeepLabV2</c:v>
                </c:pt>
              </c:strCache>
            </c:strRef>
          </c:tx>
          <c:spPr>
            <a:solidFill>
              <a:srgbClr val="F69200"/>
            </a:solidFill>
            <a:ln>
              <a:noFill/>
            </a:ln>
            <a:effectLst/>
          </c:spPr>
          <c:invertIfNegative val="0"/>
          <c:dLbls>
            <c:delete val="1"/>
          </c:dLbls>
          <c:cat>
            <c:strRef>
              <c:f>Sheet1!$A$2:$A$3</c:f>
              <c:strCache>
                <c:ptCount val="2"/>
                <c:pt idx="0">
                  <c:v>Total dataset</c:v>
                </c:pt>
                <c:pt idx="1">
                  <c:v>Back-view</c:v>
                </c:pt>
              </c:strCache>
            </c:strRef>
          </c:cat>
          <c:val>
            <c:numRef>
              <c:f>Sheet1!$D$2:$D$3</c:f>
              <c:numCache>
                <c:formatCode>General</c:formatCode>
                <c:ptCount val="2"/>
                <c:pt idx="0">
                  <c:v>41.64</c:v>
                </c:pt>
                <c:pt idx="1">
                  <c:v>32.19</c:v>
                </c:pt>
              </c:numCache>
            </c:numRef>
          </c:val>
        </c:ser>
        <c:ser>
          <c:idx val="3"/>
          <c:order val="3"/>
          <c:tx>
            <c:strRef>
              <c:f>Sheet1!$E$1</c:f>
              <c:strCache>
                <c:ptCount val="1"/>
                <c:pt idx="0">
                  <c:v>Attention</c:v>
                </c:pt>
              </c:strCache>
            </c:strRef>
          </c:tx>
          <c:spPr>
            <a:solidFill>
              <a:srgbClr val="838383"/>
            </a:solidFill>
            <a:ln>
              <a:noFill/>
            </a:ln>
            <a:effectLst/>
          </c:spPr>
          <c:invertIfNegative val="0"/>
          <c:dLbls>
            <c:delete val="1"/>
          </c:dLbls>
          <c:cat>
            <c:strRef>
              <c:f>Sheet1!$A$2:$A$3</c:f>
              <c:strCache>
                <c:ptCount val="2"/>
                <c:pt idx="0">
                  <c:v>Total dataset</c:v>
                </c:pt>
                <c:pt idx="1">
                  <c:v>Back-view</c:v>
                </c:pt>
              </c:strCache>
            </c:strRef>
          </c:cat>
          <c:val>
            <c:numRef>
              <c:f>Sheet1!$E$2:$E$3</c:f>
              <c:numCache>
                <c:formatCode>General</c:formatCode>
                <c:ptCount val="2"/>
                <c:pt idx="0">
                  <c:v>42.92</c:v>
                </c:pt>
                <c:pt idx="1">
                  <c:v>33.44</c:v>
                </c:pt>
              </c:numCache>
            </c:numRef>
          </c:val>
        </c:ser>
        <c:ser>
          <c:idx val="4"/>
          <c:order val="4"/>
          <c:tx>
            <c:strRef>
              <c:f>Sheet1!$F$1</c:f>
              <c:strCache>
                <c:ptCount val="1"/>
                <c:pt idx="0">
                  <c:v>Attention+SSL</c:v>
                </c:pt>
              </c:strCache>
            </c:strRef>
          </c:tx>
          <c:spPr>
            <a:solidFill>
              <a:srgbClr val="DF5327"/>
            </a:solidFill>
            <a:ln>
              <a:noFill/>
            </a:ln>
            <a:effectLst/>
          </c:spPr>
          <c:invertIfNegative val="0"/>
          <c:dLbls>
            <c:delete val="1"/>
          </c:dLbls>
          <c:cat>
            <c:strRef>
              <c:f>Sheet1!$A$2:$A$3</c:f>
              <c:strCache>
                <c:ptCount val="2"/>
                <c:pt idx="0">
                  <c:v>Total dataset</c:v>
                </c:pt>
                <c:pt idx="1">
                  <c:v>Back-view</c:v>
                </c:pt>
              </c:strCache>
            </c:strRef>
          </c:cat>
          <c:val>
            <c:numRef>
              <c:f>Sheet1!$F$2:$F$3</c:f>
              <c:numCache>
                <c:formatCode>General</c:formatCode>
                <c:ptCount val="2"/>
                <c:pt idx="0">
                  <c:v>44.73</c:v>
                </c:pt>
                <c:pt idx="1">
                  <c:v>34.06</c:v>
                </c:pt>
              </c:numCache>
            </c:numRef>
          </c:val>
        </c:ser>
        <c:dLbls>
          <c:showLegendKey val="0"/>
          <c:showVal val="0"/>
          <c:showCatName val="0"/>
          <c:showSerName val="0"/>
          <c:showPercent val="0"/>
          <c:showBubbleSize val="0"/>
        </c:dLbls>
        <c:gapWidth val="219"/>
        <c:overlap val="-27"/>
        <c:axId val="279068384"/>
        <c:axId val="281090464"/>
      </c:barChart>
      <c:catAx>
        <c:axId val="279068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81090464"/>
        <c:crosses val="autoZero"/>
        <c:auto val="1"/>
        <c:lblAlgn val="ctr"/>
        <c:lblOffset val="100"/>
        <c:noMultiLvlLbl val="0"/>
      </c:catAx>
      <c:valAx>
        <c:axId val="281090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cs"/>
                  </a:defRPr>
                </a:pPr>
                <a:r>
                  <a:rPr lang="en-US" altLang="zh-CN" dirty="0" smtClean="0"/>
                  <a:t>Mean IOU (%)</a:t>
                </a:r>
                <a:endParaRPr lang="zh-CN" altLang="en-US"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790683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legend>
    <c:plotVisOnly val="1"/>
    <c:dispBlanksAs val="gap"/>
    <c:showDLblsOverMax val="0"/>
  </c:chart>
  <c:spPr>
    <a:noFill/>
    <a:ln>
      <a:noFill/>
    </a:ln>
    <a:effectLst/>
  </c:spPr>
  <c:txPr>
    <a:bodyPr/>
    <a:lstStyle/>
    <a:p>
      <a:pPr>
        <a:defRPr lang="zh-CN">
          <a:solidFill>
            <a:schemeClr val="tx1"/>
          </a:solidFill>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Mean IOU</c:v>
                </c:pt>
              </c:strCache>
            </c:strRef>
          </c:tx>
          <c:spPr>
            <a:ln w="28575" cap="rnd">
              <a:solidFill>
                <a:schemeClr val="accent2"/>
              </a:solidFill>
              <a:round/>
            </a:ln>
            <a:effectLst/>
          </c:spPr>
          <c:marker>
            <c:symbol val="circle"/>
            <c:size val="8"/>
            <c:spPr>
              <a:solidFill>
                <a:schemeClr val="accent2"/>
              </a:solidFill>
              <a:ln w="9525">
                <a:solidFill>
                  <a:schemeClr val="accent2"/>
                </a:solidFill>
              </a:ln>
              <a:effectLst/>
            </c:spPr>
          </c:marker>
          <c:dLbls>
            <c:dLbl>
              <c:idx val="0"/>
              <c:layout>
                <c:manualLayout>
                  <c:x val="-0.0125"/>
                  <c:y val="0.034374999999999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479166666666668"/>
                  <c:y val="-0.0593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583333333333334"/>
                  <c:y val="-0.0531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229166666666668"/>
                  <c:y val="-0.0531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numRef>
              <c:f>Sheet1!$A$2:$A$5</c:f>
              <c:numCache>
                <c:formatCode>d/mmm</c:formatCode>
                <c:ptCount val="4"/>
                <c:pt idx="0" c:formatCode="d/mmm">
                  <c:v>42865</c:v>
                </c:pt>
                <c:pt idx="1" c:formatCode="d/mmm">
                  <c:v>42879</c:v>
                </c:pt>
                <c:pt idx="2" c:formatCode="d/mmm">
                  <c:v>42884</c:v>
                </c:pt>
                <c:pt idx="3" c:formatCode="d/mmm">
                  <c:v>42890</c:v>
                </c:pt>
              </c:numCache>
            </c:numRef>
          </c:cat>
          <c:val>
            <c:numRef>
              <c:f>Sheet1!$B$2:$B$5</c:f>
              <c:numCache>
                <c:formatCode>General</c:formatCode>
                <c:ptCount val="4"/>
                <c:pt idx="0">
                  <c:v>44.17</c:v>
                </c:pt>
                <c:pt idx="1">
                  <c:v>45.31</c:v>
                </c:pt>
                <c:pt idx="2">
                  <c:v>49.31</c:v>
                </c:pt>
                <c:pt idx="3">
                  <c:v>54.13</c:v>
                </c:pt>
              </c:numCache>
            </c:numRef>
          </c:val>
          <c:smooth val="0"/>
        </c:ser>
        <c:ser>
          <c:idx val="1"/>
          <c:order val="1"/>
          <c:tx>
            <c:strRef>
              <c:f>Sheet1!$C$1</c:f>
              <c:strCache>
                <c:ptCount val="1"/>
                <c:pt idx="0">
                  <c:v>Attention+SSL(Best benchmark)</c:v>
                </c:pt>
              </c:strCache>
            </c:strRef>
          </c:tx>
          <c:spPr>
            <a:ln w="28575" cap="rnd">
              <a:solidFill>
                <a:srgbClr val="FF0000"/>
              </a:solidFill>
              <a:round/>
            </a:ln>
            <a:effectLst/>
          </c:spPr>
          <c:marker>
            <c:symbol val="none"/>
          </c:marker>
          <c:dLbls>
            <c:dLbl>
              <c:idx val="0"/>
              <c:layout>
                <c:manualLayout>
                  <c:x val="-0.0229166666666667"/>
                  <c:y val="-0.0468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delete val="1"/>
            </c:dLbl>
            <c:dLbl>
              <c:idx val="2"/>
              <c:delete val="1"/>
            </c:dLbl>
            <c:dLbl>
              <c:idx val="3"/>
              <c:delete val="1"/>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numRef>
              <c:f>Sheet1!$A$2:$A$5</c:f>
              <c:numCache>
                <c:formatCode>d/mmm</c:formatCode>
                <c:ptCount val="4"/>
                <c:pt idx="0" c:formatCode="d/mmm">
                  <c:v>42865</c:v>
                </c:pt>
                <c:pt idx="1" c:formatCode="d/mmm">
                  <c:v>42879</c:v>
                </c:pt>
                <c:pt idx="2" c:formatCode="d/mmm">
                  <c:v>42884</c:v>
                </c:pt>
                <c:pt idx="3" c:formatCode="d/mmm">
                  <c:v>42890</c:v>
                </c:pt>
              </c:numCache>
            </c:numRef>
          </c:cat>
          <c:val>
            <c:numRef>
              <c:f>Sheet1!$C$2:$C$5</c:f>
              <c:numCache>
                <c:formatCode>General</c:formatCode>
                <c:ptCount val="4"/>
                <c:pt idx="0">
                  <c:v>44.59</c:v>
                </c:pt>
                <c:pt idx="1">
                  <c:v>44.59</c:v>
                </c:pt>
                <c:pt idx="2">
                  <c:v>44.59</c:v>
                </c:pt>
                <c:pt idx="3">
                  <c:v>44.59</c:v>
                </c:pt>
              </c:numCache>
            </c:numRef>
          </c:val>
          <c:smooth val="0"/>
        </c:ser>
        <c:dLbls>
          <c:showLegendKey val="0"/>
          <c:showVal val="0"/>
          <c:showCatName val="0"/>
          <c:showSerName val="0"/>
          <c:showPercent val="0"/>
          <c:showBubbleSize val="0"/>
        </c:dLbls>
        <c:marker val="1"/>
        <c:smooth val="0"/>
        <c:axId val="285492336"/>
        <c:axId val="285492896"/>
      </c:lineChart>
      <c:dateAx>
        <c:axId val="285492336"/>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85492896"/>
        <c:crosses val="autoZero"/>
        <c:auto val="1"/>
        <c:lblOffset val="100"/>
        <c:baseTimeUnit val="days"/>
        <c:majorUnit val="5"/>
        <c:majorTimeUnit val="days"/>
      </c:dateAx>
      <c:valAx>
        <c:axId val="285492896"/>
        <c:scaling>
          <c:orientation val="minMax"/>
          <c:min val="4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cs"/>
                  </a:defRPr>
                </a:pPr>
                <a:r>
                  <a:rPr lang="en-US" altLang="zh-CN" dirty="0" smtClean="0"/>
                  <a:t>Mean IOU</a:t>
                </a:r>
                <a:endParaRPr lang="en-US" altLang="zh-CN" dirty="0" smtClean="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854923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legend>
    <c:plotVisOnly val="1"/>
    <c:dispBlanksAs val="gap"/>
    <c:showDLblsOverMax val="0"/>
  </c:chart>
  <c:spPr>
    <a:noFill/>
    <a:ln>
      <a:noFill/>
    </a:ln>
    <a:effectLst/>
  </c:spPr>
  <c:txPr>
    <a:bodyPr/>
    <a:lstStyle/>
    <a:p>
      <a:pPr>
        <a:defRPr lang="zh-CN">
          <a:solidFill>
            <a:schemeClr val="tx1"/>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D91AF-5594-47E8-9F6A-FE65345DD6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9E3DF-A61C-4D5B-8199-DCC7CA66A44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In this demo, we present a real-time surveillance video parsing (RSVP) system to parse surveillance videos. Surveillance video parsing, which aims to segment the video frames into several labels, e.g., face, pants, left-legs,</a:t>
            </a:r>
            <a:r>
              <a:rPr lang="en-US" altLang="zh-CN" baseline="0" dirty="0" smtClean="0">
                <a:effectLst/>
              </a:rPr>
              <a:t> </a:t>
            </a:r>
            <a:r>
              <a:rPr lang="en-US" altLang="zh-CN" dirty="0" smtClean="0">
                <a:effectLst/>
              </a:rPr>
              <a:t>has wide applications, especially in security filed. However, it is very tedious and time-consuming to annotate all the frames in a video. We design a RSVP system to parse the surveillance videos in real-time. The RSVP system requires only one labeled frame in training stage. The RSVP system jointly considers the segmentation of preceding frames when parsing one particular frame within the video. The RSVP system is proved to be effective and efficient in real applications. </a:t>
            </a:r>
            <a:endParaRPr lang="zh-CN" altLang="en-US" dirty="0"/>
          </a:p>
        </p:txBody>
      </p:sp>
      <p:sp>
        <p:nvSpPr>
          <p:cNvPr id="4" name="灯片编号占位符 3"/>
          <p:cNvSpPr>
            <a:spLocks noGrp="1"/>
          </p:cNvSpPr>
          <p:nvPr>
            <p:ph type="sldNum" sz="quarter" idx="10"/>
          </p:nvPr>
        </p:nvSpPr>
        <p:spPr/>
        <p:txBody>
          <a:bodyPr/>
          <a:lstStyle/>
          <a:p>
            <a:fld id="{8999E3DF-A61C-4D5B-8199-DCC7CA66A44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7442E4-0A8E-4CCB-9623-3C7AE259E12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7442E4-0A8E-4CCB-9623-3C7AE259E12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In this demo, we present a real-time surveillance video parsing (RSVP) system to parse surveillance videos. Surveillance video parsing, which aims to segment the video frames into several labels, e.g., face, pants, left-legs,</a:t>
            </a:r>
            <a:r>
              <a:rPr lang="en-US" altLang="zh-CN" baseline="0" dirty="0" smtClean="0">
                <a:effectLst/>
              </a:rPr>
              <a:t> </a:t>
            </a:r>
            <a:r>
              <a:rPr lang="en-US" altLang="zh-CN" dirty="0" smtClean="0">
                <a:effectLst/>
              </a:rPr>
              <a:t>has wide applications, especially in security filed. However, it is very tedious and time-consuming to annotate all the frames in a video. We design a RSVP system to parse the surveillance videos in real-time. The RSVP system requires only one labeled frame in training stage. The RSVP system jointly considers the segmentation of preceding frames when parsing one particular frame within the video. The RSVP system is proved to be effective and efficient in real applications. </a:t>
            </a:r>
            <a:endParaRPr lang="zh-CN" altLang="en-US" dirty="0"/>
          </a:p>
        </p:txBody>
      </p:sp>
      <p:sp>
        <p:nvSpPr>
          <p:cNvPr id="4" name="灯片编号占位符 3"/>
          <p:cNvSpPr>
            <a:spLocks noGrp="1"/>
          </p:cNvSpPr>
          <p:nvPr>
            <p:ph type="sldNum" sz="quarter" idx="10"/>
          </p:nvPr>
        </p:nvSpPr>
        <p:spPr/>
        <p:txBody>
          <a:bodyPr/>
          <a:lstStyle/>
          <a:p>
            <a:fld id="{8999E3DF-A61C-4D5B-8199-DCC7CA66A44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latin typeface="+mn-ea"/>
              </a:rPr>
              <a:t>找到一个</a:t>
            </a:r>
            <a:r>
              <a:rPr lang="zh-CN" altLang="en-US" sz="1200" b="1" dirty="0" smtClean="0">
                <a:solidFill>
                  <a:srgbClr val="FFFF00"/>
                </a:solidFill>
                <a:latin typeface="+mn-ea"/>
              </a:rPr>
              <a:t>棕色上衣</a:t>
            </a:r>
            <a:r>
              <a:rPr lang="zh-CN" altLang="en-US" sz="1200" b="1" dirty="0" smtClean="0">
                <a:latin typeface="+mn-ea"/>
              </a:rPr>
              <a:t>、</a:t>
            </a:r>
            <a:r>
              <a:rPr lang="zh-CN" altLang="en-US" sz="1200" b="1" dirty="0" smtClean="0">
                <a:solidFill>
                  <a:srgbClr val="FFFF00"/>
                </a:solidFill>
                <a:latin typeface="+mn-ea"/>
              </a:rPr>
              <a:t>黑色紧身裤</a:t>
            </a:r>
            <a:r>
              <a:rPr lang="zh-CN" altLang="en-US" sz="1200" b="1" dirty="0" smtClean="0">
                <a:latin typeface="+mn-ea"/>
              </a:rPr>
              <a:t>，拿着</a:t>
            </a:r>
            <a:r>
              <a:rPr lang="zh-CN" altLang="en-US" sz="1200" b="1" dirty="0" smtClean="0">
                <a:solidFill>
                  <a:srgbClr val="FFFF00"/>
                </a:solidFill>
                <a:latin typeface="+mn-ea"/>
              </a:rPr>
              <a:t>白色行李箱</a:t>
            </a:r>
            <a:r>
              <a:rPr lang="zh-CN" altLang="en-US" sz="1200" b="1" dirty="0" smtClean="0">
                <a:latin typeface="+mn-ea"/>
              </a:rPr>
              <a:t>的</a:t>
            </a:r>
            <a:r>
              <a:rPr lang="zh-CN" altLang="en-US" sz="1200" b="1" dirty="0" smtClean="0">
                <a:solidFill>
                  <a:srgbClr val="FFFF00"/>
                </a:solidFill>
                <a:latin typeface="+mn-ea"/>
              </a:rPr>
              <a:t>女性</a:t>
            </a:r>
            <a:endParaRPr lang="zh-CN" altLang="en-US" sz="1200" b="1" dirty="0" smtClean="0">
              <a:solidFill>
                <a:srgbClr val="FFFF00"/>
              </a:solidFill>
              <a:latin typeface="+mn-ea"/>
            </a:endParaRPr>
          </a:p>
          <a:p>
            <a:r>
              <a:rPr lang="en-US" altLang="zh-CN" dirty="0" smtClean="0"/>
              <a:t>Find a woman with a brown coat, black tights, and a white suitcase</a:t>
            </a:r>
            <a:endParaRPr lang="zh-CN" altLang="en-US" dirty="0"/>
          </a:p>
        </p:txBody>
      </p:sp>
      <p:sp>
        <p:nvSpPr>
          <p:cNvPr id="4" name="灯片编号占位符 3"/>
          <p:cNvSpPr>
            <a:spLocks noGrp="1"/>
          </p:cNvSpPr>
          <p:nvPr>
            <p:ph type="sldNum" sz="quarter" idx="10"/>
          </p:nvPr>
        </p:nvSpPr>
        <p:spPr/>
        <p:txBody>
          <a:bodyPr/>
          <a:lstStyle/>
          <a:p>
            <a:fld id="{8999E3DF-A61C-4D5B-8199-DCC7CA66A44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The training and testing phase of SVP</a:t>
            </a:r>
            <a:r>
              <a:rPr lang="en-US" altLang="zh-CN" baseline="0" dirty="0" smtClean="0">
                <a:effectLst/>
              </a:rPr>
              <a:t> </a:t>
            </a:r>
            <a:r>
              <a:rPr lang="en-US" altLang="zh-CN" dirty="0" smtClean="0">
                <a:effectLst/>
              </a:rPr>
              <a:t>network proposed in RSVP system is as follows: </a:t>
            </a:r>
            <a:endParaRPr lang="en-US" altLang="zh-CN" dirty="0" smtClean="0">
              <a:effectLst/>
            </a:endParaRPr>
          </a:p>
          <a:p>
            <a:r>
              <a:rPr lang="en-US" altLang="zh-CN" dirty="0" smtClean="0">
                <a:effectLst/>
              </a:rPr>
              <a:t>(1)During training, only a single frame per video is labeled, while others are unlabeled. A SVP network is learned from the extremely sparsely labeled videos.</a:t>
            </a:r>
            <a:endParaRPr lang="en-US" altLang="zh-CN" dirty="0" smtClean="0">
              <a:effectLst/>
            </a:endParaRPr>
          </a:p>
          <a:p>
            <a:r>
              <a:rPr lang="en-US" altLang="zh-CN" dirty="0" smtClean="0">
                <a:effectLst/>
              </a:rPr>
              <a:t>(2) During testing, a parsing window is </a:t>
            </a:r>
            <a:r>
              <a:rPr lang="en-US" altLang="zh-CN" dirty="0" err="1" smtClean="0">
                <a:effectLst/>
              </a:rPr>
              <a:t>slided</a:t>
            </a:r>
            <a:r>
              <a:rPr lang="en-US" altLang="zh-CN" dirty="0" smtClean="0">
                <a:effectLst/>
              </a:rPr>
              <a:t> along the video. The parsing result of testing frame t is determined by itself, the preceding long-range frame t-l and the preceding short-range frame t-s . </a:t>
            </a:r>
            <a:endParaRPr lang="zh-CN" altLang="en-US" dirty="0"/>
          </a:p>
        </p:txBody>
      </p:sp>
      <p:sp>
        <p:nvSpPr>
          <p:cNvPr id="4" name="灯片编号占位符 3"/>
          <p:cNvSpPr>
            <a:spLocks noGrp="1"/>
          </p:cNvSpPr>
          <p:nvPr>
            <p:ph type="sldNum" sz="quarter" idx="10"/>
          </p:nvPr>
        </p:nvSpPr>
        <p:spPr/>
        <p:txBody>
          <a:bodyPr/>
          <a:lstStyle/>
          <a:p>
            <a:fld id="{8999E3DF-A61C-4D5B-8199-DCC7CA66A44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next is the comparison of surveillance parsing results using (1)EM-Adapt method and using (2) SVP network proposed in our RSVP system.</a:t>
            </a:r>
            <a:endParaRPr lang="zh-CN" altLang="en-US" dirty="0"/>
          </a:p>
        </p:txBody>
      </p:sp>
      <p:sp>
        <p:nvSpPr>
          <p:cNvPr id="4" name="灯片编号占位符 3"/>
          <p:cNvSpPr>
            <a:spLocks noGrp="1"/>
          </p:cNvSpPr>
          <p:nvPr>
            <p:ph type="sldNum" sz="quarter" idx="10"/>
          </p:nvPr>
        </p:nvSpPr>
        <p:spPr/>
        <p:txBody>
          <a:bodyPr/>
          <a:lstStyle/>
          <a:p>
            <a:fld id="{8999E3DF-A61C-4D5B-8199-DCC7CA66A44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7442E4-0A8E-4CCB-9623-3C7AE259E12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7442E4-0A8E-4CCB-9623-3C7AE259E12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7442E4-0A8E-4CCB-9623-3C7AE259E12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7442E4-0A8E-4CCB-9623-3C7AE259E12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273845"/>
            <a:ext cx="5800725" cy="4358879"/>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
        <p:nvSpPr>
          <p:cNvPr id="18" name="Title Placeholder 1"/>
          <p:cNvSpPr>
            <a:spLocks noGrp="1"/>
          </p:cNvSpPr>
          <p:nvPr>
            <p:ph type="title"/>
          </p:nvPr>
        </p:nvSpPr>
        <p:spPr>
          <a:xfrm>
            <a:off x="628650" y="1508285"/>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21" name="文本占位符 2"/>
          <p:cNvSpPr>
            <a:spLocks noGrp="1"/>
          </p:cNvSpPr>
          <p:nvPr>
            <p:ph type="body" idx="11" hasCustomPrompt="1"/>
          </p:nvPr>
        </p:nvSpPr>
        <p:spPr>
          <a:xfrm>
            <a:off x="3696878" y="3766163"/>
            <a:ext cx="1646521" cy="205921"/>
          </a:xfrm>
          <a:prstGeom prst="rect">
            <a:avLst/>
          </a:prstGeom>
        </p:spPr>
        <p:txBody>
          <a:bodyPr anchor="b"/>
          <a:lstStyle>
            <a:lvl1pPr marL="0" indent="0" algn="ctr">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22" name="文本占位符 2"/>
          <p:cNvSpPr>
            <a:spLocks noGrp="1"/>
          </p:cNvSpPr>
          <p:nvPr>
            <p:ph type="body" idx="12" hasCustomPrompt="1"/>
          </p:nvPr>
        </p:nvSpPr>
        <p:spPr>
          <a:xfrm>
            <a:off x="3696878" y="4123569"/>
            <a:ext cx="1646521" cy="196972"/>
          </a:xfrm>
          <a:prstGeom prst="rect">
            <a:avLst/>
          </a:prstGeom>
        </p:spPr>
        <p:txBody>
          <a:bodyPr/>
          <a:lstStyle>
            <a:lvl1pPr marL="0" indent="0" algn="ctr">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 y="0"/>
            <a:ext cx="9129213" cy="5143500"/>
          </a:xfrm>
          <a:prstGeom prst="rect">
            <a:avLst/>
          </a:prstGeom>
        </p:spPr>
      </p:pic>
      <p:sp>
        <p:nvSpPr>
          <p:cNvPr id="3" name="文本占位符 2"/>
          <p:cNvSpPr>
            <a:spLocks noGrp="1"/>
          </p:cNvSpPr>
          <p:nvPr>
            <p:ph type="body" idx="1" hasCustomPrompt="1"/>
          </p:nvPr>
        </p:nvSpPr>
        <p:spPr>
          <a:xfrm>
            <a:off x="1714500" y="1621153"/>
            <a:ext cx="6237246" cy="2498426"/>
          </a:xfrm>
          <a:prstGeom prst="rect">
            <a:avLst/>
          </a:prstGeom>
        </p:spPr>
        <p:txBody>
          <a:bodyPr>
            <a:normAutofit/>
          </a:bodyPr>
          <a:lstStyle>
            <a:lvl1pPr marL="0" marR="0" indent="0" algn="l" defTabSz="685800" rtl="0" eaLnBrk="1" fontAlgn="auto" latinLnBrk="0" hangingPunct="1">
              <a:lnSpc>
                <a:spcPct val="90000"/>
              </a:lnSpc>
              <a:spcBef>
                <a:spcPct val="113000"/>
              </a:spcBef>
              <a:spcAft>
                <a:spcPts val="0"/>
              </a:spcAft>
              <a:buClrTx/>
              <a:buSzTx/>
              <a:buFont typeface="Arial" panose="020B0604020202020204" pitchFamily="34" charset="0"/>
              <a:buNone/>
              <a:defRPr sz="900">
                <a:solidFill>
                  <a:schemeClr val="tx1">
                    <a:lumMod val="95000"/>
                    <a:lumOff val="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dirty="0"/>
              <a:t>添加文字说明</a:t>
            </a:r>
            <a:endParaRPr lang="zh-CN" altLang="en-US" dirty="0"/>
          </a:p>
        </p:txBody>
      </p:sp>
      <p:sp>
        <p:nvSpPr>
          <p:cNvPr id="9" name="标题 1"/>
          <p:cNvSpPr>
            <a:spLocks noGrp="1"/>
          </p:cNvSpPr>
          <p:nvPr>
            <p:ph type="title"/>
          </p:nvPr>
        </p:nvSpPr>
        <p:spPr>
          <a:xfrm>
            <a:off x="1150953" y="0"/>
            <a:ext cx="6237246" cy="507761"/>
          </a:xfrm>
        </p:spPr>
        <p:txBody>
          <a:bodyPr anchor="b">
            <a:noAutofit/>
          </a:bodyPr>
          <a:lstStyle>
            <a:lvl1pPr algn="ctr">
              <a:defRPr sz="2025" b="1"/>
            </a:lvl1pPr>
          </a:lstStyle>
          <a:p>
            <a:r>
              <a:rPr lang="zh-CN" altLang="en-US" dirty="0"/>
              <a:t>单击此处编辑母版标题样式</a:t>
            </a:r>
            <a:endParaRPr lang="zh-CN" altLang="en-US" dirty="0"/>
          </a:p>
        </p:txBody>
      </p:sp>
      <p:pic>
        <p:nvPicPr>
          <p:cNvPr id="67585" name="Picture 1"/>
          <p:cNvPicPr>
            <a:picLocks noChangeAspect="1" noChangeArrowheads="1"/>
          </p:cNvPicPr>
          <p:nvPr userDrawn="1"/>
        </p:nvPicPr>
        <p:blipFill>
          <a:blip r:embed="rId3"/>
          <a:srcRect/>
          <a:stretch>
            <a:fillRect/>
          </a:stretch>
        </p:blipFill>
        <p:spPr bwMode="auto">
          <a:xfrm>
            <a:off x="0" y="2117208"/>
            <a:ext cx="9144000" cy="30262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 y="0"/>
            <a:ext cx="9129213" cy="5143500"/>
          </a:xfrm>
          <a:prstGeom prst="rect">
            <a:avLst/>
          </a:prstGeom>
        </p:spPr>
      </p:pic>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42129" y="2001731"/>
            <a:ext cx="1204777" cy="850347"/>
          </a:xfrm>
          <a:prstGeom prst="rect">
            <a:avLst/>
          </a:prstGeom>
        </p:spPr>
      </p:pic>
      <p:sp>
        <p:nvSpPr>
          <p:cNvPr id="48" name="文本框 47"/>
          <p:cNvSpPr txBox="1"/>
          <p:nvPr userDrawn="1"/>
        </p:nvSpPr>
        <p:spPr>
          <a:xfrm flipH="1">
            <a:off x="3259712" y="2158561"/>
            <a:ext cx="719732" cy="558800"/>
          </a:xfrm>
          <a:prstGeom prst="rect">
            <a:avLst/>
          </a:prstGeom>
          <a:noFill/>
        </p:spPr>
        <p:txBody>
          <a:bodyPr wrap="square" rtlCol="0">
            <a:spAutoFit/>
          </a:bodyPr>
          <a:lstStyle/>
          <a:p>
            <a:r>
              <a:rPr kumimoji="1" lang="zh-CN" altLang="en-US" sz="3040" dirty="0">
                <a:solidFill>
                  <a:schemeClr val="bg1"/>
                </a:solidFill>
              </a:rPr>
              <a:t>叁</a:t>
            </a:r>
            <a:endParaRPr kumimoji="1" lang="zh-CN" altLang="en-US" sz="3040" dirty="0">
              <a:solidFill>
                <a:schemeClr val="bg1"/>
              </a:solidFill>
            </a:endParaRPr>
          </a:p>
        </p:txBody>
      </p:sp>
      <p:sp>
        <p:nvSpPr>
          <p:cNvPr id="14" name="副标题 2"/>
          <p:cNvSpPr>
            <a:spLocks noGrp="1"/>
          </p:cNvSpPr>
          <p:nvPr>
            <p:ph type="subTitle" idx="1" hasCustomPrompt="1"/>
          </p:nvPr>
        </p:nvSpPr>
        <p:spPr>
          <a:xfrm>
            <a:off x="3399905" y="2287331"/>
            <a:ext cx="4079473" cy="378899"/>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单击以编辑母版副标题样式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p:tgtEl>
                                          <p:spTgt spid="48"/>
                                        </p:tgtEl>
                                        <p:attrNameLst>
                                          <p:attrName>ppt_y</p:attrName>
                                        </p:attrNameLst>
                                      </p:cBhvr>
                                      <p:tavLst>
                                        <p:tav tm="0">
                                          <p:val>
                                            <p:strVal val="#ppt_y+#ppt_h*1.125000"/>
                                          </p:val>
                                        </p:tav>
                                        <p:tav tm="100000">
                                          <p:val>
                                            <p:strVal val="#ppt_y"/>
                                          </p:val>
                                        </p:tav>
                                      </p:tavLst>
                                    </p:anim>
                                    <p:animEffect transition="in" filter="wipe(up)">
                                      <p:cBhvr>
                                        <p:cTn id="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2"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2" y="1878806"/>
            <a:ext cx="3887391" cy="276344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8" name="Footer Placeholder 7"/>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4" name="Footer Placeholder 3"/>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3" name="Footer Placeholder 2"/>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1"/>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1"/>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AACD948-0A86-49D9-882B-70AB37B47640}" type="datetimeFigureOut">
              <a:rPr lang="zh-CN" altLang="en-US" smtClean="0"/>
            </a:fld>
            <a:endParaRPr lang="zh-CN" altLang="en-US"/>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4"/>
            <a:ext cx="2057400" cy="273844"/>
          </a:xfrm>
          <a:prstGeom prst="rect">
            <a:avLst/>
          </a:prstGeom>
        </p:spPr>
        <p:txBody>
          <a:bodyPr/>
          <a:lstStyle/>
          <a:p>
            <a:fld id="{1F03832E-E1E5-4EC4-A872-814410C4E99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jpeg"/><Relationship Id="rId2" Type="http://schemas.openxmlformats.org/officeDocument/2006/relationships/image" Target="../media/image44.png"/><Relationship Id="rId10" Type="http://schemas.openxmlformats.org/officeDocument/2006/relationships/slideLayout" Target="../slideLayouts/slideLayout12.xml"/><Relationship Id="rId1" Type="http://schemas.openxmlformats.org/officeDocument/2006/relationships/image" Target="../media/image43.png"/></Relationships>
</file>

<file path=ppt/slides/_rels/slide11.xml.rels><?xml version="1.0" encoding="UTF-8" standalone="yes"?>
<Relationships xmlns="http://schemas.openxmlformats.org/package/2006/relationships"><Relationship Id="rId9" Type="http://schemas.openxmlformats.org/officeDocument/2006/relationships/image" Target="../media/image59.png"/><Relationship Id="rId8" Type="http://schemas.microsoft.com/office/2007/relationships/hdphoto" Target="../media/image58.jpe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37.jpeg"/><Relationship Id="rId11" Type="http://schemas.openxmlformats.org/officeDocument/2006/relationships/slideLayout" Target="../slideLayouts/slideLayout12.xml"/><Relationship Id="rId10" Type="http://schemas.openxmlformats.org/officeDocument/2006/relationships/image" Target="../media/image60.jpeg"/><Relationship Id="rId1" Type="http://schemas.openxmlformats.org/officeDocument/2006/relationships/image" Target="../media/image52.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95.jpeg"/><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image" Target="../media/image92.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jpeg"/><Relationship Id="rId2" Type="http://schemas.openxmlformats.org/officeDocument/2006/relationships/image" Target="../media/image96.png"/><Relationship Id="rId1" Type="http://schemas.openxmlformats.org/officeDocument/2006/relationships/image" Target="../media/image92.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jpeg"/><Relationship Id="rId2" Type="http://schemas.openxmlformats.org/officeDocument/2006/relationships/image" Target="../media/image96.png"/><Relationship Id="rId1" Type="http://schemas.openxmlformats.org/officeDocument/2006/relationships/image" Target="../media/image9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image" Target="../media/image97.jpe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3.png"/><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image" Target="../media/image97.jpeg"/></Relationships>
</file>

<file path=ppt/slides/_rels/slide28.xml.rels><?xml version="1.0" encoding="UTF-8" standalone="yes"?>
<Relationships xmlns="http://schemas.openxmlformats.org/package/2006/relationships"><Relationship Id="rId9" Type="http://schemas.openxmlformats.org/officeDocument/2006/relationships/image" Target="../media/image112.jpeg"/><Relationship Id="rId8" Type="http://schemas.openxmlformats.org/officeDocument/2006/relationships/image" Target="../media/image111.jpeg"/><Relationship Id="rId7" Type="http://schemas.openxmlformats.org/officeDocument/2006/relationships/image" Target="../media/image110.jpeg"/><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 Id="rId3" Type="http://schemas.openxmlformats.org/officeDocument/2006/relationships/image" Target="../media/image106.jpeg"/><Relationship Id="rId2" Type="http://schemas.openxmlformats.org/officeDocument/2006/relationships/image" Target="../media/image105.jpeg"/><Relationship Id="rId12" Type="http://schemas.openxmlformats.org/officeDocument/2006/relationships/slideLayout" Target="../slideLayouts/slideLayout2.xml"/><Relationship Id="rId11" Type="http://schemas.openxmlformats.org/officeDocument/2006/relationships/image" Target="../media/image114.GIF"/><Relationship Id="rId10" Type="http://schemas.openxmlformats.org/officeDocument/2006/relationships/image" Target="../media/image113.jpeg"/><Relationship Id="rId1" Type="http://schemas.openxmlformats.org/officeDocument/2006/relationships/image" Target="../media/image10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GIF"/></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0.png"/><Relationship Id="rId3" Type="http://schemas.openxmlformats.org/officeDocument/2006/relationships/image" Target="../media/image117.png"/><Relationship Id="rId2" Type="http://schemas.openxmlformats.org/officeDocument/2006/relationships/image" Target="../media/image116.GIF"/><Relationship Id="rId1" Type="http://schemas.openxmlformats.org/officeDocument/2006/relationships/image" Target="../media/image119.GI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png"/><Relationship Id="rId1" Type="http://schemas.openxmlformats.org/officeDocument/2006/relationships/image" Target="../media/image12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image" Target="../media/image128.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3.GI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5.png"/><Relationship Id="rId1" Type="http://schemas.openxmlformats.org/officeDocument/2006/relationships/image" Target="../media/image13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48.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image" Target="../media/image145.jpeg"/><Relationship Id="rId7" Type="http://schemas.openxmlformats.org/officeDocument/2006/relationships/image" Target="../media/image144.jpeg"/><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 Id="rId3" Type="http://schemas.openxmlformats.org/officeDocument/2006/relationships/image" Target="../media/image140.jpeg"/><Relationship Id="rId2" Type="http://schemas.openxmlformats.org/officeDocument/2006/relationships/image" Target="../media/image139.jpeg"/><Relationship Id="rId13" Type="http://schemas.openxmlformats.org/officeDocument/2006/relationships/slideLayout" Target="../slideLayouts/slideLayout2.xml"/><Relationship Id="rId12" Type="http://schemas.openxmlformats.org/officeDocument/2006/relationships/image" Target="../media/image149.png"/><Relationship Id="rId11" Type="http://schemas.openxmlformats.org/officeDocument/2006/relationships/image" Target="../media/image148.png"/><Relationship Id="rId10" Type="http://schemas.openxmlformats.org/officeDocument/2006/relationships/image" Target="../media/image147.png"/><Relationship Id="rId1" Type="http://schemas.openxmlformats.org/officeDocument/2006/relationships/image" Target="../media/image138.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image" Target="../media/image150.jpe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image" Target="../media/image150.jpe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53.png"/><Relationship Id="rId6" Type="http://schemas.openxmlformats.org/officeDocument/2006/relationships/image" Target="../media/image154.jpeg"/><Relationship Id="rId5" Type="http://schemas.openxmlformats.org/officeDocument/2006/relationships/image" Target="../media/image152.png"/><Relationship Id="rId4" Type="http://schemas.openxmlformats.org/officeDocument/2006/relationships/image" Target="../media/image145.jpeg"/><Relationship Id="rId3" Type="http://schemas.openxmlformats.org/officeDocument/2006/relationships/image" Target="../media/image151.jpeg"/><Relationship Id="rId2" Type="http://schemas.openxmlformats.org/officeDocument/2006/relationships/image" Target="../media/image144.jpeg"/><Relationship Id="rId1" Type="http://schemas.openxmlformats.org/officeDocument/2006/relationships/image" Target="../media/image150.jpe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53.png"/><Relationship Id="rId6" Type="http://schemas.openxmlformats.org/officeDocument/2006/relationships/image" Target="../media/image154.jpeg"/><Relationship Id="rId5" Type="http://schemas.openxmlformats.org/officeDocument/2006/relationships/image" Target="../media/image152.png"/><Relationship Id="rId4" Type="http://schemas.openxmlformats.org/officeDocument/2006/relationships/image" Target="../media/image145.jpeg"/><Relationship Id="rId3" Type="http://schemas.openxmlformats.org/officeDocument/2006/relationships/image" Target="../media/image151.jpeg"/><Relationship Id="rId2" Type="http://schemas.openxmlformats.org/officeDocument/2006/relationships/image" Target="../media/image144.jpeg"/><Relationship Id="rId1" Type="http://schemas.openxmlformats.org/officeDocument/2006/relationships/image" Target="../media/image150.jpe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40.jpeg"/><Relationship Id="rId1" Type="http://schemas.openxmlformats.org/officeDocument/2006/relationships/image" Target="../media/image155.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42.jpeg"/><Relationship Id="rId1" Type="http://schemas.openxmlformats.org/officeDocument/2006/relationships/image" Target="../media/image155.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jpeg"/><Relationship Id="rId1" Type="http://schemas.openxmlformats.org/officeDocument/2006/relationships/image" Target="../media/image1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image" Target="../media/image165.png"/><Relationship Id="rId7" Type="http://schemas.openxmlformats.org/officeDocument/2006/relationships/image" Target="../media/image164.png"/><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jpeg"/><Relationship Id="rId3" Type="http://schemas.openxmlformats.org/officeDocument/2006/relationships/image" Target="../media/image160.jpeg"/><Relationship Id="rId2" Type="http://schemas.openxmlformats.org/officeDocument/2006/relationships/image" Target="../media/image159.jpeg"/><Relationship Id="rId10" Type="http://schemas.openxmlformats.org/officeDocument/2006/relationships/slideLayout" Target="../slideLayouts/slideLayout2.xml"/><Relationship Id="rId1" Type="http://schemas.openxmlformats.org/officeDocument/2006/relationships/image" Target="../media/image158.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9" Type="http://schemas.openxmlformats.org/officeDocument/2006/relationships/image" Target="../media/image175.png"/><Relationship Id="rId8" Type="http://schemas.openxmlformats.org/officeDocument/2006/relationships/image" Target="../media/image174.jpeg"/><Relationship Id="rId7" Type="http://schemas.openxmlformats.org/officeDocument/2006/relationships/image" Target="../media/image173.jpeg"/><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jpeg"/><Relationship Id="rId3" Type="http://schemas.openxmlformats.org/officeDocument/2006/relationships/image" Target="../media/image169.jpeg"/><Relationship Id="rId27" Type="http://schemas.openxmlformats.org/officeDocument/2006/relationships/slideLayout" Target="../slideLayouts/slideLayout2.xml"/><Relationship Id="rId26" Type="http://schemas.openxmlformats.org/officeDocument/2006/relationships/image" Target="../media/image192.png"/><Relationship Id="rId25" Type="http://schemas.openxmlformats.org/officeDocument/2006/relationships/image" Target="../media/image191.png"/><Relationship Id="rId24" Type="http://schemas.openxmlformats.org/officeDocument/2006/relationships/image" Target="../media/image190.png"/><Relationship Id="rId23" Type="http://schemas.openxmlformats.org/officeDocument/2006/relationships/image" Target="../media/image189.png"/><Relationship Id="rId22" Type="http://schemas.openxmlformats.org/officeDocument/2006/relationships/image" Target="../media/image188.png"/><Relationship Id="rId21" Type="http://schemas.openxmlformats.org/officeDocument/2006/relationships/image" Target="../media/image187.png"/><Relationship Id="rId20" Type="http://schemas.openxmlformats.org/officeDocument/2006/relationships/image" Target="../media/image186.png"/><Relationship Id="rId2" Type="http://schemas.openxmlformats.org/officeDocument/2006/relationships/image" Target="../media/image168.jpeg"/><Relationship Id="rId19" Type="http://schemas.openxmlformats.org/officeDocument/2006/relationships/image" Target="../media/image185.png"/><Relationship Id="rId18" Type="http://schemas.openxmlformats.org/officeDocument/2006/relationships/image" Target="../media/image184.png"/><Relationship Id="rId17" Type="http://schemas.openxmlformats.org/officeDocument/2006/relationships/image" Target="../media/image183.png"/><Relationship Id="rId16" Type="http://schemas.openxmlformats.org/officeDocument/2006/relationships/image" Target="../media/image182.jpeg"/><Relationship Id="rId15" Type="http://schemas.openxmlformats.org/officeDocument/2006/relationships/image" Target="../media/image181.jpeg"/><Relationship Id="rId14" Type="http://schemas.openxmlformats.org/officeDocument/2006/relationships/image" Target="../media/image180.jpeg"/><Relationship Id="rId13" Type="http://schemas.openxmlformats.org/officeDocument/2006/relationships/image" Target="../media/image179.jpeg"/><Relationship Id="rId12" Type="http://schemas.openxmlformats.org/officeDocument/2006/relationships/image" Target="../media/image178.png"/><Relationship Id="rId11" Type="http://schemas.openxmlformats.org/officeDocument/2006/relationships/image" Target="../media/image177.jpeg"/><Relationship Id="rId10" Type="http://schemas.openxmlformats.org/officeDocument/2006/relationships/image" Target="../media/image176.png"/><Relationship Id="rId1" Type="http://schemas.openxmlformats.org/officeDocument/2006/relationships/image" Target="../media/image16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53.png"/><Relationship Id="rId6" Type="http://schemas.openxmlformats.org/officeDocument/2006/relationships/image" Target="../media/image154.jpeg"/><Relationship Id="rId5" Type="http://schemas.openxmlformats.org/officeDocument/2006/relationships/image" Target="../media/image152.png"/><Relationship Id="rId4" Type="http://schemas.openxmlformats.org/officeDocument/2006/relationships/image" Target="../media/image145.jpeg"/><Relationship Id="rId3" Type="http://schemas.openxmlformats.org/officeDocument/2006/relationships/image" Target="../media/image151.jpeg"/><Relationship Id="rId2" Type="http://schemas.openxmlformats.org/officeDocument/2006/relationships/image" Target="../media/image144.jpeg"/><Relationship Id="rId1" Type="http://schemas.openxmlformats.org/officeDocument/2006/relationships/image" Target="../media/image15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image" Target="../media/image19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97.png"/><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image" Target="../media/image196.png"/></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53.png"/><Relationship Id="rId6" Type="http://schemas.openxmlformats.org/officeDocument/2006/relationships/image" Target="../media/image154.jpeg"/><Relationship Id="rId5" Type="http://schemas.openxmlformats.org/officeDocument/2006/relationships/image" Target="../media/image152.png"/><Relationship Id="rId4" Type="http://schemas.openxmlformats.org/officeDocument/2006/relationships/image" Target="../media/image145.jpeg"/><Relationship Id="rId3" Type="http://schemas.openxmlformats.org/officeDocument/2006/relationships/image" Target="../media/image151.jpeg"/><Relationship Id="rId2" Type="http://schemas.openxmlformats.org/officeDocument/2006/relationships/image" Target="../media/image144.jpeg"/><Relationship Id="rId1" Type="http://schemas.openxmlformats.org/officeDocument/2006/relationships/image" Target="../media/image150.jpe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99.png"/><Relationship Id="rId1" Type="http://schemas.openxmlformats.org/officeDocument/2006/relationships/image" Target="../media/image198.jpeg"/></Relationships>
</file>

<file path=ppt/slides/_rels/slide7.xml.rels><?xml version="1.0" encoding="UTF-8" standalone="yes"?>
<Relationships xmlns="http://schemas.openxmlformats.org/package/2006/relationships"><Relationship Id="rId9" Type="http://schemas.openxmlformats.org/officeDocument/2006/relationships/image" Target="../media/image32.GIF"/><Relationship Id="rId8" Type="http://schemas.openxmlformats.org/officeDocument/2006/relationships/hyperlink" Target="http://www.emarketer.com/" TargetMode="External"/><Relationship Id="rId7" Type="http://schemas.openxmlformats.org/officeDocument/2006/relationships/image" Target="../media/image31.jpeg"/><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0" Type="http://schemas.openxmlformats.org/officeDocument/2006/relationships/slideLayout" Target="../slideLayouts/slideLayout2.xml"/><Relationship Id="rId1" Type="http://schemas.openxmlformats.org/officeDocument/2006/relationships/image" Target="../media/image25.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chart" Target="../charts/chart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3.png"/><Relationship Id="rId1" Type="http://schemas.openxmlformats.org/officeDocument/2006/relationships/image" Target="../media/image20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05.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35"/>
          <p:cNvSpPr txBox="1">
            <a:spLocks noChangeArrowheads="1"/>
          </p:cNvSpPr>
          <p:nvPr/>
        </p:nvSpPr>
        <p:spPr bwMode="auto">
          <a:xfrm>
            <a:off x="-19050" y="610870"/>
            <a:ext cx="91821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b="1" i="1" dirty="0" smtClean="0">
                <a:solidFill>
                  <a:schemeClr val="tx1">
                    <a:lumMod val="65000"/>
                    <a:lumOff val="35000"/>
                  </a:schemeClr>
                </a:solidFill>
                <a:latin typeface="+mn-lt"/>
                <a:ea typeface="微软雅黑" panose="020B0503020204020204" pitchFamily="34" charset="-122"/>
                <a:cs typeface="Times New Roman" panose="02020603050405020304" pitchFamily="18" charset="0"/>
              </a:rPr>
              <a:t>人像图片视频的语义理解</a:t>
            </a:r>
            <a:endParaRPr lang="en-US" altLang="zh-CN" sz="3200" b="1" i="1" dirty="0" smtClean="0">
              <a:solidFill>
                <a:schemeClr val="tx1">
                  <a:lumMod val="65000"/>
                  <a:lumOff val="35000"/>
                </a:schemeClr>
              </a:solidFill>
              <a:latin typeface="+mn-lt"/>
              <a:ea typeface="微软雅黑" panose="020B0503020204020204" pitchFamily="34" charset="-122"/>
              <a:cs typeface="Times New Roman" panose="02020603050405020304" pitchFamily="18" charset="0"/>
            </a:endParaRPr>
          </a:p>
          <a:p>
            <a:pPr algn="ctr"/>
            <a:r>
              <a:rPr lang="en-US" altLang="zh-CN" sz="3200" b="1" i="1" dirty="0" smtClean="0">
                <a:solidFill>
                  <a:schemeClr val="tx1">
                    <a:lumMod val="65000"/>
                    <a:lumOff val="35000"/>
                  </a:schemeClr>
                </a:solidFill>
                <a:latin typeface="+mn-lt"/>
                <a:ea typeface="微软雅黑" panose="020B0503020204020204" pitchFamily="34" charset="-122"/>
                <a:cs typeface="Times New Roman" panose="02020603050405020304" pitchFamily="18" charset="0"/>
              </a:rPr>
              <a:t>--- </a:t>
            </a:r>
            <a:r>
              <a:rPr lang="en-US" altLang="zh-CN" sz="3200" b="1" i="1" dirty="0" smtClean="0">
                <a:solidFill>
                  <a:schemeClr val="tx1">
                    <a:lumMod val="65000"/>
                    <a:lumOff val="35000"/>
                  </a:schemeClr>
                </a:solidFill>
                <a:latin typeface="方正舒体" panose="02010601030101010101" pitchFamily="2" charset="-122"/>
                <a:ea typeface="方正舒体" panose="02010601030101010101" pitchFamily="2" charset="-122"/>
                <a:cs typeface="Times New Roman" panose="02020603050405020304" pitchFamily="18" charset="0"/>
              </a:rPr>
              <a:t>Human centric  image video understanding</a:t>
            </a:r>
            <a:endParaRPr lang="zh-CN" altLang="zh-CN" sz="3200" b="1" i="1" dirty="0">
              <a:solidFill>
                <a:schemeClr val="tx1">
                  <a:lumMod val="65000"/>
                  <a:lumOff val="35000"/>
                </a:schemeClr>
              </a:solidFill>
              <a:latin typeface="方正舒体" panose="02010601030101010101" pitchFamily="2" charset="-122"/>
              <a:ea typeface="方正舒体" panose="02010601030101010101" pitchFamily="2" charset="-122"/>
              <a:cs typeface="Times New Roman" panose="02020603050405020304" pitchFamily="18" charset="0"/>
            </a:endParaRPr>
          </a:p>
        </p:txBody>
      </p:sp>
      <p:sp>
        <p:nvSpPr>
          <p:cNvPr id="10" name="文本框 9"/>
          <p:cNvSpPr txBox="1"/>
          <p:nvPr/>
        </p:nvSpPr>
        <p:spPr>
          <a:xfrm>
            <a:off x="1642745" y="1887855"/>
            <a:ext cx="5616575" cy="460375"/>
          </a:xfrm>
          <a:prstGeom prst="rect">
            <a:avLst/>
          </a:prstGeom>
          <a:noFill/>
        </p:spPr>
        <p:txBody>
          <a:bodyPr wrap="square" rtlCol="0">
            <a:spAutoFit/>
          </a:bodyPr>
          <a:lstStyle/>
          <a:p>
            <a:pPr algn="r"/>
            <a:r>
              <a:rPr lang="zh-CN" altLang="en-US" sz="2400"/>
              <a:t>中国科学院信息工程研究所  </a:t>
            </a:r>
            <a:r>
              <a:rPr lang="zh-CN" altLang="en-US" sz="2400">
                <a:sym typeface="+mn-ea"/>
              </a:rPr>
              <a:t>刘偲</a:t>
            </a:r>
            <a:endParaRPr lang="zh-CN" altLang="en-US" sz="2400"/>
          </a:p>
        </p:txBody>
      </p:sp>
      <p:sp>
        <p:nvSpPr>
          <p:cNvPr id="87042" name="AutoShape 2" descr="data:image/jpeg;base64,/9j/4AAQSkZJRgABAQEAAQABAAD/2wBDAAMCAgMCAgMDAwMEAwMEBQgFBQQEBQoHBwYIDAoMDAsKCwsNDhIQDQ4RDgsLEBYQERMUFRUVDA8XGBYUGBIUFRT/2wBDAQMEBAUEBQkFBQkUDQsNFBQUFBQUFBQUFBQUFBQUFBQUFBQUFBQUFBQUFBQUFBQUFBQUFBQUFBQUFBQUFBQUFBT/wAARCADcAZwDASIAAhEBAxEB/8QAHQAAAQQDAQEAAAAAAAAAAAAAAgEGBwgDBAUACf/EAE8QAAICAQMDAgQEAwQGBAsIAwECAwQFAAYRBxIhEzEIFCJBFTJRYSNxgSRCUpEWM5KhsdEJYoLhFyU0Q0RTcnOTo/AYJjVjdcHCw7PE0v/EABwBAAAHAQEAAAAAAAAAAAAAAAABAgMEBQYHCP/EADgRAAEDAwIDBgUDBAICAwAAAAEAAhEDBCEFMRJBUQYTYXGBkSKhsdHwFDLBFULh8RZSI4IzNGL/2gAMAwEAAhEDEQA/AKgHzzoeeDoj99CfbWcXWigbSaVtJpQTJQaQ+2l0h9tKCbKHQH20RPGk0pMlC2hPjk6I++hPtowmigPsdJpW9tA2jTZSaDRN7aHSgmihPvoNHoD50abKE++gP30WhPvpabKFtCfbRNoT7aCbKBjpNK2kP30pNlAfvoT76I+2gPtpQTZQH20Lfpo9A3nRpsoNA38+NETxro7Xwse5Nz4nFS3YcbBetxVpL1g/wqyO4VpXP2RASxP2CnSgmyVY3Z/wf4vd2yMFZsbgO283PQjzGQvZOdWxxqTL60JrMsQjMi1ksPLFLYR0+Wd+PT73i6Nv4GoKu5K9TBbyxu7Ma3y88+TsmGjAajmLmWD0rUzvwLETLKVEXcpQlmZFdtZPdleXc9bKYfGZHEbWs5CfPj/RzISeuxjmNCndrRzN3xyRWp5nSLlOElCcjgsJiwHxAS9NthSR5Wsm084MJLNlpNuWIJJY7dmSvYglONlhdCjJdgVlYxwN6tiPlDUpxosQVEcX8lVPqr8PW8ekmfxuJy1QXJciLAqz1IJ0SVq7FbAUTxRPxFxyz9vYFIPcQDxxqu0sJivlbOZyHzNSSNyyxWflVlcDkCBxDO8q9wkjMhhSLvjdRIw4OrZYDqZsrqH07FDKDO5yrksn6V3LZTbbu9rKJEsyWYasFyynqpDB/EBjkjZewvGA8iyUz33jvwjeOXpHLtnjXsNEMk8csTzhfALpKA6MAOGRhypBHnjnQRgk7od3RbfjsUZNvSWTBNW9SxBbl9Z60vqOvp+p6UQf6FjfkLxzIV89pJbze+jbWNj40EChJ86Anzo9Y29tBIKBjzoD7gcc6I++g58/10tAbhPRtu47k/2b/wCY/wDz0n+jmN4/8m/+Y/8Az1stlaXJ4twcf+9X/nofxeiP/TIP/ir/AM9MZXWRS0uBhnsE09z0oMfejjrp6SGIMR3E+eSOfJ/bWOHEUZoI3fLxRMygshi5KEjyPzfbWTd9yCxfjkjmjeMRAF1YEA9x8c6ljpX8Le/8plMblcxt99u4iaWxWr29wVWWN7SQNIqmFopCe0cSgSoscgjKd47udPtBIXN7x9Gne1GsYHNJwJgekKP9ltziHJ8fxmHH/ZXUl7L27SuPFkcrJXNFZXRK00rIsxjQSSmQp9SxIhQsFIkkLqkX1EvHZqH4Adv4PZtmKS/n7eUyBgeK7iaTWHqoUdZJYayS9jqHjErcySl4HVYgjgvqD9//AA+b+wlJNt7byUWYyj4+Oa1jY7Rr2aGNST1C12UsKnMtpu4xiWUxmCBEkk88NlnHJBV/R11tpbNoOpmQImfompu/fTblxmOxMNOGpjMbLLLX7IxHI7SBA7uqcRgkRR+FUfl5JZmd3amuZtmaexhYJLTSGfllb1PzDhmHB58+OONdPTccOFurR7KtFlRogOAPvle17Xte0FLRwwvYlSKJGllkYIiIOSzE8AAfck6vf032dFsPZmMwwAM0MffYkXz3zN9Uh5+45JA5+wA+2q1fDRskbj31+LTx91PDKJx495zyIh+vjhn5HsUXn31ZbqJvGHYmz8lmJe1pYY+2CJvaSZvCL/Lkgn9gT9tXljTDGOru/BzVRdvL3Ck1V0+J/fX45uuLBV5QaOJH8UhvpawwBb2PB7V4X2BBLjU5dGN6n4f9mptm9kuqe3b8rrfs0Mfsil6aSyQx9w7rCPI5BXt7m7fCj6Rxya7dCOnmX6wdTfTixMu5GgjlyV6ucsmOexywRFFmQEK8k8sSDwSWf+6OWWYd9/EMene4Za9CnkcjjskPxWv+P7rzYauJiS8MMsMkS2IkkEi+sQ5ZxIPUkChjUVq/E81DzVXfvgttqYmBJ/afr9lWhvb+ukPI0Tff+egJ51TpDkLaQ/fSt7aTSgmSg0Le+i0h9hpQTTkBHOk0R9tDpSaKDQt76LQt76MJopCOdY299G3toG0abKE+2kPvpT7aE/5aUE0UOg0egPto02UB9tCffRMf+OhI40tNlC3voW0TaFvbQTaBvbQn20p99IfbSk2UJPGsbaM+2gb20oJopNYz7ayaxN76NIKKCBrLlEKg8E/UdOjp/mX2FuurmpuWrpFYqzfLxRTOsc8Eld2EcyNHJwsxPY44bjt5XnuDeoRTAmWIIfdfr/7tLkLVhFMMqx8OAeVB/X+f7aVJ5K3p29AWjqlVp4sweXhnzVh7+xs7uTfGNh23HBnq2eqQLXz1iEyR42kIBXvZCMKwSGFrN6SbhgGgniYMokjJLO6376nmr7voQz4O5W3Ful8tLYxdx7FmFIFl9GvJJ3FHh7LqdnbzwYD3HuUgMLZfUi/smHI1VqU8vjb1ezA9PIxtIkTT13ryTxEEGOb0pGUOD/hJBKLxt5LcGyc1h8bSfD7hxlqhA1eK4mTrWkKmaSXzD8rETw0rAcynwAOfGlrORlP/ABGAv7Ysbcw+S3K8MOKghyVvD47KCwJoDE161NVdSTXmWjaXskRfTdobBSYsEWaDM5mb248zfy2TsvdyV+xJatWZTy8srsWd2P3JYkn+epQ3vv7ZWQpZGxt+hNRy1mkacSx4eOksXqSRPNIZVty+pyqWIwvpoQlplLFY0Gopgpz2w3pR9/b7/UBx/mdBLp031XcLASTyAytXQN+2ss8LwSGORe1x7jkH/hrC2gkOBaS1wghA2hb20TfrrZpYXIZOGeWnRs24oOTM8ELOsYEbyEsQOAOyKV+T/djY+yngJpc9joG9tESD7a6WDxEWW+Y9R3T0+3js4888/r/LSiYTtvb1LmqKVMS4/aUkMWFaKMzTWhJ2jvCgcA8eePp/XXDPt7edP7LdN3wtlK14WK08leC0qMV5MU0KTRP7ezRyIw/ZhpjXIhXszRA8iN2Tk+54PHnQaQdlP1C1uLdjDVYGg7FvPbfKsR8IOHsLuLPww3oqmQyOCkOP9KilqeaQsivXHPbJ2vBLYLJA6yyFFRCWIVrCVOpWQl3HuCKSaltOTbyV46EG0r63KEsVhQ1dTDJGZLjxRrDGnFmKNBEipGq8IaY9G95XqPUHblBbVLHV70hwsl62OEqwWo2qSzM3Pjsjmduft286sJXyVrZ+BxNjAYxMVR3Ns7IY6zaytWSt8wyCS3IYyx9Rv7NPWrnhuxpQ3aGVIzpD3PbzUy1trC6qcFMHi4ZzjI3zPsn31e3fn98bTtyz4rC7nOyoUsPmMz6tWvejmgpiKcY2tKFrEq0DxB5RDIpm7YWcSBYjuUt29Sul1PI7vM25FtzTYXC4zFU4Ia1OWSFloitRg9IQs88EzetDGC3yBhPeskgDy3nhtp2+pO2ZcVPb3TtzL4JsVC/Ejh7sSyUqaTen6R/gr+HOe0An6R2gt2ho7T3TfyV/ce39p5Sxidv/ADrZvF4ieuZRYaOUdkMyr6jSKld5W9MmQEofcsSW+8cNlcDSqNWmJkx1JgciN98SmZ1LwN7b2+MqmTpnHXr8i5iSiUKGt86i2xEQQCCgnCHkf3dNfUjdcIsvXrY7J5rGw07mPN7B25a8CV0tWqcvqOyxqqgBYrVaMHtHPZyeTydRdicgMrjobQT0xICe0nkjgkf/ALaAJcJWqs6lJjGW4OQPkIEytvSgE+w50mpQ+HLZ8e8uoRsSr6lPB9lmdSp4MrcmFOf5gv8AccRkH3GnadM1HBjeanVaraTZcfLx5qyXR3Yv+gGw6OPlj7MhN/arnPv6zAcr/wBkBU8f4efvqCvii37+M7lg25Wm76OL/iWO0+GsMP58HsXx9iCzg+2rCdR96w7A2feyzdjWEX06sLkfxZ28IvHPkc/UQPParH7ahj4duiU++t05nMZ+xZirYGB8xuC+iGSbGwKGkYAcENdk7X7FP+r7XchnUILO/qijTbQp7nks865bbg3FTJ5Dqfsnn0s25F0N6KW85fi2tJvrKRx7hpUb95qWax9KpYTvWOT8yNYiNgBY2il7fKmX6lhjTM9VKXTfcGSxFaht/OY3viloz7kxeO3Dajr+hEscXzPqMEVQvAgVmEXle5iCxmDrj1Gym+NwZLEbctSZO1ShSLatHA2rHq3sfb9KaxQapWjkjlWGtXgjeMSVwArs5mZhqOsFnd6YmXK2dlSdTk2zlL8uQqTbToNiaE/fwsjR1k9VUAkR0AVyAsaj6SCopRjmoVo19UmrWALnZM4HKI32G3r0UGt7f114njSn76H+9quTpQN7aTSt7aTSgmSg0J9hotIfbSgmyhPtoD7aPW/h8OclOve3pw8+T92/Yf8AP9j9/Gm6tVlFhe8wAkNY6o7haMrl8+366RhqbMVtvFpTWMY+oUHktLEjsfB/vHyTyOOOedcTqXsGnRwX41QiWq0UipYhTwjK3gMB9jyQOB4IPPjg801vrNKtWFItInAKsqulVadI1AQYyVFbe2gb30baBtaFUJQsPGkPvpT7aHSgmih0GjPvoNGmyirVJr9mGtVhks2ZpFiihhQu8jsQFVVHkkkgADySdOXG9NctmY5lo9uUvwdjy4zExTXrKxMgYScwI8QA54ZWkV1IIZQQdOTaeGXB0FSWp6mSvQxLLDNOaplSyhMNZpG7PSryQczzzo5BheOL1K/qSO1iei/wUbu+IXCUszYuUsVtZQWoZrLVpWEj8t3yY/GI0McdZzwCZuGk7BKFUyMiutaXYCiVaopiXGAqp3+l+YxcEcmSX8BlsSKlWpnoJse9gEEs4klQQKqgeS0o/YHTVyOPtYq7LUu1pqdqI8SQWIyjoeORyp8jwQdXj6vfAdu7oRgr258Xdrbmw0MYbMX8BSapfSuOS/qUJJXrWaycB3i5UuQASqB2FbLW2LG66sWCrw1bN1JVhxoqGUhJpY2nhjgLr3mC4gkZIWHdHOpJFcTSCRRaRgpptVrxLTIUV16k92dIK0MlidzwscSlmY/sB/XSQ0J7V1Kca/2iSQRKreOHJ44P6cH3/TVmumPSzZ3TG0u5N4Sy5+/jKpykGOroOJHgcNIIIDLHJO0LV7SySc9kP0yPHJGO4v3c2Ir9cumI3ZJ6EW5sHGaWNr7fTtoYuEVWWoirI3qxU5I0qlVkTmKeeSV5Io/WRXKTW8bQ8wJz5JqrVIBLB/tQJ086abd3XcyONrI+XyGOgaawXaSNW7fzBe0jx4P3P89Mbqds6rtDJ0DRn9SrfrmwIWbl67iR0aMn7/kDgnz2uAeSCxXp/uTL9P8ALrmMTcfHW1VoOQv0lTyGBHI554IABHJDckBW57FuPPb0ebLWak07SfUpQdqFSO7hR6sQYck+ewg/q2tKXUb21FOlRh4MiBy8eeypQ2pbVy+pUlh6nnjbplRof56EIXbhVLH9AOdOuLaV7OvJFUoyGzD4fhPTXkAcq3IUKQefpIVvqU/WD3Lq2NoZnAyCW9j5Io+0kyKRIo/mVJA/rqkdZXDWl/AY6wY91dW9ahWrMoueASQNxK40ElqshVISQTz9SE66ckEcp5eNXI8eQDouR/h11tqbbtbv3Jj8NSANm5KI15KjgcEsfJAPCgnjnzxwNV7nBoLnbBdJtrWnb0y17+JvQ7CFox7XmloWLvyKitAiyO7hV+hnCBgD5YdzKORz7j9dNbJoqXZFRQqjjwP5DVnd2RYrJdOtyRYLIV79qhBVxk1eO/HMZngpUJ5J4jwg9IRY61x7szQPx5KrqsF6VbFl5FBCtxwG9/YaFJ/eSYhZjVa9tVoDugA7i5DMR90c+Eu18FTzMkBXG3LNilBP3Dh5oEheVeOeR2rZgPJHB7xxzweMKvdxiRt2yV0sp6sbPH4lQMy9ykjyO5WXkeOVI9wdOvIVcfZ2TQrVMfcbcEBrerCFL93qSXGaREH+ONscv78D9dDvCetk8S0FWSrMm3p1oQz1XkdLNZk49WMOeY4jPFLMVAA9TIH251IWWZUfTcHUyQRzGE0FisZSw5UepKR3MeQvjwP2/bWeDFW68wkeosyrySjOvB8aTEW46Vp5JeQDGV8D9x/y11WztUqw5f2/w6SZV7aULOrT76vVIfPUe+QkrVamVoxSmrHD3En6AAfBI9wB+mp1kx6Vtg7ob1Z5jFl8pUi9eVpPShTBZIpEnJ+lF7jwo8Dk8DzqGemE7387TxEWOjv2pIbIrRSzBEef0ZGiDFvpA7+z8x4/Xxzp67C3xnN4bzwOBmfGy4jJ7jjs5GtDPWczJZBqTgBeGCmGxIvCkdvcWXggEEA6fBO3lxY1rUBpHeQJwQZxPKFENCejHh7STiM2T3lC0fc35RxwePHnWDDZV8Y0qx1/mXmKgKG4PI54+x599OXYmKglo2LFjLVceJHVVSeOw5IHP1fw4mHHn9efHt7cvjalezt7qJW76wyTYK69uzXQt2yx1C0swHgHjsif348fpoy4CQpdlY1LmhTuadQMc0GIHjGSTBXI6tb3x82erzY1vxCsUnhWwJTx2R27EcC+V+1Za/8AIEDTd3asd/bX4bFAgtbf7Lc/y9ERuRaINprUnPPdBM1WqoI/U+NSBtuhBnNs0ak2NlsY/FX7N3KSRtw0lZqySGJST+b06FkgfqdRPt7IS5/d7jJTxzSZ15a9mew/pxetPyFnk+3bHMyTce38MaXTjkFUa0y4o93TrVOLeMAR7dU05EV1Kt7MODq1+A+IbF73h29c39s2vekx9wX1nwUoqNYkEg7hYSVJlkjZURPST0lRURU7FHbqr2MRky9IMrI4sRggjyD3DUv4rZm4c7S+dx2CyWQqGRofmatSSSP1FClk7gCO4B0JH2DD9RoVCIgqX2dtKdRz69R22Om+ZmfBWFi+IrF1ppc5Q3Ncp5RMj84n/iWQWneSrCkjf+Wt6iCShSLepYAl75S8TcBTEsXU7F7OyXz2wNtf6O3gzmPJZW5+J266srK0cXMccKoVYgFoWkHuJNMvdOwdy4zbGVvXtvZSnSr1y01ixSkSOMEhAWYrwOWZVHP3YD7jUHtCv+Ef5aQymHbFWGoX1LSqgY1nEHDrA9QBB9VMm6cvktxV7NjJXbWUu/KGuktqVppOxYyqICxJ4A4AHsBwBrjbXgkr4CpFLG8UihgyOvBH1H3B03unFOSbMWhEngV+WY8KqgyIoLE+AOSo5Pjkj9dTrh9l4zDbhx2Pysc+5twLmxjZto4SZC1lAq9pW7GJYyXlcRhY1c/S/JQ9vJOHDhWdhcsuw2+I4SAW8IziQZ5fZMWrTnvS+lWgksSdrP2RIXbtUEseB9gAST9gD+mr89GOhl3p7sRIJhBVvTCteyEruWUvZCrH3OgZECoqj62TkLyPLEaj/wCHTpzlq4oZq2WoU8TTv465Bi60tGSN5bCpG1+0kPN2PuBbsQsoEMSgkmRNS71b6gy7I27YiwiUL28clDeo4vGPZ/DpsoPlD8vJFB2L3Hh0CRR9007ziPwrl1tbJvAw1imNR1D4TEQ2T1yPyPULT3dR6fpuTMQ2J4915jaUr2I8Rcz9PEw3q/4fLYlmgkWw0iyJxEfUIBQN47T6rxtHq519t7G6P1qmwcjhKu0o8tbp7aymzc2J7NG3Ba7rNa6VhhSWFq08faAsxdgssk03ckjxWN67iakF+a6nttCoBap5HJbWp3rmFJo5GhZSaw0fc0cZqRq5WFWC15+1e6tG8kd/ERnF3N1TuX7OQx+4MwtaGC/uTGMnZmHXuaOw6R/w45BFJHE6xll7oWPc5JYwKhJc57v3O/hZzTgdTvGPyWtyQflgYiUz5N6bgljoxyZ3JNFRaZqkRuSenVMxJmMS88R95JLdoHdz55099sbGx8eGgbI42tatS/xGM8ZYoD7L/Qfb9SdM/ZGB/G8yhkXmrX4kl8cg/wCFf6n/AHA6mBvfW07O6Uy4Y6vcMDhsJHzUXthrjrN7LO1dwnckfIY9ZUNf8tA3vrJ+n30H21zBa8oT+mhI4OjPvoNKCZKDSE+NE2kP30aaKFQC6gkKCeOT7alfoztWluXqLjMFcaRYbM4g7oyAffyfb7LyR445AHtqKo1V3Cs3Yrcqx454BHk6nf4csdYudSKOWjsQ1PwuxXlla0x4k7544xErAFfUdHbjuIB7GPdqi1Nr3Fo5Kbaua0k81drZXT2HZe2qgytbHyrQrysVoJJ2OQp7nET9xUsg+oBip7FbhT3AUx+MbJ4iluxMLgAsEDPJNkIIkeMRzhuBCyMq9rLwSVA4BYeeV4Fp+qPXqPopTsG8r58uFWjVhZjIocv2NYmKhYlHpugBV5GI5JPDHVE+oGYyfU3JZLO5BkmytqY2HEY4UADtEackkKqhQASTwo8n31Dpvosqsc9oGfQYhGGV+F7WvmR6nn+YUbHzoG1meCRGZGjZWHuCpBGgmieGR45FKuhKsp9wR7jWukKjII3WE+2hI0ZGhb30E0UB99A/IBI8n7c6M++hYcjS02VOeV2g00296eK//CsVayaYmzDKvMSyW6taSNW/vj5MKO3/AAuTr7W4jGU8Fi6WNx1WKlj6cKV69aBQscUaKFRFA8AAAAD7Aa+K/T/cNqptelYhpRDuiYJBLEyxdyRCtOAO78tmER8zry4mgcBYwRILbdDvjsyWw8HR2vvHbeY3hWqokGPy+26qS2xF7JDYq9wJMagKZUZgR2g8t3O2kNnwWrK7GGTMkgxHKFkLiq6rXdTLhjYTnxwr/sAwYEa+VnS7YEkW+d+xbPipV56mTyOB27a+WSQV6K5Gw3oJ3fSrS9/AmKswAVAUV3YS912/6Rd227kMPs7b2Z2hkpYzDLmd110q2KoccB6lLvMliU+QpPaiOULns5Irz0N6v0Ojla3QzNKLG4x3SutdpuZKsnaT6M7Nx3WO1Q8wUdsbTKjCNyYUVpz6LriKkHGJ2mR1wmq1G4ZQJZOSJjeFmobE2+26beVzj258xAPXj3MPohrW0QshYSANaftC9sblOXTtZXjJOurld6Y7p10uy+Byk0eQ2flL9m3BSrETrbsyQKjUqMMo9aCuO5ZfWY/wopTESbfHbq9SutW2d35SHLUUgvZBPoa1bsC3ChD+oHEPHA/Ke/1TJGe9yyryCG3e2Bc6zNh5JJ7N21j4LvzrqHmeDHwJE8Y7fAWJWeQAtJGoJUKQ3aU0OqWlCvQNxSgObEgEc8cvlsq2xr1aVYUqs8JmJnl0Ud56lhd8R5Dc8F6kJ4b9cW4rDGtau/MPG88xhaaXyGeUMUkKhWJYKSS7vhqyTdnah7XPajceCeeOB/y1Nd74YsLgdoNkJM2t+dWrhMjdnWthirMZWjkcqjoAjcKQwYq3Ide5GEV4y5msl6NfFVvxOhHZs5fLVqOH7kxSRN6acX5ZGsTQ8Fh2tyFJBLMxPbVdnNbtwXsAjMEkRkY9uisdW0yvVDXN5CY3Oc7D8lStt3pCYtuC7LGfqXu5I99RRu7GrjspJGF4Q/Yjxq1mG3jjMvs6NYpVEggC9n7garN1HZTmSV8+TroVrUe97g9Y+qAxshQ3uvYmC2/Tmy+S+axtSxFJJT4Z0iszKwHoRdteQDn6z3MQi9vBI5A1M/SD4etq2sHid0jcb3RcWOdY6i+tEhitRydqyyRQur8wmNj6fA5kALDhm50WPTe/TXcW2Ld2LHwwzVcnBdmiMiVT68UMrMqgllPqRMVAPPpDgE+NSf0/S3itl42rfkx8ltRI7yYqnHTqyd8jOHjhjjjVFIYHtCL7+QDzrkXa23ZY14pY4sxPvAWqp6xfM09tRrzgxJyNp36osR0T2/dyOToy/h+Jx+cs2TcXC4panprNXngQRgyOoMQtTdpK+0jL7HnVK9yz4OzZ3lDJZy8dekzGjRStEy1eLkcSgkuvfxG7J9Kx+SG8AdjXxgulpwFYjjljx+gHd/8AtqkHWGhT2b1m3lXzFKXIY3LTvbNfHX468qrLMllAGMcoQhgAVZOSvkeGU6y+n1nVS5rjndI068qXbnNe7O/L1WnFm4tsb03CuQzFY2aVGPDVrkRk5E1MwLVsI0SuCA9OFuefI5/XXK2tsbKQbnuYCzHLA1sNibNd1NacTv8AXAhjmVZORNHE5QKCwjK8jnUxfC10wj6gdS7/AFBuVGrYHG5FrNCrPKJWe13epGGYKvcIgUYt2py3ZwOO5RcHde1dv78hZNw4tMi/ekkVhnYTQFeOBHICGReRyUB7SS3IPc3O5tdKq16XfT5Dqm7vVWW1U0m5PM9PuvnDtjbFDMZNqsGJsW4wjxQvVlS6jSGNxHI3p+3BCsVBYMR2hAXDJysJtLI5vKRY/K4y7iq1ho4TdjxPJrySP2Ql+SgVGkHYWJ8Du4DFe02mtfCTH0+oS57C5L18XB32cjUvyVDZSJI2ISOWxEa8jFzGQGjj888FyU7Is2vmlpptuGpJl68r09tx8tNjFjY+rN6nAjQTFGX8gB9XtEnrFl7dQbulVouDKgHF5QPl0U20rCu0vpOlvjM/Pqon6PSLX6kYiVq9m2ieuxr0mZZ5QIJOUiKsrB29lKsp5I4YHyJY6fdQbuf3ztWhPj5PTlzWN5eDM3rHaRchYExyZKZGXkD3jb9fB4YN3pDJ8xv7HzWrcMVh4rDnK34o7D1iK8h9XulB8KR3HkgcDg+OdOHPYzBR7Gz+Xs47aEmTgV4hTqtRhkYD5MqqiiYWcMLExLIOB8u6tz9XFaapbyWpqaPc0xJjacEznzEKHJ8hb21FUx2VoS0561cL8u1VYZRzJI/Mg4VmJDjgtye0KOe0KA7snv8ArLuXN5YzyUsg2HruqxVkVbUlmrXisLwn0qWjsTyFjxyQfJZhzHPz2NsWvUt4r0IP/UYyw0IH9ZfVOn3lcTtPMVBfqvkq881KrGYJbCyEFIYoyORCo8dh88+f0XngGSJyCnrG71BzBQtWyG+XMyd1yqXVP8P2znMFFWZ6eWMDS+rGpZHiZijoe7weHdT+quw++o6kj+hlYAgjgg6e21cXi592UqcN/IwXJrPykDQ0VlIkcmNCOJA3uw/KCf050/6e0qGIGblm39lMn8virKTVIsXKS8dmjMUdS0wVgYy0o88FUJ5A8hQc1u0+xVPfX9a6f/59x0H2UWb8Sym6BlJhPHZyUVfLM1iFIXMs0ayyOIh4SMyM7R8gd0ZjYDtYak7c20d4WMJgKOKp27OGEFK7FchxzSs9y/QpSSQlwpUnvKBEUBvqAPcSDpvb8g2lujK1L9XdsihcRi6hR8YV4aChXgYHmQEMGiPIAI557WYcMZ/2rgKO56+Gu1s29bDrjMZQTMWIoq1Ey1KmPMkKzSxsWnEkSMIeOH7AA3a/JTUqQAWifT7qdo7y+o4S4ACcEjPuMxKhXbHTveH43HiszjsiMJkb1LD5ZpMa8RrpNZrkDv7QI3PdEV7vB7l8HuGmBidh18XNRO7XtQzT2b2Ol2/jVV8zXtQxD0xLXk4MSNM6py3Lfw5uEJQBrfUbGGmy+3MLgoDfjnyuFj9bK0IZr9awpxrv6TwyKK4IFeIAJIzGpICwDyKa6bkuz7LxQyOS3BHms3mqtTIxVsKYI6Kyet3yLlIkj7Z5DGvmP35lBd+VaMnTqEiAMpWrW1w93etBLQBkmTnzyuvgcTuHbG3YLW5QnSXZmWxb41giXQNwWqTiQ+tXDSPJP6kg5aQRwoWUL6YULp69Ot87ZzdmLGbZwN6DaV3L46nkXtSY69m3mWN+HqwyFPTUlZ2Yn1I4+5WJ+gDUHWsdVx9i1uXeUFV7dy5ahfadItibcDvXEsdv0lrGGKsHmjKovaX7WVVCgsLjfCl0c3FHZr7v3vj7F7fNqmm3sTgcnRevPjaMVaOGGXs+jsZkACcj8qNIxb1edSWWwrvDXGfooen17gxbA/DknGPM/wASp22vt2Lae2qOOvfKS3aVSUXhkO6m8gWAzPeszSMo9iX7ncgJGB4UDVMutHXCr1m3KDT3hj4cHYis2cPY3NPNTv4O5WhrTPfkkrxs7tP6E0NeHvlI9UcqrEEyr8V3VnG1dv3dsyzWszirDRDcctO3Wr5QW5all6laEyGSQxGVEaZ+z/VhR2n1ANQjVzW8cNmslPmNw7lwe6o8lVkzmT3FQgu4+zuWlbZaVKSc9ypFDUd5GWRiO6IgQkRxET672tApMwGp3ULg1agt6fl6/n+Vlns4bp89fckOJobOjMlyzhMpt/NWczh7zLUWzJhZ67l/Wi/tkNJ2DRxd9i6WedV9JYX21n5b8t+XIW4+93DqG7Y15JYt2qOAB7eAOB49vGpA39t+5t/bEeCoyyYiXJmNLy4wyQ4fO4+qscVG/Grr6szzTx3ZjI4VD3RlFB5A4/SLplLPuM5PIoDSx7qYiee2abgMvHI9k5BJ8fV2jzwdN21s6+rNos3PyHVR6Ne40RovnN+HbfBJBgKYdoYL8Aw0cTrxZl/iTc8chj/d/p7e/wCp++tbO79q4HIGp6M9h1UM5gPhSfsfPvxwf6jXUz2ZiweMltyfUV8InPl3PsP/AK+wOogXD5fcDy3Yqti33ue6VEPBb3PsOPvrb6rqY0WjTtbWCR1jb7qHoehu7T1617ek8JPLr4eAC2z7aQ++i0B+2uPrphQn30B99G3voW0oJkoSOdDo9Bo00VhtO0VdnX9QoP6E+f8AgDqdPhVxZ3RauQSxQXJMNep5OvFO0ivwGYSBWQ/lPZH3Ajk8IA8fkmBMhKWaOMnwvL/58D/+OpR+F/eI2X1bxcsriOnkQ2NsMQPCyFew8kgKPUWIlj7KG1Eu6Zq0XAb8lHpVhTuGl37Rv+eCsB8VmWevn8VYv5NY6t2lMbOPbHo7XZAzFex+0hWDTEdxK+iHLx97MUNdaTyR1u+AoJFHlZFLKR7Hnjz/AJf79Xe627Lr9ROluexiUxYyqVzJSft4lglH1K6t7qDwQSPB8r59tfOLAZ27jHmrWZp5XXwriYhgR+hIPIPv/QaztK1fdMDt4MeavX3FO2qlhxOf4XcyObppK7w4yH5h/Jka006MeeeSp47vIB4fkfqpGm67F2LMSzE8kk8k62reSt3h22LU86g8hZZSwH8gdahHOtXRpCm2I+ZP1VFWqd46f4A+iBtA3vrIRoD7afUUoCPfXkVGkUSEiMnhiPcD7nSnxoSODpxp4SmXCQrj7Y2ti8/ubc4gliGDqrOKk5PEaxISIgvPkDsVQB7gcD7arw2+sWMleiuJeWsXmWSKMpcgsHvIUIrlGhTt7feSTySQo5ADUg3hm6mNOPhydmKkRx6KPwOP059wPtxz+2uKV48e38ta2/1w3Ap9xI4fbaI8llrPRxRL++IM7ffzUjJksZtgTQ4+SzNDNGJ4mhrxUmj7oyvaLIL2JYWWRkkjEkIbu89o5ZQv4TM56GC21CnDVrw9lSoIgPl4R5CRoxCn3JLSAOzFmfudmJa+Nv8A9ggRwZTVeRwGPACMh4X+XJkZj9gD+2rTWsZ/4N6C/iPOM3FbE1fuvpUnxxidkh4WdnMaOjCyryhv4boicA97I5plpaXXGahjmB55Oc4HVM6hc3FqGNpiTzPlEY6lNDAdJrmBt47ACnkk3eXrejgxQ7XBmrQWY5HYgOsytMy9vaT9MbMYnrogvNitt9MugfTKjt3eGLpbz3eeLFmjSpRW71VihPcnnvijjXub1O4cEuykc8CtvSzp/lUyIlrY+zic1VSnNcqZhFgarCJWtfORWHjIqExrW8Sd0wIk4UfWun1kuom1um9aOxh56Fy9Nas1Y945qdIRBYmPrSgKFNm6RHwO8hufpCkiQK2P1jX2WY/p+ltL3AyT1I6nkByGfFajTez9S5IvNRMSAQ2QIBEgknA5eJExJELrw7J3lvSnFK0VPb1Kx6tyKxnWhvtfa1NxF3QFWSGZY3JHCqS8rexkKqtnbnR3a1+KPce4bm5JqdlcbD+J23mfGiuD3wtXTyYi/coAVlBIUf3iYa6r9YsybItZ6lk8hMXlydvAZay2FoT1ynpUpqMTuLEgY8uVWMv4buVOTJqPxuyfEi5WXctWzar48YYNtnEsaeSrSvzZ9eaRUsRSrz6XqCJX5Qr9MfLnGHRtW1F5qXVYt4tmtwT1nc89xwrXu1SwtGCmx8AbimOGP/cy4+xEHphSrvzL4fIzvm9hYvL46vIJbOSofK/2KmpfhHRlJ7EbyeDwqkhV/QRvuqtlKWYkrZmlPj78aqz17KMkihlDAlWAI5BU+R7EfrqwXw9fEVtjpO24alrF7g3Lasx18diJnsG7PJXgaX0IZFlIMYDTtwIy4I5+hCAHcu/enp+IPGbdyVzPYzDbgdJXjiqYww40RupnZFmP1WWSNFBkieQNwGEUSOX12rs/U1HTWU6V84mmBEuB4sDGckzzlcn1s6TdhwsKJY8bQ+QZI3wNs7eHMZgXpCuLxuQOUzt18ZiHsQ1XsJGZGHY3zPcqgEntkgrqfB49ZSfGnjdFLGWp6mMmexjq7tDVlkJLPEp4RjyB5KgH2Hv7DURZ/eeb2tufb1dNvbp25t/FVRl7F7GwxZZPlHKvTviONo4wWmC97yTle30wvb2Kp2dm9YsfuOepWyk1A3hUmyWSpJaNG1B2Ep8tG9hRHLMQyyrHFHIzAMo8gjWK7UuranqJr0ZLGgNAG28kxvJ/hO0dC/V6bTt6NYMqSXODzA2gAGI25kjdSpi7oN4qfJaKVAD+pjYD/edNbfHS7DdQJ68FnKW64yrSyWoKVOOR4pq9Z0rWTK459PvmCSRq6cqi+SxQr0dmbxw+Dkw82ZrJnKkone6kVaZbVRvqWNA3qJFKvIjfkAHh2U+Qp087O+8FutqjYbGUMKkddfUqVgPUEjAF+9uxGbg/SCRx9PI9yTB0fRtRqX1NtWiWU93OOBywBvJ8VWOt3dmXVKveMrGC2GGQCQQDkTgiZA6LPtXDUNobfo4bFxehQpxiOJPHPvySeOOWYksTx5JJ++u1DO0kiois7MeAqjkk/oNN9bfHuddrBnths3m4IhAjiB88yvyFP/ZAZuR7EL+uu7cApNhowFzXvnVahc4yTk/ymh1433Z25i8DtzFV5MlkNwXzX+UgmswtPXrxPNKyTVv4yESiA8qPKkhvp7tVhxEeTFLbffgrVascbtXutHK5KVDH8xMY5TG/8ILIQeEP8GMpxF9TnT3644nM7r694CWtBi7uJxNVq/o5RYJaquYnd3ljsMkZB70X83PMa8eQAY2wKw//AHb4TZ3eKe2yfkoaC3eRPL3clZTJ8x7euQpkP8L1FVRzrmGoXTLm5fwOkNMe2/zXXLTTbnTrSma9Mt4wCJESDkEdUy+i+4Zx1Fw8dahDYsdk6xRWJiscj/LycKxCnhSfBPB4B9jqQd3dT7u5Oj26kXIyZelcsO7T2tw2bUs/auHQysj0YxKyFoUV3ZCoklAUhQzxB0oSCTfdBbNae7WaG0Ja1UH1pk+Wl7kTgg9xHIHBB5I8jTlzeZq5HpznTLUt2b89lpfn4rU8tflfwxUP1WGVgoM4JZWINiAc+VCVsN6K6fqF08iXbDoPsojI59xrbTNXoo1jWxwigKB6a+APA+2tcr3edA3gefbSzlQqdarRJNNxb5EhOHpvJZPU7acldIprjZqm0STOY0eQzoQGZVYqCfchW4HsD7ak+hhp8xl92U8TTiyN84THw4urWuWJpJ4PwGyqlFFIGZzV73IYQcOAB3AkaYuK2lk9j3KuezUzbYu0Gx+Vx2Ov1pUvZGKSXlJaqNE0ZVVRpO+UqhAUDvLBS79357JYcbph2znMJFRwxsIz14ZWyz0XiixSV5JzThSRY4H7OFCf66dvJbwYUZ0kyo9tYHB7XxbtlbqZrMXMdTv46DDWUlq1mkkDPFefwQ4hU/wojyrSr3OjRvHqdNk3bnULAzWTiqnyqW2zP4RVNOnQqCWxUMvykUsikcqErrBGD3d8Y8lRqJl2FHsDJD/SSpDmMxjslXFjbcNiOSnbqlO+UPerWeUbntjKJywLPyVZCpkfpzit+722jgKtrdlTbG2MVf8AlKdvLT1lpY4/MJaNcO5abg8STBCGVzAqcN47UPAdiVd2JrWU1TSJDogwfkpK2ffobd6hYeptTG2qtr/SXGpV3GKiVbluJoqUUkaLFOViil9aWQpErlltxqzBSVNe96Y/GbExcVK1TrZ7c00d7GXsddglEWFsCRY0lhlinC2Ju1ZCOVaJe9TxIfySpgd12a+5cFjMRmUk+ZzOFr5irYs4qxI9lJaDE1GiRXihJ9OIx1iw5x4MjsG7Vi/ZOy7NrMx7Kx4XO77yEd7C5KtkakN+ljT6scYkpzRzSLLL2pNzME4QP/C7nCyA2UyCFJral+rputmMPE6BuOR5zt8k+eiXRfIb46j5Bt7U7Oe3MZ7lTcOJ3NTttbqtKkYhmEvqq8luV5JwodW9P0jIeXMYFweo+7qvTLZuSyV6KSdYzX/FLQxsk02J5tiFn7O9SwUyI7jlCxIjDqSSdTYWyMX0F6fHE0wZrlavLfyl2SpKlmrPC5eac9p5L9sZJ8N2IAoPg8Ux6/byt9aOol/F4aPH28FtaK7LHl6ndTluUAUlaaUWZu3kKiBEVUZiQO1nYDVySLanH9xTZYdPtZaPicd/H7Dl18kybW5TuzK2txZSzhcvchBwtHHZWjHj5r8dpLgW/IYe2ISQyssjSSSnh2TlmVPDw2/BdwGXpYfC3Le179ezZ21RuT30t4HKXpkkq5i6LsxSKHmvJWQeirN6Zh+ot2u/KrwW9y2aMOLazJHcll2/sjb258esyNibct5JbItMEgQwTOR6wHiV3blBAeJD2x03p0MResZBKEFf5Ovhau0rkr5cwEpE93JQ2HBihklnrN/quSFssFIChi3a2da8fw02z1PIeZWRq3LaBD3nO/iUwsfSrdXN0XcxjsJPtrbZmkFWqbb2BWgLciujyeZfbhmZffuPCnhRKiJQ25iCEWKhj6kZbgcIiIPJP7frrdrVFhgihgiSGFFCIiL2qqgcAAD2Hjjx7aOXF17DRtOgm9Ng6q/lQwPIbj9QeOCfbjxq+uNT0zsvRc1ruOseQ39egWk0vsvrvbWqxzm93QH9zhA8xzcfH5qM32Tf6o52LKZ1JaG3ax4qY5uUmnXxy7/dO7gfoeBwOPzGU6tWPH1o61WFa9eMdqRRcIqj9APtrMSWPJ0muG6jqlfUq5r1zk8ui9Y9n+zGn9nbUULdsnmTufsFBuhP/fotC2tOuCkIT7aBvbWQnjSH2Ggmiseg0etDLWxWrdoPEkn0rwfP7n/6/bSiYTDsBajyGxYZl8gnheD4/Qa6tOERzce6n7HXPxUH0CU+3suukj+nIG9+NGNlX93xNJ5r6QdCupFPqB08w+WuMZ8xDzQyClvqMigd0p/XvX03/QFyB7HXzVzNGahf7JQVljURuCOCGXx5/wAv92rM/CXuNqG9LGML81clVJCAe8sf1Keft9Bk/nyP00wvif2O2zeq+SKrzTyvORgIHgCRmLg8eBxIJAB+gX9dSA1ndHgAGZMdVlLepVbqbqNZ5II+GTMDeFEaEugbj38aQjXRxVdJVaJvyt9/01oSIUdlbwyng6bC1LTODuFibQ8cnj76M++tihEGmeQoJPSXuWMjnvbkKo4Pv5IJH3AOnWt4jCS88IlLBjx2s0ysW7PU9IME7V+xdj4XnkcD3P7cqTvQQNIjPViYoG7e6rjfmIz/ACaU9w/lwNZqdGTJXo6sHZZd5WCs57lZx5ed+fzDk/SD4Pnnkghn1V2Di40BuI+Qs9oVpp5G5I49gAeAP0H28a1On6TWvQTSAgcySM+YyszfanStSBVJk8gJx5GAo4sVYjI0MkX8fj8skZrTsf2Xlk49vHhj7D31y7dNqxDK3qQsSFfjggj+6w+zDnyP8iR5Mq2OmAuuI8U3p1ge+atMxeNYwR3yLzyVYDzzz9vJC8673T7ovXz+8YKd/JYatThkimmfcuXWpTuQqpYxvNHyUk7uyPlG54duDwC2mbvSq9BxY9hxmQCR6n8+5W+pW9Voe1/ocH2T8+Df4dbOc3dg7m4Re23azYk/CY8ztqSzjsrU9ASyKkxdPqkiaRlZe0qISyv3MvEp4DpHgrG881nKr4/a+0455IqwtUYfw2/WaVq0rxAniB5WitMiIAV71CDhgy9XbOycjsS3Peq18t0fx1SoLH4bczC7i2zk0Q8QiGw7AwSM7dhTv8xydvPBdH08r6DVI9n1Mc0S4yFa9zZ1xo+LcCzxLLbgkH8cWGh9bv8ATRpQI5wrRFFBy1xc1TTdaWpPG4hpImQNyBHM4/yrq2pNa8X1wQGjIBjfrnB+cc4wsm7c7ay2OsbR2jti/Fg6CRy5PZsKTDO0FZ/Xe1GgWVELcwhBOxYjkqnBBMNZXcGZa5mcbnM3lPxkVTj79ujLYkbOCc9tmG3JZEIi9OAJCBHTJJXj1B9RaxWzYN39WNh0NrbUv28BtCJZPnN1X4WW5lbDsXlEUIlcqjTO/j1WIUdpkPaYz2d4fCVtzB7Eu19r1cplM3asY+OOWULNMqCeITejxCVjDIWZi6EAccvGpOq3TLjSdJuP09++akgcDSXOmY+MjA8t49lW6hqd5qHw0MMzknEmJ8cwMlVb2Zs2bc3zEOHkx+Fpz24kSa9MZrbu4Ar1wUR7U3Bj5QIjcMQeB9HGxvTYdjBXKEy5zH5iK1Zkx9q7btfhqVrcXHfBIbvpSKVB8uyBRyB3dxKixOE35vv4fMpLLuDZgyEWUjjuPVyzVKMUVqGGv3yrYiQxKR603cw9Vj6YHbBFE0mq9/GN1nwXXfcFWPee37daXDxSwYjFQXAGrmXs7pOUcGUs0aBj2sAI2j7Y3id5Ops1fhaTbsDBHhP0JlZj9A57wahLh+eKdPSPE7YzO2LLQZ7A1tw31sVuPxaLITwR9yQxxfKRwNIVsPI6MyBiF7ACPWHMj47fGbS/jFsbo2hRu5G3Dehtx27Nk4/HxuLEFM2WiYvHwskxsGVo2dZ0DLHASPnrt/NUemtwZra34hQzDI0MUs9gMVQ8K5+klXVgHVlKgEtwG4VlNrvhl2XR+Iuzlqucz/4VCuPhmtY7CTBLeQBmMnM0khkeSOORizd/LtLMrs7EADHaprbLSk64vOItGdyegGI6q7ZYhjQGQPILX6vZ6HqDkDHjZNh3689aPKZXLGtdqX8hBFKZFxBmlSZ3m5CkWvpZ/ALqAwbqdJtj5HqRcs5PL2bkyzTGdlv3pLsiDjtRGmk+qTsQBFJ9gDwByeah9ddjZbY3VTdeNqVrljF4zIz0quRlrjuljRyFLuqhWfgcE+PbjgcAC8Xw+70p1sJEFZWhmjDKyn3BHIOtboZtrlhu6LCHAAiTODzGBB5Km1A1qTW0y+WmZgRtGDkpybu6f4/A0B2Bfy+PGq/Zy1+E56GxUPbLBIsq8My+VYMPKkEeQPIIP6EamfqpvpLCyBX4UDwOdQBNJLkr30K0ssrhURASzEngAD7k631rTL2EVcg7ys0+qabmuZuDII3kKy23cG25toYDLV6kVOTM17ttA1iVlhSLJrCzOFjc9kccw5YsniME8BGZ+rHQuxyYTD+jWLSSPGBBfgsO1oqjTB0ikcoY0eFWB9ggY8A6rvtf4lpeksVrbNqLGWRZglryR5atMZYq0rfxoEmVlaFGZWYorDhyX8MedWL238QnSn4mCMRudK+18lIe2vl61qGbtKuJeVsspeuxcMQPy9rFSSSOOY6jV1LShUp21QObJDZMx0mMiPFbq3sdO11zalSkWP3cWiJ54bsY3xkgbhRr1Z6B7k2pcv5eqv43ipZJLEk9eMiWIE9xLx+SAOT9S8gBST2jgagm7tHFX8zTy7VIxkas6WEsJ9LMyEMvdx+YeB7/AG9tX5wOeynTfEUcZvE5DKlNxtt45SWNo2sdyd9eeOMx9xjI4VvMh57iHYcaPP8AQ3p/1Ur2MlRiirX5xPVN+o7qsdlQQWliCgF1byVPDE+GI9teabfUdX0msWawMzio2cyRuPM/4XoW27SWxthZ6rRFWkMNcAIgbYxGMjYjGJXzI2d0kyu2N+463BkolqATIL6BVkrFoZFWQo/KnhiOPJ5+4405BtaZemG9YkMVZ6duNZcYuQxNn0Vk/CgoZoIFcrIy898ZSMGp2kF/UJtPuLoHnNruENDDPiLFRqkt+nVtXZomXlvmGiKs8csntzF3Kg557R5MZ5q/S3Ol6LOZXI5eLJY9Wt0a1GOKE2ohxXjlj7uySOMD8/Z3Dz2gcltdEse0FO6ZLHteMZBHnkdfCFX/APGdNvKv6rSnEAZ4TLvTAxz3PIdVVbcmxsftm/Vi3Tl4MeamYfHZLE4lDbyMcSBTLNHwBWdR5Qczhi/svaGYcvEbiswQY+htTAwVsl6FrG28qImsWMiltjEFdJWeKHiNvSX0lRvqclmJHbYO50M23kqduOjsO3BPJh1syWmsWHeAK3L3YgO1FjPAUdyuigHySeRz97dEdx5Qbikm3jUwVfIQ0rlzCVFrVat9VHZXK1KhjgZo0+rtKAryxP1Me7Q09StyMkjzCymodk9UqVy9rWkmMBzfAbfkKCqezMLtfLsu9MsIxRyk+OyOBwrmTJIYkbmRJWjNX0y4WMOJXPuwjcKOZR/0S6kz2d+Y/b2wM9iLl7Ey4lnwuNvrNmUfKwTS+p3MwkLRB+VjCqYkPK8BjrO/w87X29alAzc+7pK92rJCyRPRpXKwBaeOQH+OhLdqKVIPHcfB41qDoZu7e1yDAbdiw9GjNbt2qlGvGIvRMsf8aIWpF9VolhQLxNK/CgknlmJfGoWxMBwVS/sjrFOn3r6BAickCBE5k8k0MZiMJituRS5PItdvXMPDax8WGdXSCy0gX0rbOB28RK7lY+48vGCR9QEx7Nt5nfmIjuPtfH47a7bggZrAmjgw2Olear9AhMM0qO6wrF38uXRm7lk7WOmLi+gEGPx1g5Tc0mQmmxp+Riws8sIp2yyhVs+tBw6KneSsR8sFAcDk6dcnTXfO9MsWq75O1MTati1FRxkcmNxMFiKNCvpRpMEEoEUXBAMrOEYlnbuLRvbYmA/5E/Rav+m6s63BNqRw83ECI3gEjphYsBnim78BiNv7JbDPl81i6mRtjJ4q7JekWzjZlESx1FmCMBUkKwsv8SZ2ctwyiZfht6H1+hWzTNbgitb5yNUHJzGJhJhxFJ3/AC8MgfgkCIPI4BHnjkhAR2+jvTGxsXH5No8pm9yX8pVq28lPme2zLXlgT+LJEw7jGniNSxYsVgiBIA7Bg6ib8iRbG3NuT/Neozw28vSaVPnI3jVWrJGe3mPuMgYleX5A4Cg99+6vQ0+kLi5JzsIz7Kg0js7dXty4U2/GJOThvi4+J6Z+aYmc6mXernVjE7C2MlvIYIzW4rW5cLasRJlS9HhK6h1RO2Ofu471cSOEbgoAG0qHS651hQ7Q3fn6uXtRV/xmC7PUNO7SupAJLOL+csSOzwqPXjLOO+SVUkZmEYJdO1qbYTI46PHQUr+4p5Yp1eczQvjJIZXMkLoexWLKi9xIf6SyqOTzp25XLV9oVZ6WNsLZsuzrLkpKqpNOoV4gTyCQfSkZCR+bln8szMYdPVqNaoXMpF3iTAHoN/Kcc1ZVexF5VqH9TcATkATmMTJ2E4kiTyEZTdq9LpMLiDkcDRrN8/IcDiNu2vUyVjGVJZJmRDPMeIyjSKEPJ82Hcemw02N0ZGvelqUaFu/bweMh+Xx6ZJESWNGJkl5SMlV7pnkYeWPBUFjxrsYbd9qreWvBI/rueIkB5Ex559Mj9SfKkeQx4/vdy8H8LOStxph4JbYlPEdeKMvKD/gAA5PHn7fbUDWdW1DuYY7hpjk0RHrv5yVtOzXZPQbK4c+q0PeNi8z4znGIEQOvhHNHOvEjUsbQ+GneW5niluV48FSbgmW8eZO0nzxGv1Bh/hbs/nqeti/DdtXZ5jntxHPZBeD691QY1PHukf5R58ju7iPsdcF1XthpunyDU439Bn3PL3W/v+1Om6e0spO4z0bt77D6+Crh066G7l6ivFPDX/DcS/BORtqQpX9UT3k+/twvggsDqy2B+HLZOIxkVafEx5edfMlu6/Mjt9/0AH6AD/M8kyRcvVcZUls27EVWvEvfJLMwREUe5YnwB+51D+e+K7Z2FyMlWAX8mi+9inEojJ5IIBd0J9vcDg/YnXK7nW9e7R1JsWOaxv8A1ke7uZ8Fza51jWddqE2oc1reTJ+ZG5/AF8zT769oj7aHXsZZQhA3nQn30ZGpl+Hn4drXWS1Pkb9lsbtmlMIZpo15msycdzRxc+BwpHLN7dy8BvPCHvbTbxOOE1E4C53QL4fMr1uzUj9743bdNwt3JdvJLcA+jED4aQggn7ICCeSVV5g6+7M6K9ONpthrWCit5RoGjx7UGRMh3BT2zSTjg9gk+7hlPB4R+CNMTdXxbZIbfrbb6fYiDZe2a8RihA4ltMhPPJJ5VS3JLfmYkklySTqB7961lLk1u7YluW5mLyzzyF5Hb9Sx8k/z1Ga2tUqB5PC0cuvmmatOm9haRJ67R4g9VqKixoFUcADgaRvfRn/joT4BOrAJkiArOfBXtGTLZjI5p17lq/2KvyPBkcBnbn7FV4H8pP21N/xV9CLPUPpr87ig1zO4LvtwQRo3dPGQPWjUA+WIUMPBJKBR+fXT6G9M7HSTY2Cq2YVisnie/wD4knkHLhuPH0ghAR9kGp3rew1Z06Q4CCuP3V8Xag65Z/aceQ++VTL4Bts4rcWA3NLkKta4a92L02liUle9PJ7iOePoHjnj3P3Oqg7mzD7j3JlstIAJL9ua0wVQo5dyx4A8Acn2GvodvPaFP4fcd1Zz+LZaOM3Dinv1II17RXvhJEZFHkBS8sbj2A7mUABRz83+BwAPb7apafGKr2uMwf4XUKLqVeky5pgDiG8CfU+aEjxrqYEj1IRyA/z1Zhz+g7+f6eRrmMNZqcio8kbsEjmX02fj8vkEHn34BAJ48kAjVnQfwVA5IrM4mEJ29OmVclWB9/w9wv7fxyeD+/3/AJakTUQxW5KVoWlb5eaKb1O8DlYJW8MGC+6OOOCOfsB9+XvS3zE9dWt07EDDx3wr6sLH/quvPOul6DqVvb0f09V3CRzOxC53rOn161Xv6QkHkOqkLb7WL8NjCwyVq6X5ImlsSntbtTu4Tnn8pLKxX7mND9tSJB0pwOfy42/DuitiLy1uKlq3VnaldsAd00bWkRki9NOGYt/iHA45IrhZzuS3TkqWCw1OeG1kLEdWFJAEnsSSOFSONeR+diFDEgefcHg6uV1C6k1/hg2NLi/xLdsWUnhgQbI6hvXzFWSj2zQiNDXkEcafR3MVk5JCgd3DIWdX1/gmnZHJ5xj5+CLTtHLiHXIxvE58OvP/ADCYkHV6h0f2DkdtWZayZbF2rVfKbUv12nx+4A8ojdklRSYpVACk8hWQBl+ouHaeH3fekylXGz0J6Ww4ZpIce2Vn4kjplAggbI+gGFcsjt2LwvFkkr5HNe8xvSzj5KbYZnx7LCGWfuD2o/qbtX1+0P8AlI58gNzyVHjXKqbmM68ZJ5ZLA5VLoJMnaVKlXPPJ455DeSByrLIvaq4e/r0g9wosgGTAxk7mRnr5LXW1vxsHfuJI65wNvdfRWru/qFjMctSpnMRtnHxxiaA0sa86xxlOQB6qdoU+/wBKhRySOBxpdnX+oHUL8YsL1oGAlr2vRha6sNOG7GRys0ZicgKx7+FYBuODwO7gUCo7tlx8gir7ikrUPmfW+ThlmjgBBPaVQQmMMvPKsIAQfIIPnTpo9cL0zVJY9wZDHXKaMkNhnl9T+JGwkSPskU9rP2cq80alYog/rKkccNDpTGadV42UWz14Gz7kST6p+8s7e4BJmT/+j9BhXA64bA6uUenscm7N6YTeG25shUWtB8zHYeS16y+h6XqxA9/d5IRuSneDypYGsm8+lF2tSrjK4m/jVWsiQWJWlZO3k8Bg7NGSX7u4MO4sz88N5D06TdU617d+Dr5nLvbN6Ja8YSBYpTbdPTEgKPLGFLM0XKmPzI5IlVW4sdmdiZXqHgcri4GrZmK7TZDJcj/IGU+nKrBlPcGAYEFWLAn3BImah2wpWddlCrSYQ6JmWE5gw4YEeMJuh2faaLqlO4LSOsEeoPXrK+ceU6VZZLHfFZjvIeAXPKuAB/hPjxxwBz+nsNJjs9l9phKVb5miYf4sfEnozwqwYMzTk8RhiwBQeD7EhiS1mN89DN17KvyzDFmemEdxXgUxk8KihFMjuHYcFu5ZAGJ7Cq93qxxxZx5tG1Qy2LaOWrO8Lw3IeVdkPHqJ3D6kPurcDkHW2tLLTdapg2pLSRMGCD5Hms7c1r7Tv/sNDmbBwwoZymdjyvpTWJcWbESCKP6rvcvAA/Xt5PHk88c6lDpH1Dmx4TG2DKs6qWiklmEwnUe/bIPDFSfb7DgeSDx3vSRE9LsCoPHZxwB+3GuBX2VSoZ2LI0/7LGAS9VFHps/BAdR/dPBI8fr9uW50dro9fT6jHUnBw2IiMczvlUdbUqV1Tcx7S07gzOf4T0zOdmzEvLk9v6H766vTKgl3e2Lmnb06VCUZG1IVJCQw/wARieP17e0fuwH31xcNgchuG2auOqvalVTI5XgJEg93djwqKPuzEAfc6aXVrqbj9s4K5s/bNtMhetkJmMxDz2MFPIrwkgHsDAEt4LMAeB2Lq+v7yjY0C5x8hzVRa29S6qgAKJeqG6P9NuoGezY4CXLUkiqrcrwT9v2J5P8AXTZrzy05454JHhmjPckkbFWU/qCPbSkHjQEa4tVqGs9z3buJJ9V02izuWt4DHDEeivL8LHxk4/NY+lsjqhegxdjFV5pdu70kjSSSgyoC0DIyMCGVCqkfVz2ogB7CkyZfD7g6c56lLtylcnkxgnjr1Mar2beQnYuXlvGFomVS0Uqhe6UK8b8Ax9qn5aEcasv0y+KDL5LbeUwu6M6r5KvjczfhzGcnksfOzelVnq1yi9nfMs9BSkk0jA+syFH5RTVXViy5bBHpy/MLQafqzrWoRWHEx2853mTHqeY3PMyrp7S+KX0eyvkKqZeLHxQxPlMTkVWSzNNwA8dWaOJyO5uHVASp88dpB1KVyDa/UWsySG1JLVSSi/HqVLMLuAZICQUkQMApK/3gATyNVBn3Pjd2Zi9hshQpUoIcjDh6jtLTkeoLtc2YooKFOcyPKJUdY+2SXkF0MXdyi61zaeSw9dIKVfN0MrDCMhHiqlhLUte1Xb65p41Mb1WClGTuVmXkju8Ht5VqXZFvEH2znUnDYtJjpsI5ARlb23stK1IipY1u6f5zvzOZ6kw0ATsBkznun4T8LmOWx+5crVeNFjgjvotqKFF9o1HcrBV48Dub+Q00NyfClZx9rInDO2Vrh4TQWe6sEhUAGX1V9EqxJ5CFXXgcFu72018b1f3jtTIZBcT1IbIVa9iGaL8VimZ7gkA7iqzI/p9vce7udCQOV58akLFfFHufHTduRbbOT9G8tOOSlkmrAFx5m5ZXJjHP1PwAPOs6+07RWeKVZtQdIBO/Ml3SefIeaveDtFZgd3VD2xgGR0OZa09OfMjqEwsh0R3tBckkxnTyGCFba2ofWvRXXRUXxC3MnY6c8s3dFyfAJ4HGuXc6Q9T8zDPBew2QSrCs2SWrIVjg7ie5jDEpC97N7Ii8nxwOB4nvGfFHgnhjOTn+Q9O+2PIq2vmRGOOTOOAC0B447lBJ5H067OD+IDZedLfLy5KyI2cSrHTKfl/J2ux7eW8Hg8EA+QD4DdHUu01V4oiy4nGBjAzA2BdIB3PqkO1zWbVpqVbVst/uhzo/9iT9efiquX+mOS24llxt7NZl4Vryw2fkpYaieO+dZUePvYA8ICGQcdzc+w099tbGt1Y3u56UUitgWo8TEe1KonPJNWAsFJ7ePK8Lx2r3ccEvffHVx7tMz2I6uMoRwvE4kAlDlifq+sHh+36QVAYfV28dx11Nm7q2LgaVbOZncBkt2IXkrXLtSykTLGVRlrl4x6jKWVfp5I9gAA2uptrV+zdgLvUqPeXB/bTYJjpJjl1O2wlVV3rGp6jRH/jOTEgEkmNhyEgEwAJ6bqPN8YneudD4DbW0slBSDSxtbauYp7SM4ISRzx3ABVHjgcjkAcktxafw+b3wVKGxVwi2stNCk0VhLwryYqdJuePLr3v2qvkcqvceOSA2rBJ8RvTuexHToZiWzPO6LEI8bZkmaQ+AqBYyeSTwAPJ8DWLKfEZsDb09itPk55chA7wSwCjYVoJEbtIJZQCQVbx7DXJr3tZ2l1CqXm1yJklroAmABtJ/34p201DVrOm20trQgbkFrpd4uyMT5DlzhQ9h/hg3lVpyzzviPxm4xPF2aczUWWVHWQMilWd+1geefp+/LECL+qeGyextzXMRliPm4uHMigqsgYchl5APHuD+hVh7g6s7lvin2fhakNkw5O/emaVWrRxBJqjIw+qQO68FvPA5J8EkDxzAXxM9ScN1ExuFvY2j2ZGKv8w9pbMblYXLfwZUQHh1Kh+O89ocgjuZguk7LarrTtQDb+lw0nA+HCeUzJkqWy81yu4uuKR4TPKNuk5gAR/k5gXNZbnuBbkH304Nt79t23/Gcfbkh3Ni+J7IQ8SWox4+ZQ/3pF5AkU+WBD/VzJ2xbmcr+bzrmbUsZ+Xc9W1t2Q171RxItpgDFF9iJAQVdWHKlCCGBIII5Gu5VWUzScKscMZnaFkDe16tyGW7S5zjEDJK+kHTH4rtqbl21I+4MjWxOapqBYqjljN9u+JFBYj9VAPb/Ignjbw+LmGL1INs4hp39luZA9qDg+4jU9zAj7llI/TVTcHtahgbFuzXgRLNqRnkZe49qliRGncWIReeACSfAJLHknr9uvO1bsVoYvqlxSYS0mQCcDyGMT1ldY0nsfbtpitqAlxzwg4Hhjc+sJxbw6gbh33ZE2cyc11VPckHISKM/qsa8KDx4545P3J03fOtXJZWlh63r3rUNSH275pAoJ/Qc+5/YaY13rlt6tYaOKO9cQe00MYVT/IMVP8Au1tbXTy2mGW1KAOQELV19R0nR2ilUqtpDkBA+SaZ8aE++sh9tARzrdBefCF5InndI4o2lkchURFLMzHwAAPcn9NW23zua/012FTxm0rrVIsdiRTjqJZMZkexx332HbzIzlm9Ne4drMW49ozXPp/iHt3zbUMJFkSrWZV5KzSc/wAQc+CY41kk/mq6fkuWbMRuwPpU71eSKEjlfSrpFXSBR/h7fUUAD241OpWrKreOoJH3O65/qurXDb5lraOiCC7EzzjO0ge6hPgAcD2/QaE+41v5RQ8sdlVCLZQS9o8drckOAPsO5W4H6ca0SNRXN4XELZNPEJQEadXSTDJuDqltGhLCLNebK1RPCw5DxCVTID/2Q2mtqdfg42i+Y6rjPyn0sZt6tJZnnbj0w7o0aKxPt4aR+f8A8o6dpDicAq2/qiha1HkxAPvyX0DWFbMDxP5VwQf+euri1da0Qf8AOqhWP7jwdR3/AOGPZdO38s+4K7y8gA10edDz7cPGrL/v098FuTF5n0hTvQzO6s6x93a5UEBm7Tw3ALLyeP7w/XV93VRo4i0geS4hIJ3WzvfoljevGz7W3s1fu4/ELLFNYfHMiTyBSWVFZ1YKO5VJJU8heOBzyKSdTf8Ao/Mngs1ctbY3ZiE2oivIJ9zTvXnrKrMGV2jiZHAA57x28+foHHJtZ14+IW18OOB29nIsfHlqV7LpSyFIt2yNXMEzFom9g6sqEc8g8kHju7lZnVT4lId0bQ23lulmETe0GWztbC2akztUatPL2utaQEqyNMGZFmHMQZXJYkAGrr02O4g0w7r+brc6XUuadBhblpkZ23+SoTuHpQMJZNetufD5+QeC2HFl4/8AblhjB/pzrWq9K78y901mKsv6spOpA+JnpDnuiPUCKpTlyke3s3CL+ISWyZZIkYKXquyOyNLCXCko7gqY27j3jUe4/pN1E3PF6uP2XunMoRz6lTE2bAP9VQ6qDSuf28Y9pW5pVrfgDnZB8YW5LsutjIR8xm++RFIRo6/BUcH6Ty/DKfupH8iByDYLon0f2L1M2dNtXN7Et4HIGjJfi3+bEyGxMZF9MJCQsRQo4HpqeCqMRwxDivsXw9dTWb+LsDcVHj3bIY2Wqo/m0qqBq2vRfM9WNg7rk23EmMm6f5E0qk0k24cYtnE/wIYHtQRSWCwZQvf6TxsHKD6eSeZlFtYEd48uHkFXX1ai5hFABp6yVDnSfoPe231Zya57G4rJU9rUbWYkopbMMWaWtCZUgimfuYM/IYqFC9iSBuOCNRNvaju/qDuO1l8rHSjmsSs6VvxOBIq6liRHGJJiwUc8AEk8ADnxq/G4ukHUOP4ZE2VfqU+ou5ZlkM7bjmrE1HmEwWWrYL+p61eSXvBkJVkeQAryEWr+B+BXqpj8itqZcdjJ6yPPBLHk0aSOdUYwn6O7/wA4qc8fbnUqoXRIHLZQKNZokueJ+qYGD6UX5UrTJVq5q/zF3JVu17BThQ6okSmQueyKYf6qcyFHVYwEEr7ue6Xbk2zjZb24tl2cTip5YmaxawyVIgDKoCtL8vH2c88dpmrE+3I541anop0ah6Eblye6d7S0o8fQXsx1wztYFOMyyAtwV5VzDHj4VKAnhXX2J7pDzfxedOL8VzHSYzM57GWI2gnYY6P5aeNgVZWWaRCVIJBBXggnXO9X1W9s7ptOnbucNyfsdlOoh1eRTHFHQL5h7l28mLjjmhJReRFPBN3LJFJ9QBAYAlCY5B7dyNG6MPpV5OAfHPsP56txj/hH3d1C2hYy20l+a27feaKgbMyREQRzzRjvVQR38UseGPJ5Ic8nyTxsB/0f+/Z8zXg3BexeDxbd3r3I2Np4+FJUCL6O7lgFP1DgEnzxwdtQe99LjIPtuEg1WNcWuIBGFGfT7E3auexeGqQytfmtorhBzKJg5/KOCAFeGTkt9IWu8h7iYlT6B9B9kYvaOHzdLOCnUtZC9LbikpSyRNURyf4CWO5XBBBYsvp8s0gA5B1WbbOxsF0L6sVKsuelzlxH+Slns41aMKNMldEkR3nZmP0NyOxRxM3DHjzZiDIPD2qeeE/K6ntcfbweDx7Ae3PAA54AGuOdrb24NVtCjIBEkiZJB28Fq7TTqd3bFzvwcj4you+J/KYwfJYDBdQb2bNWzLdbHPOLjUJwjwnttjukEirOV9JmYqHDMV7ow8P4HqPlErnG5iCvl4aqxKUuASNIAgHqhjyeWYP5fk8g/wA9Pvd8GB3NYyO5rW4pq8mQmZqtOLtk/hqsCdxcDlw/y0bcHnjyAeCea89RbUmHvY23RmmjaISgTKvcipyniRPcKSR5+3B4BPHHpTspptbR9KZXvmgkAHGCZiZgAEjkfmuS3V1xXRtbJ5jO+2NsZwdlNVR9q5j0RFYmwVhGDLBbUWKvf9zw/IP9So/bWpunDb0w9D5/AUsNn3kdfTMeOpvH2c+WKNGAfHP5e73++oGHVK36fYYseWA/8pDyenz+vZx38a0KO9twUbwv0svdqTTsvM1ZmjWUK3iKGL/zg5HuwPuAQOT3aa61mjwFls8meo28juhQsxVcDeUQI5tMT5jb6Jy786i7x3FRlxd7IWMLWCyWTt+eFMbGI2YRITGoRCV5ZizBCefAPjUO2K0tSVoponglUAmOVCjKCARyD5Hgg/11OUXxNZQV1x25sLi92VO4tNDPGq+efCc8Mh7R9+zyfH27m6dXeHRPd8JhyWIvbZY8u4VXaBSSCyxCMuE7u1eWVEJ4451i7hxuH8XeSfHHtyWmo2lGm2KLgB0Ig+/NV0I50hXnVim+HPZe7rHO0eoVVjIodKM3p2ZQCPv2ujL/ACKc/rrkXfhB3jDI3y2Qw1qLnhSZ5UY/09Mjn+uofcv2hO9xUmA1QSR2++n5tLpVJmMVBmMxbOLxtiOWapEI2axcSMSd8qLx4rhoZI3sAOsTDllKq5WTdgfCTuNspPldx1KMmGxnbJ8ubnIvzHlkg4jYSBWCOSeU7u3s9WEuJU7m7ts9Tb9222C2rHQaeVJGydmemkgMYkSIwQJIYqojSQCHj1Zq4UJFYWMBAYo1P+p9imTRqk8IafZSvt3rhjOj2DhwzZFb1rIW6+fW9kxay1pqsNdoVsX4lnQTxJGITDHFIq+nWe6pC/LwPqXth47dnTfp5mJrsxzWTw2UfaG3rkpe9ai/tFuOq96CUyWRGbEAjWQ8o8YUxEWZFjZGH+Gnfu6qFa3uieom9sJObWOa3fkNvIRdzyPDYdAzq0Ug9VGJErJJIisQIPTsTtHo9NZ6I47buY3XmadHI1bLWsPXdLWJijQlkMayj1PThetFKkPlSsUsbLKsliTTn6d7xDm4TLaNag4PpyDO+x9FUE9Xc/tqOtWy+Uv0zLtCCeODemIZZr3LBlr0XSOULXZfqhmKxAFWXlfzF94jNZPqHNnY8fszH3jRgoCze2/ZilqUDKoMZDxzhWdvKv3I3a3ghG95d3btbpPszMbrF7K46puDNyRy7jwzXmtVR2zeozLTZnsO4kVZnURysheblkHdGGVuj4kcDjIsbLgNjzZPEX8hPFXtbfkjgrrWqKrWxXp/VIvbGwlAlEICnnjt9olTSbV54qpjy39tls9P7QahYwTWEDlGTkc8EzHUiPNPN+mmJp5HJSZbbdnFEyxFMalyULTUIO+N2kTucv5YEkdv/WGtG31h2RQhStgKtXLmGwJBHXyKyV1gA8ws0arySfPenH3HA99Vd3V1kzfUiwUj6n3MBUkzvFXHWK9inVgrR8NWuzNWMpMisq/R2yNGfKsR7cKtm9/X4sDHV3zj55MtnrO5IGn3DVrvBk4Ppa5YksSRmvI6gGN5SvqeO3lvAcDaduwssxwk/wB0SUb+07q9ZrrxrqjG/wBpc4DaPE/Xr1VmoN+7mz+ZoNhKIGTiuzT0GxtMy2Yi8fBiRvqZkVASB5YeWLEgEN+tgg1OtYyGSq46tNXsS1eZfXkcoSFjaOMs8ffISAzhRwGYcgea3VDvHcFOAy7zhr07ovZhIbu54lX1h/r3eH1i0U8pHCh1V5fHHcPOtUXYqCr89v8AyVtpcSLcCYSOzMIrpP0U7BnaDs7R5eWITKOQF7/JGbq6XVqu46lTiPjP58+i1lv2+tqDeClbd2NvhgnnzPiZyDz6yLQR5NXJxuAxsnfeWtGTIiWrbToxYiBljVo1Z2UdqfU3YgLHkjXmqVtrxOLYS3lpFnrtSBlhkxM6SKqyMQFDvwr8KGIBKlueCprrQ39u3dOZm29sClmQMqa7Q4qsxymQMleLlmin9P117iskrrH2r7gjtUcaMO6p9q0obTbinzuWs1a97HtRyLvXx03rBmjtwzQFJ2MacemrFB6g7mbyga/pFQ/3D2/hS/8An9oDwig4Dc/FkmIyd429t4wrQx27FOSPc+Usz2cvcY3cbOk8UzGaOZe6Wwjdx7fpcAFR3svglQ2tvbtMTWvxvNQrl7VxpZ69O87BLXb3NPZmKkMYY+2Tkg8uysq89kgFX9s5DOb1zWY3ZunceSGKilmvZB0vNBJfsN3StDCR9KFuGZmCkIoPakkhhgl6ORye4bJyec3LHax1nHZDuE1LKdliFoCkcdatD3M8axsqotjn0o17gfWlWFNLbpDpy7Hlz6qHW7fUXUi1lAhxxvEDk0HcDaSPGACcS7W+G6vuTdOYyt7OV9r9PYJ1evcvT/xp/UYmOuhCs6glZUWw0fDmJiI2cNEs17k2b04x3SmOPH3cfFPi6j26+U23XFutJUikCTWbDQPKzxjvQyAgzR9sknbIiylaNdNcruzP9TPmMKILmQyjehfhyTFqNmvJIiNDa7m+qJm9JQO7v7/S9M+t6R1a3YV7b+T21dg2XPJ+BF6s897P5RIrW3b3fLYjsR2iYflY2rKx9ZQXmQTJL2sj8XNS2Nw0NrOkAcsev5suds1yrZVzXsm8BmRJkgdJj36qDN49XIdp5W1i3w9pshXK9yzSIsTKyhkdJELiRHVldXXlXVlZSVYEx5mOtG48mStaSHGxE+1dOXI444LNz/mANWl6q7Ww/Vzp/n8hvnfW15s/gI2jwWfwiGzCI4UDNXsWKsArskgeEGNSzRWZw0R4tR1XpEFJ9xx+x01S022o5DZ88qxu+2Ws6iC19YtHRuPmMorduzkJzPasTWpiADLPIXYgfuTzrF26Pt/npe3+erAQ3AWRe9z3F9QySpN1Zjpd8LdbdnS2jl76j8WyjfMQtJK8Xy9fyEC9vcr944fuI9ioAHBLV32/hLG5c9jcPUPbav2Y6sTHyFZ2Cgn9hzyf219Q62KXa+Tx216uJSPF1a8NdJQHLJGEUFweeOE8+OOOF4PnzpiypCo4uIkBN9ttSrWlBlC3eWucckYIA2yNpVQ5/hzzGFxzQ4+vcljhS5HGzJ6jGeVRH6v0cHhUUgHt4PPPP6sbcfT/ADlLDGCOJntVcXHWEUR4LSixGz8BuD+SIfbk/wA9fR3bWymzlE2pZ2gjZiqBV5J/U/y5/wDoaa+4Ns1zmRSuVI8jYgLwxIyd4YMAxIU+PZQeT7efPvzOZcW9Vz6DMEbxy91yQ1NbsWU7t1QPBII4wDPOJaQcyYlfMXcuKtUEnWxUnqiK7J6ZmiKd6Pz29vI8gemfb/FrhilYaGSYQSmJBy8gQ9qjkDkn7eSB/XX0a3/0vx+cxkVUVbdSSlMQsMMrD0PUK93bGeVHcez8o88jTNPRvHUcfZqW48m1O2vpTw2JWRJR9gwULyR7g+49xq0p6Q28Z3rXweke2Z6Lp2ndqXvoN76mA7nB94lUOI407du9RspicXVwMTwwYVrAlsQqniViQDI5JPLKAAPYDj28nnV6h7fj2vvnO4qGIwV61yRYI2YsRCW5j5J8n6Cvk6bZH21mGufbVcGCCtzXpU723hwlrh9QrCY/zwf31Jm591T7bwO09zVrPy1ijK8/r8EhSFHeCB7qe0gr9xyPvqJ9q3/xLEU7RPc8kYLn9W9m/wB4Ot/rtkZIOj22aiN2ie/MH/UheTx/mQf6DXR7i4bTte/iRHvK4paWJrXgtSYMwfTf6Lj/ABNfErH1/r7Zhq4afBxYwTvPFJZEyyySCMDjhR+UI3B+/efA48un/o/+qV7YnVjKbfqrVnfc+NlgpV7zdlY5OFWlptK3uFJEkfjzzMOPtqshHOtzA529tjP4zNYyYV8njbUV2rMVDenNG4dG4Pg8MoPB/TXOBUJfxldh/R06dv8Ap6Ygfh+q+n2wfiV6q7yS1h/wHYuI3MsVuKrUizlSyiyJAJayS14r3qhSYbUb8AMnfC4UqkoDGznxXdVazZ2vY3F0rwtnGVkvWY2qZaeSrGJkrzRMIUmDsk8yxkoeQYnJQL3FIK6gZSpsX4mcbvbFLWTavUKpWz8Ud6x/ZlNmRZXjtyKp+iK/CHmjTyY09Px3Ea6XVg4yPc2J3nb+fVKVyXbe8zLGotNjr1Y/LZAQjjsktVJrEzFgO2yX9iV0+XnqqcW7OIEgQR059Mz5KR8h8Um/JcBJm6nU7H/I2Ij6Mm1tptY9OVIy8hYXvQ/hkQ3ewngv8q/+EqdvqD173zt2zWsf6bZ7JU8tkHxlIU8DjoIBaeS7CIopXVncQywojuyeWh5AZXIFcekWNnx+4sx0+zvyi5OjlBH6M8zyRm1WlLheP9X6fEVuqvPHc2XJ862s5T3L1H6cb4wGGoTZyTb+8/xmvbx6ySzyV7Qli/gqoJMfqGGRe0f+kM330QcYSn0GB0QI8hsYhT5lut+/NuZ/am4PnXzW283tVs9WpXhHWV5TQkmjgLRqO9u7HS9wXg83gF9kAZW/uqG6au6LIxm+bhx97BWt7YeVpWDPHElk1KxUfQf4S+pNGR2+pGykHs8vO3tjf+4ell3t2lkdvbk2ilb/AEXjyP8AZoa1WzUqs6wvN2qz15KsgYufp+ZcHggjWl/9nXLXdobTxzY2tg5MJSyuKqWLlxLUj1slJfiMcjQFg8leOeo68cKxlmBICjlRBOFHHdsiQJ25eYTYfe8rUsLMmbyGYwKClirxz1xJfTgtPHYQTEuis7UyAZmKt3cMkkcpePTKxnULau68MrTbLxmKuCeKs6R2bck9iYidmSES2ZOCAK3Ijjnb+IwAPhh1s9srG0+m2Rju7yGLFSfGxQ2sVQtiWO/UxsgmZVlSAt/ZIxwQwAJbkhiFLX3XubZdPLboymR3Hu3IwtfjzNbCQRxVYCLrxWVAJml71SNY1Pcq8AngcnxVV7JlV4e7cbZPzGynUarmAhhIB6SOi1N+bxy2I2RtHEwZa5Xgr4/K4e1DDLxElmOaaz6RYMxZgtnHjgsTGIVUku8irDdi/k7NS9fu25pJrGNjauZJCxIjniiBHP8A7ltTtuDcu2cfgI/xDp7UsQ4Xc8E9w5vK25XM2SriaSZflnrgHsxyjtYMo7RwOCwMcHqU98VEx+yNq4mvBUsRIi0pbgT01lmKj5yWb7uD558k6msYKYABRtJInhz+FaG5noYhsPibDFJatWWKSw5Lr3x3bEK/3X7f4MUcZHY6sqopTwrrmt7pvybVWCXP2pMeYVT5GS+XiC8AcGA33+kD+6YmHj8n21yN/wCWvbmx2MzOVipxXZ57EQWlRhqJ6XZBOvKQoilubLEsR3HnyTwNMorqLUtWVHA9PzCmU6rmthSVj+r0e31auMPQz6oDHHJcewiIo8L2+k8Rb255ITkMAETt86WIqbi6r5+F4aZuXpS0VCnja7tYXsR5CteOM95ChWJLc+WY+WLnTBI1Yf4P+tuP6Nb2W7fqT5GtZpzY6eGGwPViVnE4kjjYAN/q+0jvHk8njxzL1LU9QpWRFIl5aMNJ6beyrBZ0GvNRjACdyFEm78Ha2blZqmQpZOCeN+xmsSiOwsnH1KxaLuVgQwIPn6T/AC02bGUeQyGNexpOe+ZmLyuOOPqc/qOQe0DkeCDqZvip6s0eq3UHJ5OnSioJM6okKqplEcYKK87g8NKwUHgD6VIXk9oYwaRzpFnd3Fe3Y+u3heQJGMHnlL7po5LGRxpCOdZO3Qkc6flKhY2QEEEAg+4Ourit3Z3AIqYvN5LGxqeeynbkhX+oVgDrm8HQlf00qUlSxtb4kt14m2y5TJXL1KxG8Nkwuok4YfTIqsCgaM8OoUICyAOWRmVnpufqZ1N27kblLb26o2q1AkpzkyV4GsxPEJYZ0mljSKNJlDNFErCchmjcMylRXIjTmxe4qN3CVMRuRr9vH4yUz0EplBKiu6messj8+iknmQN2yhJFJER9WRtOCpUAgPI9UkuqN/a4j1UlXetG+4slisLUyedzm7Y5Pl60tSKSosv1H5f0IUjjsSOB2MjMU4HahhIXlujuv4gsti8YLn41Jkd3XVS0lZ5xZr7fsOsbSz1nSRouXEVZ4ogB8nIJkVImjDPEj9RMpTxcmJw4hwuElH8fHwJ6kdtuFBax6nd63JRW7G/hq3lET21xzfoWAfmsWFfgn1KMxhLuf7zqwdeB/hQJ/MaI1ah3M+qZcajsvz6/dbNbdr2DBBlq1e3WTn+0RVo47aMSD6pmQLJK3I8iR2BDH8rdrqeb3QKG+LOa2jYyGB4bmCxDZ9OyrmMLK4eJYwgdjI3Yiqqq/YBwNabYuhYEnymVT6QgSO9A0Mkrn3C9vegUf4ndf5DSTbVykUU8yU2t14P9bZostmFD+hkjLKP89IFQdUjiad8Lci35dar8vfoYvLxR4l8PVFuigapGzd6yxtF2EzI3JWRy/glSGXxrFdyW2b1KcLt+3jriY+GCsaeS5ha2pAlnmWSN2ZZByfTRkCt7Hj6dcIDuHIII/UaTt86XKVwpzZWtsUHcLYu5uEBPlfwWK3UrkS8gfNCy6yj0+08+mUV+7x3dmis5DZOOyk0mNw2Wy1aLIwTVRmLyRRy1V4MkFiKFA5Lnkd8cyFV9h3eQ1uz9tJ26OUXCuzkt33LtKahWr0sRi3uWLkVShWVTD669jxCdu6d4hH9ASSVx2888ksTwOwazFde7fGhKTCkPppuzGzy4XB7hytzbtWlakloZ7Fq4kombhZlmSN42likUKGKusgAAD9v06525MTuLKbgt7ZxuEyUdXHgzQ4iBjaZIPDLYkkjHZKWWRXNhQEYSAp2xlFDL7OdSV0/6kJUxj4DMWEop6fpYrcRgaWfDMX7yp7AZGrMxYuqAvH6kjRq4knr2TRERkJy7c2lTzG06eMxG3ZFWGtOcnuqxZmhqNZLKY7TEJIEEEbOqV0VpZ0k9RVWWSFFdG8K1zKWU6Y1FzUMGKdr25blha9m1HT7azeoZVlZXsTdkJcSTekjJTgEirBJLJrZjO7UxmKuLLvyGXeUtpLmdvVazK+QsDkh6livFLCVj7uYwxiZp/UsSMWECRx1uTqBhKmyKuA2rFeltXh81nM1lqkUVuewwIeOMrJI3Z5I7y4JUsAkfqWDYPZNwSVodSd+Q5elT2vgZG/0UxUjNWLRIjznukKl2CI0ip6svY0gDFp7EnbD67QowewaydnnW/iNv5HPzSxY2hYvvEO6X5eMuI1/xMR4UfueBpBcAJJThhgknC5gXS9unMNu4vEHnM5iKSQc/2HDlbUhP2DTA+ioP+JXkZefKaM7tp0+IqG28PHWUePxCL5udj+ryNwCf/YVF8eFB55bNX/qJTfHP7RPyVmPg32qMz1dhzM8LSU8FCbTcAFWlf+GiH9CVaRh+6a+iec3TTkxU0dWcyyzL2ABSOAfcnkfpzqt/wE9O44OnOSz89dJpclYLqCDyY4yY0DKfB4ZZz/Jxqft1YqGG5RjhhWvLMrGRFUKAARw3aPb+9/PjTlrUa0CnzP26LN9p61W4u6lUftbAHoYOesynPt298lhqXYVFNIw0jn2Uny/J/Yk6ijMbqs4/c/z8AUu3fIUkBIIcnlT/AC4H+Wu7fxUdasZEc+COQ3HnWK1s2S3TFqaON2Ve8J3EPx7/AG/4c6foW1Ok9z4yd/8AKxV9cXF3SbRbjgyM+URjYLh5bcksuIs5i7EqK8sYHpggKFYEKD58/ST/AN2mhkd60cjTWH1nD96ue/uI8Aj9P312dzZvF0o4ahmri3XtQOYu0B0jAJYdxAHHBU8c/wBNDksmXx06LjcgyTQsqutc9p5B488+2t5YsFOi34d8q4s6RFBpecxPnOVRv4lsb8l1Wt2g4dcjVgtqB9lCel//AFE/11FZH9dT98WWGWpk9r3u0+pNUlquf0ETKQP/AJrahDEVGs3AwVmSECRyAT2juCgnj2+plHn7kD76wd7bk6g6kP7nfXK7DZ3QZpYrnIa36YhSp045ixIqk8mEg+PPv5/4hv8APW11/lZNj7Kj/uyWsgf9kV//APs65ux5e3ITRfZk5P8AMH/vOtn4iLJjxmycY4+uKrYu/wBJpAAf8ohrWas1tGxNMbYA9wuadn3PuNTbVfkmSfUKFtCRxoyNJrna7EQrNdMsntXfPwz24t4YWfOv01yQnhjgmKMmMyEirIVjV42nKWE7ivqxgCUHvHsZModUOnWYpYLcx26cnh9xyNtrNCXDS2LL2QfWrrO1jIzQ97TdsydyTN2RhSygDVd/hV3TT2/1hpYnMM427u2rPtbLrGwVmrXF9IfWfydsvosX9wqNrd2Zty/Ql6m9H8spkzMSz2sb6Kyv2ZXHMzt6CggczwJYjDkcnuj4+2pIOAQqOtRHG4EmN/Q7+xypr/0rzO1+q2z4K2dxkKZSePFzS4Xa9GjHesRLCY5EswoZGiaOahZ/OV4lAHaB2rh3Zn5l3EtHM9b664PN2LtWOrZz9/KkQTLJHXlQwRNCohFiBgWdFdq/f3cMeGj083Tjd/7cNXJGFMxtlVz2IsRoQJKPpzerTjJ8Kleadx9PBYRRgDiLkRxcx2Q6odP4oMfUvZbJxMrRVasK906yNPOFihQFvTSf8c5P3MlZf0GlyYUVtKXkOxEA4HjBUv8ATKn0yu9YG27kMxuCaTc0d3aVmCfFQ41Vl9T1Q07/ADErs3fJFAnKKeU8qAOC08P1U29tfCw28bsOChdxhm23fxuTuT3LckEkBJRniEMfqTyQJBy0R4EZ8EeNe3x0535X3RBvKDHR7Zy2Rjxu6Gmz0iYgQ5eI9s6FrrRDuaZpLJ48AMg/bXd6sbGo7e6q79uQ7zwmEobyqR7qxKW5Z7E6Eype+ZU14JIW49O5GgEn1CUdvcSORnkgWsnJmR9N9vBYesG7bH4NuGmlX8XwuXvNmasdWvFXhlxnGNtF5AqB2ZlmdDyeeVYHntHENSVZGkRZcbEPU29dxQsSHlZZ6KMXkQ/yhRRqYNwYzZWO2/08xV7L52xY+Smx9Z2qiJJqGQNiGFnkMjCP00TvHKliGUlfBVI+g3XtavjNqZs7Xsy1hOKsUeYzD2lgpqwFmZhAlfhneUfm7gxbyOPGkkSd0qj8LIa3quE+HyG6cLmcZFYmz+VyeIx+eNWmjSzNYSwKYQIoJJVLEvsD7aTM9O9zx2plt46DavffuuKm4LsGOsrHYCIvFed1lfwD4VCf21JOx6+/+pHTCbau2dsX8bgLsF4zUcTSmNN7kRhki4mlLsGfzH9UnkKwJ4U8dLa3wQdT8hNBaylDEbZSvJQkWC/eEjMkEXYwAgWQBmPB4JH3/lpXCTsh3zWzxOAUC78q14dvYT5fM0swvqyAvRjsIsZWtUi4PrRRkn+F/d5H76YxGrtZj4Tdi7A25javUDfyRQ1PVsVvS9LHtMXKl1PqNKZQOwAdgU+T7+OKa5+PHx57JpiJJJsQtqUUpJh/EeDvPplvA+or28+B558DROaW7pyjUbVkNyBzXNI50J86yEaQjSQU9Cx9uhK6yFfOhI40pJIWMjSEc6ycHSEaCQQsRGhI/bWUrpCPGjlIIWPQn/LWQrpO3RykwsfH7aTt1kI40hHOgkwsRXSxs0MiSoxSRD3K6ngqf1B+2j7dIV0EkhdN915WWQyWrS5JyvaHycKXGUfoplViv9ONYzlMfOkcc2FgiUHmSanPKk7/ANXZ41/pHrn9ukK6LhA2EeSa7tp2EfJdQJt63b5JymKqD7ARX5G//wAAGhjxOKtzEQ5xKkI/v5OrIhP9IRN/x1zOz9te7TouDo4j88UnuyNnH8810ptvVe/trZ/G2z/1BYjH+csSaNdoW5BytzEkf9bLVU/3NINcgrr3B0cOGzvdDgeNj7j/AEux/oXd9zbw3H/61TP/APboDtcQsBZy+LrD/ELBnA/+Er65fbr3boQ/mfl/kpPC/m72H+12ZMBia/LvuehZj+6Ua1ppB/ISxRqf9rXuza1R+4Pmcuh8emY4cey/v3d1gH/ZGuN26QjjQ4TsXH5Id1yLj8v4hdpNx06K/wDi3AY+GRT9Nm6rXJSP0dZCYW/n6Q1p5fceWz0MUF+/PYrRHuiqlu2CE/8AUjHCJ/2QNaPB0vboBjQZjKMUmAzGfcrF28nS9o/XWTt17sGnE5C+sfw/fEZ0p23tKhtyLc9WolOtFEkt9WrE9iBSGMiqOeRz4J8sf6vLd+7Z91VL2W2zPDZmauEx8qukitwRyQeSpPBcjz7kDXyrI51nx+SuYi2tuhbno2k/LYqytHIv8mUgjVfRdTpVjX4fiPjhPan2Sde2xtqVwWjJkgEyfERzO6+nGwrOeyGFr19y93zklvtXvCrIIuFA7gvseS/v5/XxxqZ97YVNvYN7CWDIzD0+CADyfHcP2/7tfLuT4teobMhiuUawU8lY6oYN+xLljx/IjTxxXx1bqaNI8/hKOWRBwny08lcj9z3eoD/u1ZVLllSqHMdDRvjf7LE2/Y7UbG3NKBUdAAPFnHWRBVg9x2cTcW+oqiS64ZFk+Tbu7wOB9fb+w886ctWzhpa0DS5GSuyRIrD5ZiFIUA+Qf2183LHUDddsN6+5sxL3eWVr8xUn7+O7jXBsSPbkMkrGWQnnukPc3+Z1e/19jWBjGHHiPstRT7JODQ19QY8Cf5Vnvi0yWLzm260sGQpy5CHJeoYEsIZRG6v3Ht55/N2fbVX8qDBsLN2lbsd7VSk3H95HE0pH+1XjP9NDx+2s2SVrPT/cFdBy0Nineb9kQywk/wC1ZQf11SVbr9XdCqWx/pXlWyNjpz6DXcUfcSnP0Ngk+akl7iYVrleznx3FlIPH8gdOv4lZBLn9pEe3+jsA/qJ7AP8Aw0xdi7hl2lthbdeOOWe3cirKsvJXsWORnPgjyCY/v9z+2trqPuezum/i5LEUcXydEVk9Pn6h60snJ5P6ykf0GrS6rMNj3YPxTKyuk0nnU21P7QCEz9CRoyOdJrLroxCDz9vB/Ue41bPrF1Ex9I9NeuVLalDObm3LVSa7fyNuwsMWUoGOCYivXeLtBKRsO5yrAnlOOeamt76mLpd1A2tkemOZ6X79nv43AXMnFmsXm8fALLYy8sZicywllMkLxHghWBBXwCW5V2mYkKvuafFD4mN/I7/wfRSttXN3It55O3tbbe1qG1cFTkv045adVJXpXask1SAXLKtJD2sZRK4mRAzuDwARoMnuXIvvXMbbv9T7uQ23PdKVsDBas3pJIZ2hNYr2v8ssPrJWCj1lLRTyByhfgvLbXQPZdPYWNmyWb3vnNux1zUk3JTqQbXoNj7EyzpHK2SmRpYxI0kgaIEOJe08qBp3ZXqB8I3SWWX5enV3plIK8NCRIqr5T1oolRYu15ia5CiOMAq4/Kv6DUmMdFQlwLyWNLjtgdOZnmq3bNxeJ3Dh2we38Fnd9ybftEwWr8UiVY6ltlilZadYGXmVZml5EwbsrBgV9tT70y6Q7t3vtXZrblwo6aZDa1ovTmq1Y7pu0+9JErMZLBsQKOWTtLkFR9asSOOFvH/pLoIo2qbM2EkEEY7a1nK2FXsH2BgjDcD9hINNPffxZdQKfS9Lucv1qW591RLLjMbj63pR4/H8kfOMXLOZJjysY57Qqs/uVGgCwc0HsuH44Q2TiTJ8dsfJTjkvhm6erHGc9Lnt2Q1C8vZncxIUH2Us0PpyfQo4HMh45Ynkk6LGb4+HTo/i471nMYHE5INL6FbblZLV/3XuEksSO6dzIPpkZR9Knn24+cG4t15zds0cmczWRzUkXIjfI25LBQH7AuTwP5a5BHGi70D9rU6NPe7/5HkjoFezeX/SObcxE03/g/wBg2J7TR9qZTclntZW9ufRjZyQf2lT+Wq8b++Mjqz1Alm9fc8mDqSOHWpgYxTWMgH8sq8zcefZpCNQyR50JHGmzUc7cqUyzo09m/wAr1qxLdsy2J5HmnlYu8sjFmdj5JJPknWHjz+mshGh4GkypBbCDt0JGshHGh7dCUkhARxoSusnB0hGjSCFiI0nbrKR+2h4GjlIhY+DpCP6aPjjSEfrpSTCxkaQg6ycHSdv89BJIWMjzoe39NZePOk0EmFi4OvaycDSEcaOUmFjK6Tt1k7P20nbo5RQg7dJ2/trIRzpO3jQRQg7f20nbrJwde4/bQRQsfbr3bo+3+el4/bRoQsXbzr3YNZO3nScftokIQ9uvdvnR9v7a92/z0EIQdul4/bRdv+Wl4OghCfZHGk0XA0JGqpdIIQ6QjREc6TRymiEGhI40ZHA0hGlJkhY2HI1vYSJbtt8dKVWHJRPRYyN2oGccRu5/wpKI5D/7GtPt0LKOPPtpbXcJBUWvSFRjmHYiFkqFn25h4gjK1fIO0gZSCpkiAUEfY/wX109yxgRUn48sHHP8uP8AnrpTQfi2RvKJGkeyY8mfIVWsGL1ZP58erOqqPdio1p7oBFXH/v6n/wDHVzcZokjwXPtNaWXwYd8j6puEcaFtZCOP5aEjjVKt6Qg4Opu6H4LD9P8AbWQ6v7wox5DH42b5LbWFtJymXyvHIZ19zBXH1ufpBbtUMWBRmH0l6ZZLq/v/ABm2cc4rfNOXtX5F5io1kHdNYkJIAVEBPkjk8KDyw12uu/UujvvclPF7aSSnsLbVf8L29Tblf7Op+uy68L/GnfmV2Khjyobkrzp9uBxKuqzUd3I9fL/KavUTqTubqtuSbObszNrNZGQkI9h/ohUnnsiQfTGnPntUAc8n3JJbBHGjI0mkyU82m1ghownt0o2pj81k8hmc/wAnbO3q/wCIZCJW7Ws/UFirKeDwZZCq8+OB3eQeDpubv3Vf3xuXI53Jur3b0nqOEHCIOAFRRyeFVQqgcngKPJ1J3QjHjM7U6j444K9uUzUabjFY2Qx2J+y2n5GCOeV57/ynkKRxrm5PaO0Nv+ou5ttdQdoSn8q2Y4LAH/Zkirk/56cj4Qq/jAqu4hkYHlAO26ikjXj76k3DbL6YZeGSSbqhewrDykeS2rI3P/ar2Jv+GtnDdBot6WZauz9/7V3FkT4q4t5bWPt3G5HCRLagjRm9zx6nsD+migpzvWeI8wR81E5HOkK63cribuDyNnH5GnPQv1nMU9W1GY5YnHurKQCD+x1qaCXHNYyPOhK6yEcaQjQSCFiI0hHOshXSFdBIIWIjScedZCNIBxpUpJCxlde0ZHGhI50aRCx9v30nA1l7dJoJMLF26EjnWXt0hGjlJhY+3SEcayduk486OUmEGh7dZNJ26NFCx8fbXuOdZO3ScHQRQsfbr3A1kI417QSYWLt14r+2snA0nboIQsfbxr3Z+2snbr3boIoWPXu3jWTt17t0coQsfZ+2vdv+Wsnbr3bokcIO3+ul7dH2/wA9e4GghCex/XSf3tLrxH+WqxdHIQaQjnWT2Gg0E0QhI40PboyOdJo5TJCA+dCfHnWQjQ6UmiE51uxw55rGOcRJCYjVdPBUIi9jH7d/gFuPHf3ede3/AF0rSUVijEUMgeaKMHnsR1jdV5/ZWA/ppv0plqzpI3ee0n6U+4I/5/bTm3bYp5CljpZ3mjkWBY07EDc9kcaHkEj/AA/qNWpqirRI5iFh22jrO/Y4yQ4nPPY++EzP/rnQ6Mjgn3I58EjjXtVi15Cnv4Wkr39sdZcS2Vh29Pb2oS+ZmrSTivUW1CtpCkas5WRJApCg/Y8ePDSPS3YB/L1owP8AXB5Yf/6utr4bOrmA6M7u3HldyYSfceNyW3bmHfGRMqpYMzRMElZiOyM+l2swDEBuQrccau3ujpJ8OmPyWDgbZuMvXtwY38RxWDqZKatbuKyF42j75owAwV1HeV5btHg+NSmt42iIx5rN3VY2tZ08UOziOQzuqMP0r2Cg5frVt1V+5OHyo4/zq6yw9Nek7L/G68YhGHv6e3Mo3/GEakmx1Y+DO8PVk6Lb0ZmHIK5KUD/dkhx/lpi5rq58OkN6RMT8ONm1T5+ia5vnIV5T/NB6gH+0dLbTA3I+ajG6rE/BxesJ+dB8d0t2Tv8ApWcP10fKzSukUuJx+08nE9/l19OH1fTJUNJ2DgKe4Ht4IYgyb1y6lde9mTy7o2xUwlzYcPcry7RVsrDD2+WW0zj10ZB+dgqIvIBPOq10erPQeCyJl6IZTFv7c1t3zWRwff6ZYuD/AF04No9buimydwPnsFW6r7RysnaJZMFlqnbIqkdsbq3CvGOBwjKV8AcaeAaGwCq55qmr3jxxY5gfwm1lfi4yG6b63MttXYOZHH5b+Bjfv/m5b1P8mGtOHqj09yq2Jcv0lxr3JT9M+AzdujHF+6xO0yf8NS9lfiq6IbjuvczuE3pnLcrFpZshtfa8jSk/diIAdOTpx1G+HrqpvHE7V2/0kbIZzJS+jAt3aeK/QszsYeOEVQzMePCqT9tJ4J5p39Vwj4qceRIUd3OsnSveOKqUt0Y/O5a9GojGW3HBFbmrxDniP5mrLXnkUckgyd58nUlL8F+zd31cbksQMtQo3qyWYvlrRUlWHILRTRSOn8mcEalrfO0Omvw+45932tvbew6Y50Iu4fGxtLXZ3EakCMFlbuYDkcEAnTK3D8b2Ch2VetbVWbcU8NSW0s00bQQIwLjsk7gH7wVDdvHlWB7vI06KX/bKhVLs4NGWjzwob6jfBOdl7Zz2arbtFgYynNd+SmocFkjQuVMiyH6iAeOF4J49tVe7SNOPffxEbv6t3wNyX5DWZwY6FPmOqjckgiP7kcnhmLNwffTeI41FqQDgQtBZl76cvdxHyiEBHGkI0ekI501KmELGRxoSNZSukI0aTCxaQjnWQjjSdvGgkkLH26QjRka8R40qUiFjI50nB1k7dIRxoSkwsZGk7dZCNJ26NFCAj9te7dFwde4OgkwsRXS9usmh7dHKKEHbpOz9tZtD26EooWPScedZNe7f20JRQsZHOvdusvboe3QlCEHbr3brIV0nbo5QhB26926Pt17t0UoQg7dLrJ26926EoQniRodZD76T786rQukEICPOhI86L7nSn30aZIWMjSEc6Lu0mgmiEJHGkI0XHvpNGE0Qli7PVT1Pyc+fHPjXa3K8M9DHPHMrsO/6AeTwePP+aka4n350Gn21eFhbG6rK1oH16dxxGWzjlsgI50LfSCT7ayH20OmlJIXOmZpjwfC/pqe8n18j370/6e4TJn5PMbToW8dZvShVW1VX0TRKEefUiCOhB9/DAsWIWEmjXj8o0Pop/hGpVOp3ZwqS6sRcthxXOyCwy3rL11KV2lYxKfdU5PaD/TjWq0Wu0a0fn6f950JrRcfkGi4kP0niuEYtY2h13/lYv8H+86E1YuPyDRh6ZNr4pvtDqWfhSzFTa3XnZ2buZCbGRUMnWleaCR1YxGZEmUhPqZTE0nco8FQQQQSCx/k4f/VjWH0IvP8ACT/ZGnG1QDMKLVsTVYQHRKsX/wBIT1/r9Y+omMwmEs+rtvB1+49vcBNcckSMQeAQqhVU8fdyCQ/iq1aC3JDLBA8iwS8eogYhG48juHseNd8VoT/5pP8AZGiYdh4HgaDqpmUVHT2taGk7LRo4uKke/wDPL/j/AE/l+mtvt0beQdDpniJyVZNY2mOEBCV0JGjb20mgjIQa9oz99C2gkQhK6Tt0X668fvo5SIWMrpCvGj/bXuPGjSYWIrrxGsmhPvoIoQEaTt1k17QSYWLt14jjRa9pUooQa9o9e0JSYWPt17t0R8HXuPGhKEIe3ScHRnwdJo0UISul7dLr2ilCEPB17j9tEB517QlCEnbr3bpffSgc6EoQg4OvaP76TRoQv//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7044" name="AutoShape 4" descr="data:image/jpeg;base64,/9j/4AAQSkZJRgABAQEAAQABAAD/2wBDAAMCAgMCAgMDAwMEAwMEBQgFBQQEBQoHBwYIDAoMDAsKCwsNDhIQDQ4RDgsLEBYQERMUFRUVDA8XGBYUGBIUFRT/2wBDAQMEBAUEBQkFBQkUDQsNFBQUFBQUFBQUFBQUFBQUFBQUFBQUFBQUFBQUFBQUFBQUFBQUFBQUFBQUFBQUFBQUFBT/wAARCADcAZwDASIAAhEBAxEB/8QAHQAAAQQDAQEAAAAAAAAAAAAAAgEGBwgDBAUACf/EAE8QAAICAQMDAgQEAwQGBAsIAwECAwQFAAYRBxIhEzEIFCJBFTJRYSNxgSRCUpEWM5KhsdEJYoLhFyU0Q0RTcnOTo/AYJjVjdcHCw7PE0v/EABwBAAAHAQEAAAAAAAAAAAAAAAABAgMEBQYHCP/EADgRAAEDAwIDBgUDBAICAwAAAAEAAhEDBCEFMRJBUQYTYXGBkSKhsdHwFDLBFULh8RZSI4IzNGL/2gAMAwEAAhEDEQA/AKgHzzoeeDoj99CfbWcXWigbSaVtJpQTJQaQ+2l0h9tKCbKHQH20RPGk0pMlC2hPjk6I++hPtowmigPsdJpW9tA2jTZSaDRN7aHSgmihPvoNHoD50abKE++gP30WhPvpabKFtCfbRNoT7aCbKBjpNK2kP30pNlAfvoT76I+2gPtpQTZQH20Lfpo9A3nRpsoNA38+NETxro7Xwse5Nz4nFS3YcbBetxVpL1g/wqyO4VpXP2RASxP2CnSgmyVY3Z/wf4vd2yMFZsbgO283PQjzGQvZOdWxxqTL60JrMsQjMi1ksPLFLYR0+Wd+PT73i6Nv4GoKu5K9TBbyxu7Ma3y88+TsmGjAajmLmWD0rUzvwLETLKVEXcpQlmZFdtZPdleXc9bKYfGZHEbWs5CfPj/RzISeuxjmNCndrRzN3xyRWp5nSLlOElCcjgsJiwHxAS9NthSR5Wsm084MJLNlpNuWIJJY7dmSvYglONlhdCjJdgVlYxwN6tiPlDUpxosQVEcX8lVPqr8PW8ekmfxuJy1QXJciLAqz1IJ0SVq7FbAUTxRPxFxyz9vYFIPcQDxxqu0sJivlbOZyHzNSSNyyxWflVlcDkCBxDO8q9wkjMhhSLvjdRIw4OrZYDqZsrqH07FDKDO5yrksn6V3LZTbbu9rKJEsyWYasFyynqpDB/EBjkjZewvGA8iyUz33jvwjeOXpHLtnjXsNEMk8csTzhfALpKA6MAOGRhypBHnjnQRgk7od3RbfjsUZNvSWTBNW9SxBbl9Z60vqOvp+p6UQf6FjfkLxzIV89pJbze+jbWNj40EChJ86Anzo9Y29tBIKBjzoD7gcc6I++g58/10tAbhPRtu47k/2b/wCY/wDz0n+jmN4/8m/+Y/8Az1stlaXJ4twcf+9X/nofxeiP/TIP/ir/AM9MZXWRS0uBhnsE09z0oMfejjrp6SGIMR3E+eSOfJ/bWOHEUZoI3fLxRMygshi5KEjyPzfbWTd9yCxfjkjmjeMRAF1YEA9x8c6ljpX8Le/8plMblcxt99u4iaWxWr29wVWWN7SQNIqmFopCe0cSgSoscgjKd47udPtBIXN7x9Gne1GsYHNJwJgekKP9ltziHJ8fxmHH/ZXUl7L27SuPFkcrJXNFZXRK00rIsxjQSSmQp9SxIhQsFIkkLqkX1EvHZqH4Adv4PZtmKS/n7eUyBgeK7iaTWHqoUdZJYayS9jqHjErcySl4HVYgjgvqD9//AA+b+wlJNt7byUWYyj4+Oa1jY7Rr2aGNST1C12UsKnMtpu4xiWUxmCBEkk88NlnHJBV/R11tpbNoOpmQImfompu/fTblxmOxMNOGpjMbLLLX7IxHI7SBA7uqcRgkRR+FUfl5JZmd3amuZtmaexhYJLTSGfllb1PzDhmHB58+OONdPTccOFurR7KtFlRogOAPvle17Xte0FLRwwvYlSKJGllkYIiIOSzE8AAfck6vf032dFsPZmMwwAM0MffYkXz3zN9Uh5+45JA5+wA+2q1fDRskbj31+LTx91PDKJx495zyIh+vjhn5HsUXn31ZbqJvGHYmz8lmJe1pYY+2CJvaSZvCL/Lkgn9gT9tXljTDGOru/BzVRdvL3Ck1V0+J/fX45uuLBV5QaOJH8UhvpawwBb2PB7V4X2BBLjU5dGN6n4f9mptm9kuqe3b8rrfs0Mfsil6aSyQx9w7rCPI5BXt7m7fCj6Rxya7dCOnmX6wdTfTixMu5GgjlyV6ucsmOexywRFFmQEK8k8sSDwSWf+6OWWYd9/EMene4Za9CnkcjjskPxWv+P7rzYauJiS8MMsMkS2IkkEi+sQ5ZxIPUkChjUVq/E81DzVXfvgttqYmBJ/afr9lWhvb+ukPI0Tff+egJ51TpDkLaQ/fSt7aTSgmSg0Le+i0h9hpQTTkBHOk0R9tDpSaKDQt76LQt76MJopCOdY299G3toG0abKE+2kPvpT7aE/5aUE0UOg0egPto02UB9tCffRMf+OhI40tNlC3voW0TaFvbQTaBvbQn20p99IfbSk2UJPGsbaM+2gb20oJopNYz7ayaxN76NIKKCBrLlEKg8E/UdOjp/mX2FuurmpuWrpFYqzfLxRTOsc8Eld2EcyNHJwsxPY44bjt5XnuDeoRTAmWIIfdfr/7tLkLVhFMMqx8OAeVB/X+f7aVJ5K3p29AWjqlVp4sweXhnzVh7+xs7uTfGNh23HBnq2eqQLXz1iEyR42kIBXvZCMKwSGFrN6SbhgGgniYMokjJLO6376nmr7voQz4O5W3Ful8tLYxdx7FmFIFl9GvJJ3FHh7LqdnbzwYD3HuUgMLZfUi/smHI1VqU8vjb1ezA9PIxtIkTT13ryTxEEGOb0pGUOD/hJBKLxt5LcGyc1h8bSfD7hxlqhA1eK4mTrWkKmaSXzD8rETw0rAcynwAOfGlrORlP/ABGAv7Ysbcw+S3K8MOKghyVvD47KCwJoDE161NVdSTXmWjaXskRfTdobBSYsEWaDM5mb248zfy2TsvdyV+xJatWZTy8srsWd2P3JYkn+epQ3vv7ZWQpZGxt+hNRy1mkacSx4eOksXqSRPNIZVty+pyqWIwvpoQlplLFY0Gopgpz2w3pR9/b7/UBx/mdBLp031XcLASTyAytXQN+2ss8LwSGORe1x7jkH/hrC2gkOBaS1wghA2hb20TfrrZpYXIZOGeWnRs24oOTM8ELOsYEbyEsQOAOyKV+T/djY+yngJpc9joG9tESD7a6WDxEWW+Y9R3T0+3js4888/r/LSiYTtvb1LmqKVMS4/aUkMWFaKMzTWhJ2jvCgcA8eePp/XXDPt7edP7LdN3wtlK14WK08leC0qMV5MU0KTRP7ezRyIw/ZhpjXIhXszRA8iN2Tk+54PHnQaQdlP1C1uLdjDVYGg7FvPbfKsR8IOHsLuLPww3oqmQyOCkOP9KilqeaQsivXHPbJ2vBLYLJA6yyFFRCWIVrCVOpWQl3HuCKSaltOTbyV46EG0r63KEsVhQ1dTDJGZLjxRrDGnFmKNBEipGq8IaY9G95XqPUHblBbVLHV70hwsl62OEqwWo2qSzM3Pjsjmduft286sJXyVrZ+BxNjAYxMVR3Ns7IY6zaytWSt8wyCS3IYyx9Rv7NPWrnhuxpQ3aGVIzpD3PbzUy1trC6qcFMHi4ZzjI3zPsn31e3fn98bTtyz4rC7nOyoUsPmMz6tWvejmgpiKcY2tKFrEq0DxB5RDIpm7YWcSBYjuUt29Sul1PI7vM25FtzTYXC4zFU4Ia1OWSFloitRg9IQs88EzetDGC3yBhPeskgDy3nhtp2+pO2ZcVPb3TtzL4JsVC/Ejh7sSyUqaTen6R/gr+HOe0An6R2gt2ho7T3TfyV/ce39p5Sxidv/ADrZvF4ieuZRYaOUdkMyr6jSKld5W9MmQEofcsSW+8cNlcDSqNWmJkx1JgciN98SmZ1LwN7b2+MqmTpnHXr8i5iSiUKGt86i2xEQQCCgnCHkf3dNfUjdcIsvXrY7J5rGw07mPN7B25a8CV0tWqcvqOyxqqgBYrVaMHtHPZyeTydRdicgMrjobQT0xICe0nkjgkf/ALaAJcJWqs6lJjGW4OQPkIEytvSgE+w50mpQ+HLZ8e8uoRsSr6lPB9lmdSp4MrcmFOf5gv8AccRkH3GnadM1HBjeanVaraTZcfLx5qyXR3Yv+gGw6OPlj7MhN/arnPv6zAcr/wBkBU8f4efvqCvii37+M7lg25Wm76OL/iWO0+GsMP58HsXx9iCzg+2rCdR96w7A2feyzdjWEX06sLkfxZ28IvHPkc/UQPParH7ahj4duiU++t05nMZ+xZirYGB8xuC+iGSbGwKGkYAcENdk7X7FP+r7XchnUILO/qijTbQp7nks865bbg3FTJ5Dqfsnn0s25F0N6KW85fi2tJvrKRx7hpUb95qWax9KpYTvWOT8yNYiNgBY2il7fKmX6lhjTM9VKXTfcGSxFaht/OY3viloz7kxeO3Dajr+hEscXzPqMEVQvAgVmEXle5iCxmDrj1Gym+NwZLEbctSZO1ShSLatHA2rHq3sfb9KaxQapWjkjlWGtXgjeMSVwArs5mZhqOsFnd6YmXK2dlSdTk2zlL8uQqTbToNiaE/fwsjR1k9VUAkR0AVyAsaj6SCopRjmoVo19UmrWALnZM4HKI32G3r0UGt7f114njSn76H+9quTpQN7aTSt7aTSgmSg0J9hotIfbSgmyhPtoD7aPW/h8OclOve3pw8+T92/Yf8AP9j9/Gm6tVlFhe8wAkNY6o7haMrl8+366RhqbMVtvFpTWMY+oUHktLEjsfB/vHyTyOOOedcTqXsGnRwX41QiWq0UipYhTwjK3gMB9jyQOB4IPPjg801vrNKtWFItInAKsqulVadI1AQYyVFbe2gb30baBtaFUJQsPGkPvpT7aHSgmih0GjPvoNGmyirVJr9mGtVhks2ZpFiihhQu8jsQFVVHkkkgADySdOXG9NctmY5lo9uUvwdjy4zExTXrKxMgYScwI8QA54ZWkV1IIZQQdOTaeGXB0FSWp6mSvQxLLDNOaplSyhMNZpG7PSryQczzzo5BheOL1K/qSO1iei/wUbu+IXCUszYuUsVtZQWoZrLVpWEj8t3yY/GI0McdZzwCZuGk7BKFUyMiutaXYCiVaopiXGAqp3+l+YxcEcmSX8BlsSKlWpnoJse9gEEs4klQQKqgeS0o/YHTVyOPtYq7LUu1pqdqI8SQWIyjoeORyp8jwQdXj6vfAdu7oRgr258Xdrbmw0MYbMX8BSapfSuOS/qUJJXrWaycB3i5UuQASqB2FbLW2LG66sWCrw1bN1JVhxoqGUhJpY2nhjgLr3mC4gkZIWHdHOpJFcTSCRRaRgpptVrxLTIUV16k92dIK0MlidzwscSlmY/sB/XSQ0J7V1Kca/2iSQRKreOHJ44P6cH3/TVmumPSzZ3TG0u5N4Sy5+/jKpykGOroOJHgcNIIIDLHJO0LV7SySc9kP0yPHJGO4v3c2Ir9cumI3ZJ6EW5sHGaWNr7fTtoYuEVWWoirI3qxU5I0qlVkTmKeeSV5Io/WRXKTW8bQ8wJz5JqrVIBLB/tQJ086abd3XcyONrI+XyGOgaawXaSNW7fzBe0jx4P3P89Mbqds6rtDJ0DRn9SrfrmwIWbl67iR0aMn7/kDgnz2uAeSCxXp/uTL9P8ALrmMTcfHW1VoOQv0lTyGBHI554IABHJDckBW57FuPPb0ebLWak07SfUpQdqFSO7hR6sQYck+ewg/q2tKXUb21FOlRh4MiBy8eeypQ2pbVy+pUlh6nnjbplRof56EIXbhVLH9AOdOuLaV7OvJFUoyGzD4fhPTXkAcq3IUKQefpIVvqU/WD3Lq2NoZnAyCW9j5Io+0kyKRIo/mVJA/rqkdZXDWl/AY6wY91dW9ahWrMoueASQNxK40ElqshVISQTz9SE66ckEcp5eNXI8eQDouR/h11tqbbtbv3Jj8NSANm5KI15KjgcEsfJAPCgnjnzxwNV7nBoLnbBdJtrWnb0y17+JvQ7CFox7XmloWLvyKitAiyO7hV+hnCBgD5YdzKORz7j9dNbJoqXZFRQqjjwP5DVnd2RYrJdOtyRYLIV79qhBVxk1eO/HMZngpUJ5J4jwg9IRY61x7szQPx5KrqsF6VbFl5FBCtxwG9/YaFJ/eSYhZjVa9tVoDugA7i5DMR90c+Eu18FTzMkBXG3LNilBP3Dh5oEheVeOeR2rZgPJHB7xxzweMKvdxiRt2yV0sp6sbPH4lQMy9ykjyO5WXkeOVI9wdOvIVcfZ2TQrVMfcbcEBrerCFL93qSXGaREH+ONscv78D9dDvCetk8S0FWSrMm3p1oQz1XkdLNZk49WMOeY4jPFLMVAA9TIH251IWWZUfTcHUyQRzGE0FisZSw5UepKR3MeQvjwP2/bWeDFW68wkeosyrySjOvB8aTEW46Vp5JeQDGV8D9x/y11WztUqw5f2/w6SZV7aULOrT76vVIfPUe+QkrVamVoxSmrHD3En6AAfBI9wB+mp1kx6Vtg7ob1Z5jFl8pUi9eVpPShTBZIpEnJ+lF7jwo8Dk8DzqGemE7387TxEWOjv2pIbIrRSzBEef0ZGiDFvpA7+z8x4/Xxzp67C3xnN4bzwOBmfGy4jJ7jjs5GtDPWczJZBqTgBeGCmGxIvCkdvcWXggEEA6fBO3lxY1rUBpHeQJwQZxPKFENCejHh7STiM2T3lC0fc35RxwePHnWDDZV8Y0qx1/mXmKgKG4PI54+x599OXYmKglo2LFjLVceJHVVSeOw5IHP1fw4mHHn9efHt7cvjalezt7qJW76wyTYK69uzXQt2yx1C0swHgHjsif348fpoy4CQpdlY1LmhTuadQMc0GIHjGSTBXI6tb3x82erzY1vxCsUnhWwJTx2R27EcC+V+1Za/8AIEDTd3asd/bX4bFAgtbf7Lc/y9ERuRaINprUnPPdBM1WqoI/U+NSBtuhBnNs0ak2NlsY/FX7N3KSRtw0lZqySGJST+b06FkgfqdRPt7IS5/d7jJTxzSZ15a9mew/pxetPyFnk+3bHMyTce38MaXTjkFUa0y4o93TrVOLeMAR7dU05EV1Kt7MODq1+A+IbF73h29c39s2vekx9wX1nwUoqNYkEg7hYSVJlkjZURPST0lRURU7FHbqr2MRky9IMrI4sRggjyD3DUv4rZm4c7S+dx2CyWQqGRofmatSSSP1FClk7gCO4B0JH2DD9RoVCIgqX2dtKdRz69R22Om+ZmfBWFi+IrF1ppc5Q3Ncp5RMj84n/iWQWneSrCkjf+Wt6iCShSLepYAl75S8TcBTEsXU7F7OyXz2wNtf6O3gzmPJZW5+J266srK0cXMccKoVYgFoWkHuJNMvdOwdy4zbGVvXtvZSnSr1y01ixSkSOMEhAWYrwOWZVHP3YD7jUHtCv+Ef5aQymHbFWGoX1LSqgY1nEHDrA9QBB9VMm6cvktxV7NjJXbWUu/KGuktqVppOxYyqICxJ4A4AHsBwBrjbXgkr4CpFLG8UihgyOvBH1H3B03unFOSbMWhEngV+WY8KqgyIoLE+AOSo5Pjkj9dTrh9l4zDbhx2Pysc+5twLmxjZto4SZC1lAq9pW7GJYyXlcRhY1c/S/JQ9vJOHDhWdhcsuw2+I4SAW8IziQZ5fZMWrTnvS+lWgksSdrP2RIXbtUEseB9gAST9gD+mr89GOhl3p7sRIJhBVvTCteyEruWUvZCrH3OgZECoqj62TkLyPLEaj/wCHTpzlq4oZq2WoU8TTv465Bi60tGSN5bCpG1+0kPN2PuBbsQsoEMSgkmRNS71b6gy7I27YiwiUL28clDeo4vGPZ/DpsoPlD8vJFB2L3Hh0CRR9007ziPwrl1tbJvAw1imNR1D4TEQ2T1yPyPULT3dR6fpuTMQ2J4915jaUr2I8Rcz9PEw3q/4fLYlmgkWw0iyJxEfUIBQN47T6rxtHq519t7G6P1qmwcjhKu0o8tbp7aymzc2J7NG3Ba7rNa6VhhSWFq08faAsxdgssk03ckjxWN67iakF+a6nttCoBap5HJbWp3rmFJo5GhZSaw0fc0cZqRq5WFWC15+1e6tG8kd/ERnF3N1TuX7OQx+4MwtaGC/uTGMnZmHXuaOw6R/w45BFJHE6xll7oWPc5JYwKhJc57v3O/hZzTgdTvGPyWtyQflgYiUz5N6bgljoxyZ3JNFRaZqkRuSenVMxJmMS88R95JLdoHdz55099sbGx8eGgbI42tatS/xGM8ZYoD7L/Qfb9SdM/ZGB/G8yhkXmrX4kl8cg/wCFf6n/AHA6mBvfW07O6Uy4Y6vcMDhsJHzUXthrjrN7LO1dwnckfIY9ZUNf8tA3vrJ+n30H21zBa8oT+mhI4OjPvoNKCZKDSE+NE2kP30aaKFQC6gkKCeOT7alfoztWluXqLjMFcaRYbM4g7oyAffyfb7LyR445AHtqKo1V3Cs3Yrcqx454BHk6nf4csdYudSKOWjsQ1PwuxXlla0x4k7544xErAFfUdHbjuIB7GPdqi1Nr3Fo5Kbaua0k81drZXT2HZe2qgytbHyrQrysVoJJ2OQp7nET9xUsg+oBip7FbhT3AUx+MbJ4iluxMLgAsEDPJNkIIkeMRzhuBCyMq9rLwSVA4BYeeV4Fp+qPXqPopTsG8r58uFWjVhZjIocv2NYmKhYlHpugBV5GI5JPDHVE+oGYyfU3JZLO5BkmytqY2HEY4UADtEackkKqhQASTwo8n31Dpvosqsc9oGfQYhGGV+F7WvmR6nn+YUbHzoG1meCRGZGjZWHuCpBGgmieGR45FKuhKsp9wR7jWukKjII3WE+2hI0ZGhb30E0UB99A/IBI8n7c6M++hYcjS02VOeV2g00296eK//CsVayaYmzDKvMSyW6taSNW/vj5MKO3/AAuTr7W4jGU8Fi6WNx1WKlj6cKV69aBQscUaKFRFA8AAAAD7Aa+K/T/cNqptelYhpRDuiYJBLEyxdyRCtOAO78tmER8zry4mgcBYwRILbdDvjsyWw8HR2vvHbeY3hWqokGPy+26qS2xF7JDYq9wJMagKZUZgR2g8t3O2kNnwWrK7GGTMkgxHKFkLiq6rXdTLhjYTnxwr/sAwYEa+VnS7YEkW+d+xbPipV56mTyOB27a+WSQV6K5Gw3oJ3fSrS9/AmKswAVAUV3YS912/6Rd227kMPs7b2Z2hkpYzDLmd110q2KoccB6lLvMliU+QpPaiOULns5Irz0N6v0Ojla3QzNKLG4x3SutdpuZKsnaT6M7Nx3WO1Q8wUdsbTKjCNyYUVpz6LriKkHGJ2mR1wmq1G4ZQJZOSJjeFmobE2+26beVzj258xAPXj3MPohrW0QshYSANaftC9sblOXTtZXjJOurld6Y7p10uy+Byk0eQ2flL9m3BSrETrbsyQKjUqMMo9aCuO5ZfWY/wopTESbfHbq9SutW2d35SHLUUgvZBPoa1bsC3ChD+oHEPHA/Ke/1TJGe9yyryCG3e2Bc6zNh5JJ7N21j4LvzrqHmeDHwJE8Y7fAWJWeQAtJGoJUKQ3aU0OqWlCvQNxSgObEgEc8cvlsq2xr1aVYUqs8JmJnl0Ud56lhd8R5Dc8F6kJ4b9cW4rDGtau/MPG88xhaaXyGeUMUkKhWJYKSS7vhqyTdnah7XPajceCeeOB/y1Nd74YsLgdoNkJM2t+dWrhMjdnWthirMZWjkcqjoAjcKQwYq3Ide5GEV4y5msl6NfFVvxOhHZs5fLVqOH7kxSRN6acX5ZGsTQ8Fh2tyFJBLMxPbVdnNbtwXsAjMEkRkY9uisdW0yvVDXN5CY3Oc7D8lStt3pCYtuC7LGfqXu5I99RRu7GrjspJGF4Q/Yjxq1mG3jjMvs6NYpVEggC9n7garN1HZTmSV8+TroVrUe97g9Y+qAxshQ3uvYmC2/Tmy+S+axtSxFJJT4Z0iszKwHoRdteQDn6z3MQi9vBI5A1M/SD4etq2sHid0jcb3RcWOdY6i+tEhitRydqyyRQur8wmNj6fA5kALDhm50WPTe/TXcW2Ld2LHwwzVcnBdmiMiVT68UMrMqgllPqRMVAPPpDgE+NSf0/S3itl42rfkx8ltRI7yYqnHTqyd8jOHjhjjjVFIYHtCL7+QDzrkXa23ZY14pY4sxPvAWqp6xfM09tRrzgxJyNp36osR0T2/dyOToy/h+Jx+cs2TcXC4panprNXngQRgyOoMQtTdpK+0jL7HnVK9yz4OzZ3lDJZy8dekzGjRStEy1eLkcSgkuvfxG7J9Kx+SG8AdjXxgulpwFYjjljx+gHd/8AtqkHWGhT2b1m3lXzFKXIY3LTvbNfHX468qrLMllAGMcoQhgAVZOSvkeGU6y+n1nVS5rjndI068qXbnNe7O/L1WnFm4tsb03CuQzFY2aVGPDVrkRk5E1MwLVsI0SuCA9OFuefI5/XXK2tsbKQbnuYCzHLA1sNibNd1NacTv8AXAhjmVZORNHE5QKCwjK8jnUxfC10wj6gdS7/AFBuVGrYHG5FrNCrPKJWe13epGGYKvcIgUYt2py3ZwOO5RcHde1dv78hZNw4tMi/ekkVhnYTQFeOBHICGReRyUB7SS3IPc3O5tdKq16XfT5Dqm7vVWW1U0m5PM9PuvnDtjbFDMZNqsGJsW4wjxQvVlS6jSGNxHI3p+3BCsVBYMR2hAXDJysJtLI5vKRY/K4y7iq1ho4TdjxPJrySP2Ql+SgVGkHYWJ8Du4DFe02mtfCTH0+oS57C5L18XB32cjUvyVDZSJI2ISOWxEa8jFzGQGjj888FyU7Is2vmlpptuGpJl68r09tx8tNjFjY+rN6nAjQTFGX8gB9XtEnrFl7dQbulVouDKgHF5QPl0U20rCu0vpOlvjM/Pqon6PSLX6kYiVq9m2ieuxr0mZZ5QIJOUiKsrB29lKsp5I4YHyJY6fdQbuf3ztWhPj5PTlzWN5eDM3rHaRchYExyZKZGXkD3jb9fB4YN3pDJ8xv7HzWrcMVh4rDnK34o7D1iK8h9XulB8KR3HkgcDg+OdOHPYzBR7Gz+Xs47aEmTgV4hTqtRhkYD5MqqiiYWcMLExLIOB8u6tz9XFaapbyWpqaPc0xJjacEznzEKHJ8hb21FUx2VoS0561cL8u1VYZRzJI/Mg4VmJDjgtye0KOe0KA7snv8ArLuXN5YzyUsg2HruqxVkVbUlmrXisLwn0qWjsTyFjxyQfJZhzHPz2NsWvUt4r0IP/UYyw0IH9ZfVOn3lcTtPMVBfqvkq881KrGYJbCyEFIYoyORCo8dh88+f0XngGSJyCnrG71BzBQtWyG+XMyd1yqXVP8P2znMFFWZ6eWMDS+rGpZHiZijoe7weHdT+quw++o6kj+hlYAgjgg6e21cXi592UqcN/IwXJrPykDQ0VlIkcmNCOJA3uw/KCf050/6e0qGIGblm39lMn8virKTVIsXKS8dmjMUdS0wVgYy0o88FUJ5A8hQc1u0+xVPfX9a6f/59x0H2UWb8Sym6BlJhPHZyUVfLM1iFIXMs0ayyOIh4SMyM7R8gd0ZjYDtYak7c20d4WMJgKOKp27OGEFK7FchxzSs9y/QpSSQlwpUnvKBEUBvqAPcSDpvb8g2lujK1L9XdsihcRi6hR8YV4aChXgYHmQEMGiPIAI557WYcMZ/2rgKO56+Gu1s29bDrjMZQTMWIoq1Ey1KmPMkKzSxsWnEkSMIeOH7AA3a/JTUqQAWifT7qdo7y+o4S4ACcEjPuMxKhXbHTveH43HiszjsiMJkb1LD5ZpMa8RrpNZrkDv7QI3PdEV7vB7l8HuGmBidh18XNRO7XtQzT2b2Ol2/jVV8zXtQxD0xLXk4MSNM6py3Lfw5uEJQBrfUbGGmy+3MLgoDfjnyuFj9bK0IZr9awpxrv6TwyKK4IFeIAJIzGpICwDyKa6bkuz7LxQyOS3BHms3mqtTIxVsKYI6Kyet3yLlIkj7Z5DGvmP35lBd+VaMnTqEiAMpWrW1w93etBLQBkmTnzyuvgcTuHbG3YLW5QnSXZmWxb41giXQNwWqTiQ+tXDSPJP6kg5aQRwoWUL6YULp69Ot87ZzdmLGbZwN6DaV3L46nkXtSY69m3mWN+HqwyFPTUlZ2Yn1I4+5WJ+gDUHWsdVx9i1uXeUFV7dy5ahfadItibcDvXEsdv0lrGGKsHmjKovaX7WVVCgsLjfCl0c3FHZr7v3vj7F7fNqmm3sTgcnRevPjaMVaOGGXs+jsZkACcj8qNIxb1edSWWwrvDXGfooen17gxbA/DknGPM/wASp22vt2Lae2qOOvfKS3aVSUXhkO6m8gWAzPeszSMo9iX7ncgJGB4UDVMutHXCr1m3KDT3hj4cHYis2cPY3NPNTv4O5WhrTPfkkrxs7tP6E0NeHvlI9UcqrEEyr8V3VnG1dv3dsyzWszirDRDcctO3Wr5QW5all6laEyGSQxGVEaZ+z/VhR2n1ANQjVzW8cNmslPmNw7lwe6o8lVkzmT3FQgu4+zuWlbZaVKSc9ypFDUd5GWRiO6IgQkRxET672tApMwGp3ULg1agt6fl6/n+Vlns4bp89fckOJobOjMlyzhMpt/NWczh7zLUWzJhZ67l/Wi/tkNJ2DRxd9i6WedV9JYX21n5b8t+XIW4+93DqG7Y15JYt2qOAB7eAOB49vGpA39t+5t/bEeCoyyYiXJmNLy4wyQ4fO4+qscVG/Grr6szzTx3ZjI4VD3RlFB5A4/SLplLPuM5PIoDSx7qYiee2abgMvHI9k5BJ8fV2jzwdN21s6+rNos3PyHVR6Ne40RovnN+HbfBJBgKYdoYL8Aw0cTrxZl/iTc8chj/d/p7e/wCp++tbO79q4HIGp6M9h1UM5gPhSfsfPvxwf6jXUz2ZiweMltyfUV8InPl3PsP/AK+wOogXD5fcDy3Yqti33ue6VEPBb3PsOPvrb6rqY0WjTtbWCR1jb7qHoehu7T1617ek8JPLr4eAC2z7aQ++i0B+2uPrphQn30B99G3voW0oJkoSOdDo9Bo00VhtO0VdnX9QoP6E+f8AgDqdPhVxZ3RauQSxQXJMNep5OvFO0ivwGYSBWQ/lPZH3Ajk8IA8fkmBMhKWaOMnwvL/58D/+OpR+F/eI2X1bxcsriOnkQ2NsMQPCyFew8kgKPUWIlj7KG1Eu6Zq0XAb8lHpVhTuGl37Rv+eCsB8VmWevn8VYv5NY6t2lMbOPbHo7XZAzFex+0hWDTEdxK+iHLx97MUNdaTyR1u+AoJFHlZFLKR7Hnjz/AJf79Xe627Lr9ROluexiUxYyqVzJSft4lglH1K6t7qDwQSPB8r59tfOLAZ27jHmrWZp5XXwriYhgR+hIPIPv/QaztK1fdMDt4MeavX3FO2qlhxOf4XcyObppK7w4yH5h/Jka006MeeeSp47vIB4fkfqpGm67F2LMSzE8kk8k62reSt3h22LU86g8hZZSwH8gdahHOtXRpCm2I+ZP1VFWqd46f4A+iBtA3vrIRoD7afUUoCPfXkVGkUSEiMnhiPcD7nSnxoSODpxp4SmXCQrj7Y2ti8/ubc4gliGDqrOKk5PEaxISIgvPkDsVQB7gcD7arw2+sWMleiuJeWsXmWSKMpcgsHvIUIrlGhTt7feSTySQo5ADUg3hm6mNOPhydmKkRx6KPwOP059wPtxz+2uKV48e38ta2/1w3Ap9xI4fbaI8llrPRxRL++IM7ffzUjJksZtgTQ4+SzNDNGJ4mhrxUmj7oyvaLIL2JYWWRkkjEkIbu89o5ZQv4TM56GC21CnDVrw9lSoIgPl4R5CRoxCn3JLSAOzFmfudmJa+Nv8A9ggRwZTVeRwGPACMh4X+XJkZj9gD+2rTWsZ/4N6C/iPOM3FbE1fuvpUnxxidkh4WdnMaOjCyryhv4boicA97I5plpaXXGahjmB55Oc4HVM6hc3FqGNpiTzPlEY6lNDAdJrmBt47ACnkk3eXrejgxQ7XBmrQWY5HYgOsytMy9vaT9MbMYnrogvNitt9MugfTKjt3eGLpbz3eeLFmjSpRW71VihPcnnvijjXub1O4cEuykc8CtvSzp/lUyIlrY+zic1VSnNcqZhFgarCJWtfORWHjIqExrW8Sd0wIk4UfWun1kuom1um9aOxh56Fy9Nas1Y945qdIRBYmPrSgKFNm6RHwO8hufpCkiQK2P1jX2WY/p+ltL3AyT1I6nkByGfFajTez9S5IvNRMSAQ2QIBEgknA5eJExJELrw7J3lvSnFK0VPb1Kx6tyKxnWhvtfa1NxF3QFWSGZY3JHCqS8rexkKqtnbnR3a1+KPce4bm5JqdlcbD+J23mfGiuD3wtXTyYi/coAVlBIUf3iYa6r9YsybItZ6lk8hMXlydvAZay2FoT1ynpUpqMTuLEgY8uVWMv4buVOTJqPxuyfEi5WXctWzar48YYNtnEsaeSrSvzZ9eaRUsRSrz6XqCJX5Qr9MfLnGHRtW1F5qXVYt4tmtwT1nc89xwrXu1SwtGCmx8AbimOGP/cy4+xEHphSrvzL4fIzvm9hYvL46vIJbOSofK/2KmpfhHRlJ7EbyeDwqkhV/QRvuqtlKWYkrZmlPj78aqz17KMkihlDAlWAI5BU+R7EfrqwXw9fEVtjpO24alrF7g3Lasx18diJnsG7PJXgaX0IZFlIMYDTtwIy4I5+hCAHcu/enp+IPGbdyVzPYzDbgdJXjiqYww40RupnZFmP1WWSNFBkieQNwGEUSOX12rs/U1HTWU6V84mmBEuB4sDGckzzlcn1s6TdhwsKJY8bQ+QZI3wNs7eHMZgXpCuLxuQOUzt18ZiHsQ1XsJGZGHY3zPcqgEntkgrqfB49ZSfGnjdFLGWp6mMmexjq7tDVlkJLPEp4RjyB5KgH2Hv7DURZ/eeb2tufb1dNvbp25t/FVRl7F7GwxZZPlHKvTviONo4wWmC97yTle30wvb2Kp2dm9YsfuOepWyk1A3hUmyWSpJaNG1B2Ep8tG9hRHLMQyyrHFHIzAMo8gjWK7UuranqJr0ZLGgNAG28kxvJ/hO0dC/V6bTt6NYMqSXODzA2gAGI25kjdSpi7oN4qfJaKVAD+pjYD/edNbfHS7DdQJ68FnKW64yrSyWoKVOOR4pq9Z0rWTK459PvmCSRq6cqi+SxQr0dmbxw+Dkw82ZrJnKkone6kVaZbVRvqWNA3qJFKvIjfkAHh2U+Qp087O+8FutqjYbGUMKkddfUqVgPUEjAF+9uxGbg/SCRx9PI9yTB0fRtRqX1NtWiWU93OOBywBvJ8VWOt3dmXVKveMrGC2GGQCQQDkTgiZA6LPtXDUNobfo4bFxehQpxiOJPHPvySeOOWYksTx5JJ++u1DO0kiois7MeAqjkk/oNN9bfHuddrBnths3m4IhAjiB88yvyFP/ZAZuR7EL+uu7cApNhowFzXvnVahc4yTk/ymh1433Z25i8DtzFV5MlkNwXzX+UgmswtPXrxPNKyTVv4yESiA8qPKkhvp7tVhxEeTFLbffgrVascbtXutHK5KVDH8xMY5TG/8ILIQeEP8GMpxF9TnT3644nM7r694CWtBi7uJxNVq/o5RYJaquYnd3ljsMkZB70X83PMa8eQAY2wKw//AHb4TZ3eKe2yfkoaC3eRPL3clZTJ8x7euQpkP8L1FVRzrmGoXTLm5fwOkNMe2/zXXLTTbnTrSma9Mt4wCJESDkEdUy+i+4Zx1Fw8dahDYsdk6xRWJiscj/LycKxCnhSfBPB4B9jqQd3dT7u5Oj26kXIyZelcsO7T2tw2bUs/auHQysj0YxKyFoUV3ZCoklAUhQzxB0oSCTfdBbNae7WaG0Ja1UH1pk+Wl7kTgg9xHIHBB5I8jTlzeZq5HpznTLUt2b89lpfn4rU8tflfwxUP1WGVgoM4JZWINiAc+VCVsN6K6fqF08iXbDoPsojI59xrbTNXoo1jWxwigKB6a+APA+2tcr3edA3gefbSzlQqdarRJNNxb5EhOHpvJZPU7acldIprjZqm0STOY0eQzoQGZVYqCfchW4HsD7ak+hhp8xl92U8TTiyN84THw4urWuWJpJ4PwGyqlFFIGZzV73IYQcOAB3AkaYuK2lk9j3KuezUzbYu0Gx+Vx2Ov1pUvZGKSXlJaqNE0ZVVRpO+UqhAUDvLBS79357JYcbph2znMJFRwxsIz14ZWyz0XiixSV5JzThSRY4H7OFCf66dvJbwYUZ0kyo9tYHB7XxbtlbqZrMXMdTv46DDWUlq1mkkDPFefwQ4hU/wojyrSr3OjRvHqdNk3bnULAzWTiqnyqW2zP4RVNOnQqCWxUMvykUsikcqErrBGD3d8Y8lRqJl2FHsDJD/SSpDmMxjslXFjbcNiOSnbqlO+UPerWeUbntjKJywLPyVZCpkfpzit+722jgKtrdlTbG2MVf8AlKdvLT1lpY4/MJaNcO5abg8STBCGVzAqcN47UPAdiVd2JrWU1TSJDogwfkpK2ffobd6hYeptTG2qtr/SXGpV3GKiVbluJoqUUkaLFOViil9aWQpErlltxqzBSVNe96Y/GbExcVK1TrZ7c00d7GXsddglEWFsCRY0lhlinC2Ju1ZCOVaJe9TxIfySpgd12a+5cFjMRmUk+ZzOFr5irYs4qxI9lJaDE1GiRXihJ9OIx1iw5x4MjsG7Vi/ZOy7NrMx7Kx4XO77yEd7C5KtkakN+ljT6scYkpzRzSLLL2pNzME4QP/C7nCyA2UyCFJral+rputmMPE6BuOR5zt8k+eiXRfIb46j5Bt7U7Oe3MZ7lTcOJ3NTttbqtKkYhmEvqq8luV5JwodW9P0jIeXMYFweo+7qvTLZuSyV6KSdYzX/FLQxsk02J5tiFn7O9SwUyI7jlCxIjDqSSdTYWyMX0F6fHE0wZrlavLfyl2SpKlmrPC5eac9p5L9sZJ8N2IAoPg8Ux6/byt9aOol/F4aPH28FtaK7LHl6ndTluUAUlaaUWZu3kKiBEVUZiQO1nYDVySLanH9xTZYdPtZaPicd/H7Dl18kybW5TuzK2txZSzhcvchBwtHHZWjHj5r8dpLgW/IYe2ISQyssjSSSnh2TlmVPDw2/BdwGXpYfC3Le179ezZ21RuT30t4HKXpkkq5i6LsxSKHmvJWQeirN6Zh+ot2u/KrwW9y2aMOLazJHcll2/sjb258esyNibct5JbItMEgQwTOR6wHiV3blBAeJD2x03p0MResZBKEFf5Ovhau0rkr5cwEpE93JQ2HBihklnrN/quSFssFIChi3a2da8fw02z1PIeZWRq3LaBD3nO/iUwsfSrdXN0XcxjsJPtrbZmkFWqbb2BWgLciujyeZfbhmZffuPCnhRKiJQ25iCEWKhj6kZbgcIiIPJP7frrdrVFhgihgiSGFFCIiL2qqgcAAD2Hjjx7aOXF17DRtOgm9Ng6q/lQwPIbj9QeOCfbjxq+uNT0zsvRc1ruOseQ39egWk0vsvrvbWqxzm93QH9zhA8xzcfH5qM32Tf6o52LKZ1JaG3ax4qY5uUmnXxy7/dO7gfoeBwOPzGU6tWPH1o61WFa9eMdqRRcIqj9APtrMSWPJ0muG6jqlfUq5r1zk8ui9Y9n+zGn9nbUULdsnmTufsFBuhP/fotC2tOuCkIT7aBvbWQnjSH2Ggmiseg0etDLWxWrdoPEkn0rwfP7n/6/bSiYTDsBajyGxYZl8gnheD4/Qa6tOERzce6n7HXPxUH0CU+3suukj+nIG9+NGNlX93xNJ5r6QdCupFPqB08w+WuMZ8xDzQyClvqMigd0p/XvX03/QFyB7HXzVzNGahf7JQVljURuCOCGXx5/wAv92rM/CXuNqG9LGML81clVJCAe8sf1Keft9Bk/nyP00wvif2O2zeq+SKrzTyvORgIHgCRmLg8eBxIJAB+gX9dSA1ndHgAGZMdVlLepVbqbqNZ5II+GTMDeFEaEugbj38aQjXRxVdJVaJvyt9/01oSIUdlbwyng6bC1LTODuFibQ8cnj76M++tihEGmeQoJPSXuWMjnvbkKo4Pv5IJH3AOnWt4jCS88IlLBjx2s0ysW7PU9IME7V+xdj4XnkcD3P7cqTvQQNIjPViYoG7e6rjfmIz/ACaU9w/lwNZqdGTJXo6sHZZd5WCs57lZx5ed+fzDk/SD4Pnnkghn1V2Di40BuI+Qs9oVpp5G5I49gAeAP0H28a1On6TWvQTSAgcySM+YyszfanStSBVJk8gJx5GAo4sVYjI0MkX8fj8skZrTsf2Xlk49vHhj7D31y7dNqxDK3qQsSFfjggj+6w+zDnyP8iR5Mq2OmAuuI8U3p1ge+atMxeNYwR3yLzyVYDzzz9vJC8673T7ovXz+8YKd/JYatThkimmfcuXWpTuQqpYxvNHyUk7uyPlG54duDwC2mbvSq9BxY9hxmQCR6n8+5W+pW9Voe1/ocH2T8+Df4dbOc3dg7m4Re23azYk/CY8ztqSzjsrU9ASyKkxdPqkiaRlZe0qISyv3MvEp4DpHgrG881nKr4/a+0455IqwtUYfw2/WaVq0rxAniB5WitMiIAV71CDhgy9XbOycjsS3Peq18t0fx1SoLH4bczC7i2zk0Q8QiGw7AwSM7dhTv8xydvPBdH08r6DVI9n1Mc0S4yFa9zZ1xo+LcCzxLLbgkH8cWGh9bv8ATRpQI5wrRFFBy1xc1TTdaWpPG4hpImQNyBHM4/yrq2pNa8X1wQGjIBjfrnB+cc4wsm7c7ay2OsbR2jti/Fg6CRy5PZsKTDO0FZ/Xe1GgWVELcwhBOxYjkqnBBMNZXcGZa5mcbnM3lPxkVTj79ujLYkbOCc9tmG3JZEIi9OAJCBHTJJXj1B9RaxWzYN39WNh0NrbUv28BtCJZPnN1X4WW5lbDsXlEUIlcqjTO/j1WIUdpkPaYz2d4fCVtzB7Eu19r1cplM3asY+OOWULNMqCeITejxCVjDIWZi6EAccvGpOq3TLjSdJuP09++akgcDSXOmY+MjA8t49lW6hqd5qHw0MMzknEmJ8cwMlVb2Zs2bc3zEOHkx+Fpz24kSa9MZrbu4Ar1wUR7U3Bj5QIjcMQeB9HGxvTYdjBXKEy5zH5iK1Zkx9q7btfhqVrcXHfBIbvpSKVB8uyBRyB3dxKixOE35vv4fMpLLuDZgyEWUjjuPVyzVKMUVqGGv3yrYiQxKR603cw9Vj6YHbBFE0mq9/GN1nwXXfcFWPee37daXDxSwYjFQXAGrmXs7pOUcGUs0aBj2sAI2j7Y3id5Ops1fhaTbsDBHhP0JlZj9A57wahLh+eKdPSPE7YzO2LLQZ7A1tw31sVuPxaLITwR9yQxxfKRwNIVsPI6MyBiF7ACPWHMj47fGbS/jFsbo2hRu5G3Dehtx27Nk4/HxuLEFM2WiYvHwskxsGVo2dZ0DLHASPnrt/NUemtwZra34hQzDI0MUs9gMVQ8K5+klXVgHVlKgEtwG4VlNrvhl2XR+Iuzlqucz/4VCuPhmtY7CTBLeQBmMnM0khkeSOORizd/LtLMrs7EADHaprbLSk64vOItGdyegGI6q7ZYhjQGQPILX6vZ6HqDkDHjZNh3689aPKZXLGtdqX8hBFKZFxBmlSZ3m5CkWvpZ/ALqAwbqdJtj5HqRcs5PL2bkyzTGdlv3pLsiDjtRGmk+qTsQBFJ9gDwByeah9ddjZbY3VTdeNqVrljF4zIz0quRlrjuljRyFLuqhWfgcE+PbjgcAC8Xw+70p1sJEFZWhmjDKyn3BHIOtboZtrlhu6LCHAAiTODzGBB5Km1A1qTW0y+WmZgRtGDkpybu6f4/A0B2Bfy+PGq/Zy1+E56GxUPbLBIsq8My+VYMPKkEeQPIIP6EamfqpvpLCyBX4UDwOdQBNJLkr30K0ssrhURASzEngAD7k631rTL2EVcg7ys0+qabmuZuDII3kKy23cG25toYDLV6kVOTM17ttA1iVlhSLJrCzOFjc9kccw5YsniME8BGZ+rHQuxyYTD+jWLSSPGBBfgsO1oqjTB0ikcoY0eFWB9ggY8A6rvtf4lpeksVrbNqLGWRZglryR5atMZYq0rfxoEmVlaFGZWYorDhyX8MedWL238QnSn4mCMRudK+18lIe2vl61qGbtKuJeVsspeuxcMQPy9rFSSSOOY6jV1LShUp21QObJDZMx0mMiPFbq3sdO11zalSkWP3cWiJ54bsY3xkgbhRr1Z6B7k2pcv5eqv43ipZJLEk9eMiWIE9xLx+SAOT9S8gBST2jgagm7tHFX8zTy7VIxkas6WEsJ9LMyEMvdx+YeB7/AG9tX5wOeynTfEUcZvE5DKlNxtt45SWNo2sdyd9eeOMx9xjI4VvMh57iHYcaPP8AQ3p/1Ur2MlRiirX5xPVN+o7qsdlQQWliCgF1byVPDE+GI9teabfUdX0msWawMzio2cyRuPM/4XoW27SWxthZ6rRFWkMNcAIgbYxGMjYjGJXzI2d0kyu2N+463BkolqATIL6BVkrFoZFWQo/KnhiOPJ5+4405BtaZemG9YkMVZ6duNZcYuQxNn0Vk/CgoZoIFcrIy898ZSMGp2kF/UJtPuLoHnNruENDDPiLFRqkt+nVtXZomXlvmGiKs8csntzF3Kg557R5MZ5q/S3Ol6LOZXI5eLJY9Wt0a1GOKE2ohxXjlj7uySOMD8/Z3Dz2gcltdEse0FO6ZLHteMZBHnkdfCFX/APGdNvKv6rSnEAZ4TLvTAxz3PIdVVbcmxsftm/Vi3Tl4MeamYfHZLE4lDbyMcSBTLNHwBWdR5Qczhi/svaGYcvEbiswQY+htTAwVsl6FrG28qImsWMiltjEFdJWeKHiNvSX0lRvqclmJHbYO50M23kqduOjsO3BPJh1syWmsWHeAK3L3YgO1FjPAUdyuigHySeRz97dEdx5Qbikm3jUwVfIQ0rlzCVFrVat9VHZXK1KhjgZo0+rtKAryxP1Me7Q09StyMkjzCymodk9UqVy9rWkmMBzfAbfkKCqezMLtfLsu9MsIxRyk+OyOBwrmTJIYkbmRJWjNX0y4WMOJXPuwjcKOZR/0S6kz2d+Y/b2wM9iLl7Ey4lnwuNvrNmUfKwTS+p3MwkLRB+VjCqYkPK8BjrO/w87X29alAzc+7pK92rJCyRPRpXKwBaeOQH+OhLdqKVIPHcfB41qDoZu7e1yDAbdiw9GjNbt2qlGvGIvRMsf8aIWpF9VolhQLxNK/CgknlmJfGoWxMBwVS/sjrFOn3r6BAickCBE5k8k0MZiMJituRS5PItdvXMPDax8WGdXSCy0gX0rbOB28RK7lY+48vGCR9QEx7Nt5nfmIjuPtfH47a7bggZrAmjgw2Olear9AhMM0qO6wrF38uXRm7lk7WOmLi+gEGPx1g5Tc0mQmmxp+Riws8sIp2yyhVs+tBw6KneSsR8sFAcDk6dcnTXfO9MsWq75O1MTati1FRxkcmNxMFiKNCvpRpMEEoEUXBAMrOEYlnbuLRvbYmA/5E/Rav+m6s63BNqRw83ECI3gEjphYsBnim78BiNv7JbDPl81i6mRtjJ4q7JekWzjZlESx1FmCMBUkKwsv8SZ2ctwyiZfht6H1+hWzTNbgitb5yNUHJzGJhJhxFJ3/AC8MgfgkCIPI4BHnjkhAR2+jvTGxsXH5No8pm9yX8pVq28lPme2zLXlgT+LJEw7jGniNSxYsVgiBIA7Bg6ib8iRbG3NuT/Neozw28vSaVPnI3jVWrJGe3mPuMgYleX5A4Cg99+6vQ0+kLi5JzsIz7Kg0js7dXty4U2/GJOThvi4+J6Z+aYmc6mXernVjE7C2MlvIYIzW4rW5cLasRJlS9HhK6h1RO2Ofu471cSOEbgoAG0qHS651hQ7Q3fn6uXtRV/xmC7PUNO7SupAJLOL+csSOzwqPXjLOO+SVUkZmEYJdO1qbYTI46PHQUr+4p5Yp1eczQvjJIZXMkLoexWLKi9xIf6SyqOTzp25XLV9oVZ6WNsLZsuzrLkpKqpNOoV4gTyCQfSkZCR+bln8szMYdPVqNaoXMpF3iTAHoN/Kcc1ZVexF5VqH9TcATkATmMTJ2E4kiTyEZTdq9LpMLiDkcDRrN8/IcDiNu2vUyVjGVJZJmRDPMeIyjSKEPJ82Hcemw02N0ZGvelqUaFu/bweMh+Xx6ZJESWNGJkl5SMlV7pnkYeWPBUFjxrsYbd9qreWvBI/rueIkB5Ex559Mj9SfKkeQx4/vdy8H8LOStxph4JbYlPEdeKMvKD/gAA5PHn7fbUDWdW1DuYY7hpjk0RHrv5yVtOzXZPQbK4c+q0PeNi8z4znGIEQOvhHNHOvEjUsbQ+GneW5niluV48FSbgmW8eZO0nzxGv1Bh/hbs/nqeti/DdtXZ5jntxHPZBeD691QY1PHukf5R58ju7iPsdcF1XthpunyDU439Bn3PL3W/v+1Om6e0spO4z0bt77D6+Crh066G7l6ivFPDX/DcS/BORtqQpX9UT3k+/twvggsDqy2B+HLZOIxkVafEx5edfMlu6/Mjt9/0AH6AD/M8kyRcvVcZUls27EVWvEvfJLMwREUe5YnwB+51D+e+K7Z2FyMlWAX8mi+9inEojJ5IIBd0J9vcDg/YnXK7nW9e7R1JsWOaxv8A1ke7uZ8Fza51jWddqE2oc1reTJ+ZG5/AF8zT769oj7aHXsZZQhA3nQn30ZGpl+Hn4drXWS1Pkb9lsbtmlMIZpo15msycdzRxc+BwpHLN7dy8BvPCHvbTbxOOE1E4C53QL4fMr1uzUj9743bdNwt3JdvJLcA+jED4aQggn7ICCeSVV5g6+7M6K9ONpthrWCit5RoGjx7UGRMh3BT2zSTjg9gk+7hlPB4R+CNMTdXxbZIbfrbb6fYiDZe2a8RihA4ltMhPPJJ5VS3JLfmYkklySTqB7961lLk1u7YluW5mLyzzyF5Hb9Sx8k/z1Ga2tUqB5PC0cuvmmatOm9haRJ67R4g9VqKixoFUcADgaRvfRn/joT4BOrAJkiArOfBXtGTLZjI5p17lq/2KvyPBkcBnbn7FV4H8pP21N/xV9CLPUPpr87ig1zO4LvtwQRo3dPGQPWjUA+WIUMPBJKBR+fXT6G9M7HSTY2Cq2YVisnie/wD4knkHLhuPH0ghAR9kGp3rew1Z06Q4CCuP3V8Xag65Z/aceQ++VTL4Bts4rcWA3NLkKta4a92L02liUle9PJ7iOePoHjnj3P3Oqg7mzD7j3JlstIAJL9ua0wVQo5dyx4A8Acn2GvodvPaFP4fcd1Zz+LZaOM3Dinv1II17RXvhJEZFHkBS8sbj2A7mUABRz83+BwAPb7apafGKr2uMwf4XUKLqVeky5pgDiG8CfU+aEjxrqYEj1IRyA/z1Zhz+g7+f6eRrmMNZqcio8kbsEjmX02fj8vkEHn34BAJ48kAjVnQfwVA5IrM4mEJ29OmVclWB9/w9wv7fxyeD+/3/AJakTUQxW5KVoWlb5eaKb1O8DlYJW8MGC+6OOOCOfsB9+XvS3zE9dWt07EDDx3wr6sLH/quvPOul6DqVvb0f09V3CRzOxC53rOn161Xv6QkHkOqkLb7WL8NjCwyVq6X5ImlsSntbtTu4Tnn8pLKxX7mND9tSJB0pwOfy42/DuitiLy1uKlq3VnaldsAd00bWkRki9NOGYt/iHA45IrhZzuS3TkqWCw1OeG1kLEdWFJAEnsSSOFSONeR+diFDEgefcHg6uV1C6k1/hg2NLi/xLdsWUnhgQbI6hvXzFWSj2zQiNDXkEcafR3MVk5JCgd3DIWdX1/gmnZHJ5xj5+CLTtHLiHXIxvE58OvP/ADCYkHV6h0f2DkdtWZayZbF2rVfKbUv12nx+4A8ojdklRSYpVACk8hWQBl+ouHaeH3fekylXGz0J6Ww4ZpIce2Vn4kjplAggbI+gGFcsjt2LwvFkkr5HNe8xvSzj5KbYZnx7LCGWfuD2o/qbtX1+0P8AlI58gNzyVHjXKqbmM68ZJ5ZLA5VLoJMnaVKlXPPJ455DeSByrLIvaq4e/r0g9wosgGTAxk7mRnr5LXW1vxsHfuJI65wNvdfRWru/qFjMctSpnMRtnHxxiaA0sa86xxlOQB6qdoU+/wBKhRySOBxpdnX+oHUL8YsL1oGAlr2vRha6sNOG7GRys0ZicgKx7+FYBuODwO7gUCo7tlx8gir7ikrUPmfW+ThlmjgBBPaVQQmMMvPKsIAQfIIPnTpo9cL0zVJY9wZDHXKaMkNhnl9T+JGwkSPskU9rP2cq80alYog/rKkccNDpTGadV42UWz14Gz7kST6p+8s7e4BJmT/+j9BhXA64bA6uUenscm7N6YTeG25shUWtB8zHYeS16y+h6XqxA9/d5IRuSneDypYGsm8+lF2tSrjK4m/jVWsiQWJWlZO3k8Bg7NGSX7u4MO4sz88N5D06TdU617d+Dr5nLvbN6Ja8YSBYpTbdPTEgKPLGFLM0XKmPzI5IlVW4sdmdiZXqHgcri4GrZmK7TZDJcj/IGU+nKrBlPcGAYEFWLAn3BImah2wpWddlCrSYQ6JmWE5gw4YEeMJuh2faaLqlO4LSOsEeoPXrK+ceU6VZZLHfFZjvIeAXPKuAB/hPjxxwBz+nsNJjs9l9phKVb5miYf4sfEnozwqwYMzTk8RhiwBQeD7EhiS1mN89DN17KvyzDFmemEdxXgUxk8KihFMjuHYcFu5ZAGJ7Cq93qxxxZx5tG1Qy2LaOWrO8Lw3IeVdkPHqJ3D6kPurcDkHW2tLLTdapg2pLSRMGCD5Hms7c1r7Tv/sNDmbBwwoZymdjyvpTWJcWbESCKP6rvcvAA/Xt5PHk88c6lDpH1Dmx4TG2DKs6qWiklmEwnUe/bIPDFSfb7DgeSDx3vSRE9LsCoPHZxwB+3GuBX2VSoZ2LI0/7LGAS9VFHps/BAdR/dPBI8fr9uW50dro9fT6jHUnBw2IiMczvlUdbUqV1Tcx7S07gzOf4T0zOdmzEvLk9v6H766vTKgl3e2Lmnb06VCUZG1IVJCQw/wARieP17e0fuwH31xcNgchuG2auOqvalVTI5XgJEg93djwqKPuzEAfc6aXVrqbj9s4K5s/bNtMhetkJmMxDz2MFPIrwkgHsDAEt4LMAeB2Lq+v7yjY0C5x8hzVRa29S6qgAKJeqG6P9NuoGezY4CXLUkiqrcrwT9v2J5P8AXTZrzy05454JHhmjPckkbFWU/qCPbSkHjQEa4tVqGs9z3buJJ9V02izuWt4DHDEeivL8LHxk4/NY+lsjqhegxdjFV5pdu70kjSSSgyoC0DIyMCGVCqkfVz2ogB7CkyZfD7g6c56lLtylcnkxgnjr1Mar2beQnYuXlvGFomVS0Uqhe6UK8b8Ax9qn5aEcasv0y+KDL5LbeUwu6M6r5KvjczfhzGcnksfOzelVnq1yi9nfMs9BSkk0jA+syFH5RTVXViy5bBHpy/MLQafqzrWoRWHEx2853mTHqeY3PMyrp7S+KX0eyvkKqZeLHxQxPlMTkVWSzNNwA8dWaOJyO5uHVASp88dpB1KVyDa/UWsySG1JLVSSi/HqVLMLuAZICQUkQMApK/3gATyNVBn3Pjd2Zi9hshQpUoIcjDh6jtLTkeoLtc2YooKFOcyPKJUdY+2SXkF0MXdyi61zaeSw9dIKVfN0MrDCMhHiqlhLUte1Xb65p41Mb1WClGTuVmXkju8Ht5VqXZFvEH2znUnDYtJjpsI5ARlb23stK1IipY1u6f5zvzOZ6kw0ATsBkznun4T8LmOWx+5crVeNFjgjvotqKFF9o1HcrBV48Dub+Q00NyfClZx9rInDO2Vrh4TQWe6sEhUAGX1V9EqxJ5CFXXgcFu72018b1f3jtTIZBcT1IbIVa9iGaL8VimZ7gkA7iqzI/p9vce7udCQOV58akLFfFHufHTduRbbOT9G8tOOSlkmrAFx5m5ZXJjHP1PwAPOs6+07RWeKVZtQdIBO/Ml3SefIeaveDtFZgd3VD2xgGR0OZa09OfMjqEwsh0R3tBckkxnTyGCFba2ofWvRXXRUXxC3MnY6c8s3dFyfAJ4HGuXc6Q9T8zDPBew2QSrCs2SWrIVjg7ie5jDEpC97N7Ii8nxwOB4nvGfFHgnhjOTn+Q9O+2PIq2vmRGOOTOOAC0B447lBJ5H067OD+IDZedLfLy5KyI2cSrHTKfl/J2ux7eW8Hg8EA+QD4DdHUu01V4oiy4nGBjAzA2BdIB3PqkO1zWbVpqVbVst/uhzo/9iT9efiquX+mOS24llxt7NZl4Vryw2fkpYaieO+dZUePvYA8ICGQcdzc+w099tbGt1Y3u56UUitgWo8TEe1KonPJNWAsFJ7ePK8Lx2r3ccEvffHVx7tMz2I6uMoRwvE4kAlDlifq+sHh+36QVAYfV28dx11Nm7q2LgaVbOZncBkt2IXkrXLtSykTLGVRlrl4x6jKWVfp5I9gAA2uptrV+zdgLvUqPeXB/bTYJjpJjl1O2wlVV3rGp6jRH/jOTEgEkmNhyEgEwAJ6bqPN8YneudD4DbW0slBSDSxtbauYp7SM4ISRzx3ABVHjgcjkAcktxafw+b3wVKGxVwi2stNCk0VhLwryYqdJuePLr3v2qvkcqvceOSA2rBJ8RvTuexHToZiWzPO6LEI8bZkmaQ+AqBYyeSTwAPJ8DWLKfEZsDb09itPk55chA7wSwCjYVoJEbtIJZQCQVbx7DXJr3tZ2l1CqXm1yJklroAmABtJ/34p201DVrOm20trQgbkFrpd4uyMT5DlzhQ9h/hg3lVpyzzviPxm4xPF2aczUWWVHWQMilWd+1geefp+/LECL+qeGyextzXMRliPm4uHMigqsgYchl5APHuD+hVh7g6s7lvin2fhakNkw5O/emaVWrRxBJqjIw+qQO68FvPA5J8EkDxzAXxM9ScN1ExuFvY2j2ZGKv8w9pbMblYXLfwZUQHh1Kh+O89ocgjuZguk7LarrTtQDb+lw0nA+HCeUzJkqWy81yu4uuKR4TPKNuk5gAR/k5gXNZbnuBbkH304Nt79t23/Gcfbkh3Ni+J7IQ8SWox4+ZQ/3pF5AkU+WBD/VzJ2xbmcr+bzrmbUsZ+Xc9W1t2Q171RxItpgDFF9iJAQVdWHKlCCGBIII5Gu5VWUzScKscMZnaFkDe16tyGW7S5zjEDJK+kHTH4rtqbl21I+4MjWxOapqBYqjljN9u+JFBYj9VAPb/Ignjbw+LmGL1INs4hp39luZA9qDg+4jU9zAj7llI/TVTcHtahgbFuzXgRLNqRnkZe49qliRGncWIReeACSfAJLHknr9uvO1bsVoYvqlxSYS0mQCcDyGMT1ldY0nsfbtpitqAlxzwg4Hhjc+sJxbw6gbh33ZE2cyc11VPckHISKM/qsa8KDx4545P3J03fOtXJZWlh63r3rUNSH275pAoJ/Qc+5/YaY13rlt6tYaOKO9cQe00MYVT/IMVP8Au1tbXTy2mGW1KAOQELV19R0nR2ilUqtpDkBA+SaZ8aE++sh9tARzrdBefCF5InndI4o2lkchURFLMzHwAAPcn9NW23zua/012FTxm0rrVIsdiRTjqJZMZkexx332HbzIzlm9Ne4drMW49ozXPp/iHt3zbUMJFkSrWZV5KzSc/wAQc+CY41kk/mq6fkuWbMRuwPpU71eSKEjlfSrpFXSBR/h7fUUAD241OpWrKreOoJH3O65/qurXDb5lraOiCC7EzzjO0ge6hPgAcD2/QaE+41v5RQ8sdlVCLZQS9o8drckOAPsO5W4H6ca0SNRXN4XELZNPEJQEadXSTDJuDqltGhLCLNebK1RPCw5DxCVTID/2Q2mtqdfg42i+Y6rjPyn0sZt6tJZnnbj0w7o0aKxPt4aR+f8A8o6dpDicAq2/qiha1HkxAPvyX0DWFbMDxP5VwQf+euri1da0Qf8AOqhWP7jwdR3/AOGPZdO38s+4K7y8gA10edDz7cPGrL/v098FuTF5n0hTvQzO6s6x93a5UEBm7Tw3ALLyeP7w/XV93VRo4i0geS4hIJ3WzvfoljevGz7W3s1fu4/ELLFNYfHMiTyBSWVFZ1YKO5VJJU8heOBzyKSdTf8Ao/Mngs1ctbY3ZiE2oivIJ9zTvXnrKrMGV2jiZHAA57x28+foHHJtZ14+IW18OOB29nIsfHlqV7LpSyFIt2yNXMEzFom9g6sqEc8g8kHju7lZnVT4lId0bQ23lulmETe0GWztbC2akztUatPL2utaQEqyNMGZFmHMQZXJYkAGrr02O4g0w7r+brc6XUuadBhblpkZ23+SoTuHpQMJZNetufD5+QeC2HFl4/8AblhjB/pzrWq9K78y901mKsv6spOpA+JnpDnuiPUCKpTlyke3s3CL+ISWyZZIkYKXquyOyNLCXCko7gqY27j3jUe4/pN1E3PF6uP2XunMoRz6lTE2bAP9VQ6qDSuf28Y9pW5pVrfgDnZB8YW5LsutjIR8xm++RFIRo6/BUcH6Ty/DKfupH8iByDYLon0f2L1M2dNtXN7Et4HIGjJfi3+bEyGxMZF9MJCQsRQo4HpqeCqMRwxDivsXw9dTWb+LsDcVHj3bIY2Wqo/m0qqBq2vRfM9WNg7rk23EmMm6f5E0qk0k24cYtnE/wIYHtQRSWCwZQvf6TxsHKD6eSeZlFtYEd48uHkFXX1ai5hFABp6yVDnSfoPe231Zya57G4rJU9rUbWYkopbMMWaWtCZUgimfuYM/IYqFC9iSBuOCNRNvaju/qDuO1l8rHSjmsSs6VvxOBIq6liRHGJJiwUc8AEk8ADnxq/G4ukHUOP4ZE2VfqU+ou5ZlkM7bjmrE1HmEwWWrYL+p61eSXvBkJVkeQAryEWr+B+BXqpj8itqZcdjJ6yPPBLHk0aSOdUYwn6O7/wA4qc8fbnUqoXRIHLZQKNZokueJ+qYGD6UX5UrTJVq5q/zF3JVu17BThQ6okSmQueyKYf6qcyFHVYwEEr7ue6Xbk2zjZb24tl2cTip5YmaxawyVIgDKoCtL8vH2c88dpmrE+3I541anop0ah6Eblye6d7S0o8fQXsx1wztYFOMyyAtwV5VzDHj4VKAnhXX2J7pDzfxedOL8VzHSYzM57GWI2gnYY6P5aeNgVZWWaRCVIJBBXggnXO9X1W9s7ptOnbucNyfsdlOoh1eRTHFHQL5h7l28mLjjmhJReRFPBN3LJFJ9QBAYAlCY5B7dyNG6MPpV5OAfHPsP56txj/hH3d1C2hYy20l+a27feaKgbMyREQRzzRjvVQR38UseGPJ5Ic8nyTxsB/0f+/Z8zXg3BexeDxbd3r3I2Np4+FJUCL6O7lgFP1DgEnzxwdtQe99LjIPtuEg1WNcWuIBGFGfT7E3auexeGqQytfmtorhBzKJg5/KOCAFeGTkt9IWu8h7iYlT6B9B9kYvaOHzdLOCnUtZC9LbikpSyRNURyf4CWO5XBBBYsvp8s0gA5B1WbbOxsF0L6sVKsuelzlxH+Slns41aMKNMldEkR3nZmP0NyOxRxM3DHjzZiDIPD2qeeE/K6ntcfbweDx7Ae3PAA54AGuOdrb24NVtCjIBEkiZJB28Fq7TTqd3bFzvwcj4you+J/KYwfJYDBdQb2bNWzLdbHPOLjUJwjwnttjukEirOV9JmYqHDMV7ow8P4HqPlErnG5iCvl4aqxKUuASNIAgHqhjyeWYP5fk8g/wA9Pvd8GB3NYyO5rW4pq8mQmZqtOLtk/hqsCdxcDlw/y0bcHnjyAeCea89RbUmHvY23RmmjaISgTKvcipyniRPcKSR5+3B4BPHHpTspptbR9KZXvmgkAHGCZiZgAEjkfmuS3V1xXRtbJ5jO+2NsZwdlNVR9q5j0RFYmwVhGDLBbUWKvf9zw/IP9So/bWpunDb0w9D5/AUsNn3kdfTMeOpvH2c+WKNGAfHP5e73++oGHVK36fYYseWA/8pDyenz+vZx38a0KO9twUbwv0svdqTTsvM1ZmjWUK3iKGL/zg5HuwPuAQOT3aa61mjwFls8meo28juhQsxVcDeUQI5tMT5jb6Jy786i7x3FRlxd7IWMLWCyWTt+eFMbGI2YRITGoRCV5ZizBCefAPjUO2K0tSVoponglUAmOVCjKCARyD5Hgg/11OUXxNZQV1x25sLi92VO4tNDPGq+efCc8Mh7R9+zyfH27m6dXeHRPd8JhyWIvbZY8u4VXaBSSCyxCMuE7u1eWVEJ4451i7hxuH8XeSfHHtyWmo2lGm2KLgB0Ig+/NV0I50hXnVim+HPZe7rHO0eoVVjIodKM3p2ZQCPv2ujL/ACKc/rrkXfhB3jDI3y2Qw1qLnhSZ5UY/09Mjn+uofcv2hO9xUmA1QSR2++n5tLpVJmMVBmMxbOLxtiOWapEI2axcSMSd8qLx4rhoZI3sAOsTDllKq5WTdgfCTuNspPldx1KMmGxnbJ8ubnIvzHlkg4jYSBWCOSeU7u3s9WEuJU7m7ts9Tb9222C2rHQaeVJGydmemkgMYkSIwQJIYqojSQCHj1Zq4UJFYWMBAYo1P+p9imTRqk8IafZSvt3rhjOj2DhwzZFb1rIW6+fW9kxay1pqsNdoVsX4lnQTxJGITDHFIq+nWe6pC/LwPqXth47dnTfp5mJrsxzWTw2UfaG3rkpe9ai/tFuOq96CUyWRGbEAjWQ8o8YUxEWZFjZGH+Gnfu6qFa3uieom9sJObWOa3fkNvIRdzyPDYdAzq0Ug9VGJErJJIisQIPTsTtHo9NZ6I47buY3XmadHI1bLWsPXdLWJijQlkMayj1PThetFKkPlSsUsbLKsliTTn6d7xDm4TLaNag4PpyDO+x9FUE9Xc/tqOtWy+Uv0zLtCCeODemIZZr3LBlr0XSOULXZfqhmKxAFWXlfzF94jNZPqHNnY8fszH3jRgoCze2/ZilqUDKoMZDxzhWdvKv3I3a3ghG95d3btbpPszMbrF7K46puDNyRy7jwzXmtVR2zeozLTZnsO4kVZnURysheblkHdGGVuj4kcDjIsbLgNjzZPEX8hPFXtbfkjgrrWqKrWxXp/VIvbGwlAlEICnnjt9olTSbV54qpjy39tls9P7QahYwTWEDlGTkc8EzHUiPNPN+mmJp5HJSZbbdnFEyxFMalyULTUIO+N2kTucv5YEkdv/WGtG31h2RQhStgKtXLmGwJBHXyKyV1gA8ws0arySfPenH3HA99Vd3V1kzfUiwUj6n3MBUkzvFXHWK9inVgrR8NWuzNWMpMisq/R2yNGfKsR7cKtm9/X4sDHV3zj55MtnrO5IGn3DVrvBk4Ppa5YksSRmvI6gGN5SvqeO3lvAcDaduwssxwk/wB0SUb+07q9ZrrxrqjG/wBpc4DaPE/Xr1VmoN+7mz+ZoNhKIGTiuzT0GxtMy2Yi8fBiRvqZkVASB5YeWLEgEN+tgg1OtYyGSq46tNXsS1eZfXkcoSFjaOMs8ffISAzhRwGYcgea3VDvHcFOAy7zhr07ovZhIbu54lX1h/r3eH1i0U8pHCh1V5fHHcPOtUXYqCr89v8AyVtpcSLcCYSOzMIrpP0U7BnaDs7R5eWITKOQF7/JGbq6XVqu46lTiPjP58+i1lv2+tqDeClbd2NvhgnnzPiZyDz6yLQR5NXJxuAxsnfeWtGTIiWrbToxYiBljVo1Z2UdqfU3YgLHkjXmqVtrxOLYS3lpFnrtSBlhkxM6SKqyMQFDvwr8KGIBKlueCprrQ39u3dOZm29sClmQMqa7Q4qsxymQMleLlmin9P117iskrrH2r7gjtUcaMO6p9q0obTbinzuWs1a97HtRyLvXx03rBmjtwzQFJ2MacemrFB6g7mbyga/pFQ/3D2/hS/8An9oDwig4Dc/FkmIyd429t4wrQx27FOSPc+Usz2cvcY3cbOk8UzGaOZe6Wwjdx7fpcAFR3svglQ2tvbtMTWvxvNQrl7VxpZ69O87BLXb3NPZmKkMYY+2Tkg8uysq89kgFX9s5DOb1zWY3ZunceSGKilmvZB0vNBJfsN3StDCR9KFuGZmCkIoPakkhhgl6ORye4bJyec3LHax1nHZDuE1LKdliFoCkcdatD3M8axsqotjn0o17gfWlWFNLbpDpy7Hlz6qHW7fUXUi1lAhxxvEDk0HcDaSPGACcS7W+G6vuTdOYyt7OV9r9PYJ1evcvT/xp/UYmOuhCs6glZUWw0fDmJiI2cNEs17k2b04x3SmOPH3cfFPi6j26+U23XFutJUikCTWbDQPKzxjvQyAgzR9sknbIiylaNdNcruzP9TPmMKILmQyjehfhyTFqNmvJIiNDa7m+qJm9JQO7v7/S9M+t6R1a3YV7b+T21dg2XPJ+BF6s897P5RIrW3b3fLYjsR2iYflY2rKx9ZQXmQTJL2sj8XNS2Nw0NrOkAcsev5suds1yrZVzXsm8BmRJkgdJj36qDN49XIdp5W1i3w9pshXK9yzSIsTKyhkdJELiRHVldXXlXVlZSVYEx5mOtG48mStaSHGxE+1dOXI444LNz/mANWl6q7Ww/Vzp/n8hvnfW15s/gI2jwWfwiGzCI4UDNXsWKsArskgeEGNSzRWZw0R4tR1XpEFJ9xx+x01S022o5DZ88qxu+2Ws6iC19YtHRuPmMorduzkJzPasTWpiADLPIXYgfuTzrF26Pt/npe3+erAQ3AWRe9z3F9QySpN1Zjpd8LdbdnS2jl76j8WyjfMQtJK8Xy9fyEC9vcr944fuI9ioAHBLV32/hLG5c9jcPUPbav2Y6sTHyFZ2Cgn9hzyf219Q62KXa+Tx216uJSPF1a8NdJQHLJGEUFweeOE8+OOOF4PnzpiypCo4uIkBN9ttSrWlBlC3eWucckYIA2yNpVQ5/hzzGFxzQ4+vcljhS5HGzJ6jGeVRH6v0cHhUUgHt4PPPP6sbcfT/ADlLDGCOJntVcXHWEUR4LSixGz8BuD+SIfbk/wA9fR3bWymzlE2pZ2gjZiqBV5J/U/y5/wDoaa+4Ns1zmRSuVI8jYgLwxIyd4YMAxIU+PZQeT7efPvzOZcW9Vz6DMEbxy91yQ1NbsWU7t1QPBII4wDPOJaQcyYlfMXcuKtUEnWxUnqiK7J6ZmiKd6Pz29vI8gemfb/FrhilYaGSYQSmJBy8gQ9qjkDkn7eSB/XX0a3/0vx+cxkVUVbdSSlMQsMMrD0PUK93bGeVHcez8o88jTNPRvHUcfZqW48m1O2vpTw2JWRJR9gwULyR7g+49xq0p6Q28Z3rXweke2Z6Lp2ndqXvoN76mA7nB94lUOI407du9RspicXVwMTwwYVrAlsQqniViQDI5JPLKAAPYDj28nnV6h7fj2vvnO4qGIwV61yRYI2YsRCW5j5J8n6Cvk6bZH21mGufbVcGCCtzXpU723hwlrh9QrCY/zwf31Jm591T7bwO09zVrPy1ijK8/r8EhSFHeCB7qe0gr9xyPvqJ9q3/xLEU7RPc8kYLn9W9m/wB4Ot/rtkZIOj22aiN2ie/MH/UheTx/mQf6DXR7i4bTte/iRHvK4paWJrXgtSYMwfTf6Lj/ABNfErH1/r7Zhq4afBxYwTvPFJZEyyySCMDjhR+UI3B+/efA48un/o/+qV7YnVjKbfqrVnfc+NlgpV7zdlY5OFWlptK3uFJEkfjzzMOPtqshHOtzA529tjP4zNYyYV8njbUV2rMVDenNG4dG4Pg8MoPB/TXOBUJfxldh/R06dv8Ap6Ygfh+q+n2wfiV6q7yS1h/wHYuI3MsVuKrUizlSyiyJAJayS14r3qhSYbUb8AMnfC4UqkoDGznxXdVazZ2vY3F0rwtnGVkvWY2qZaeSrGJkrzRMIUmDsk8yxkoeQYnJQL3FIK6gZSpsX4mcbvbFLWTavUKpWz8Ud6x/ZlNmRZXjtyKp+iK/CHmjTyY09Px3Ea6XVg4yPc2J3nb+fVKVyXbe8zLGotNjr1Y/LZAQjjsktVJrEzFgO2yX9iV0+XnqqcW7OIEgQR059Mz5KR8h8Um/JcBJm6nU7H/I2Ij6Mm1tptY9OVIy8hYXvQ/hkQ3ewngv8q/+EqdvqD173zt2zWsf6bZ7JU8tkHxlIU8DjoIBaeS7CIopXVncQywojuyeWh5AZXIFcekWNnx+4sx0+zvyi5OjlBH6M8zyRm1WlLheP9X6fEVuqvPHc2XJ862s5T3L1H6cb4wGGoTZyTb+8/xmvbx6ySzyV7Qli/gqoJMfqGGRe0f+kM330QcYSn0GB0QI8hsYhT5lut+/NuZ/am4PnXzW283tVs9WpXhHWV5TQkmjgLRqO9u7HS9wXg83gF9kAZW/uqG6au6LIxm+bhx97BWt7YeVpWDPHElk1KxUfQf4S+pNGR2+pGykHs8vO3tjf+4ell3t2lkdvbk2ilb/AEXjyP8AZoa1WzUqs6wvN2qz15KsgYufp+ZcHggjWl/9nXLXdobTxzY2tg5MJSyuKqWLlxLUj1slJfiMcjQFg8leOeo68cKxlmBICjlRBOFHHdsiQJ25eYTYfe8rUsLMmbyGYwKClirxz1xJfTgtPHYQTEuis7UyAZmKt3cMkkcpePTKxnULau68MrTbLxmKuCeKs6R2bck9iYidmSES2ZOCAK3Ijjnb+IwAPhh1s9srG0+m2Rju7yGLFSfGxQ2sVQtiWO/UxsgmZVlSAt/ZIxwQwAJbkhiFLX3XubZdPLboymR3Hu3IwtfjzNbCQRxVYCLrxWVAJml71SNY1Pcq8AngcnxVV7JlV4e7cbZPzGynUarmAhhIB6SOi1N+bxy2I2RtHEwZa5Xgr4/K4e1DDLxElmOaaz6RYMxZgtnHjgsTGIVUku8irDdi/k7NS9fu25pJrGNjauZJCxIjniiBHP8A7ltTtuDcu2cfgI/xDp7UsQ4Xc8E9w5vK25XM2SriaSZflnrgHsxyjtYMo7RwOCwMcHqU98VEx+yNq4mvBUsRIi0pbgT01lmKj5yWb7uD558k6msYKYABRtJInhz+FaG5noYhsPibDFJatWWKSw5Lr3x3bEK/3X7f4MUcZHY6sqopTwrrmt7pvybVWCXP2pMeYVT5GS+XiC8AcGA33+kD+6YmHj8n21yN/wCWvbmx2MzOVipxXZ57EQWlRhqJ6XZBOvKQoilubLEsR3HnyTwNMorqLUtWVHA9PzCmU6rmthSVj+r0e31auMPQz6oDHHJcewiIo8L2+k8Rb255ITkMAETt86WIqbi6r5+F4aZuXpS0VCnja7tYXsR5CteOM95ChWJLc+WY+WLnTBI1Yf4P+tuP6Nb2W7fqT5GtZpzY6eGGwPViVnE4kjjYAN/q+0jvHk8njxzL1LU9QpWRFIl5aMNJ6beyrBZ0GvNRjACdyFEm78Ha2blZqmQpZOCeN+xmsSiOwsnH1KxaLuVgQwIPn6T/AC02bGUeQyGNexpOe+ZmLyuOOPqc/qOQe0DkeCDqZvip6s0eq3UHJ5OnSioJM6okKqplEcYKK87g8NKwUHgD6VIXk9oYwaRzpFnd3Fe3Y+u3heQJGMHnlL7po5LGRxpCOdZO3Qkc6flKhY2QEEEAg+4Ourit3Z3AIqYvN5LGxqeeynbkhX+oVgDrm8HQlf00qUlSxtb4kt14m2y5TJXL1KxG8Nkwuok4YfTIqsCgaM8OoUICyAOWRmVnpufqZ1N27kblLb26o2q1AkpzkyV4GsxPEJYZ0mljSKNJlDNFErCchmjcMylRXIjTmxe4qN3CVMRuRr9vH4yUz0EplBKiu6messj8+iknmQN2yhJFJER9WRtOCpUAgPI9UkuqN/a4j1UlXetG+4slisLUyedzm7Y5Pl60tSKSosv1H5f0IUjjsSOB2MjMU4HahhIXlujuv4gsti8YLn41Jkd3XVS0lZ5xZr7fsOsbSz1nSRouXEVZ4ogB8nIJkVImjDPEj9RMpTxcmJw4hwuElH8fHwJ6kdtuFBax6nd63JRW7G/hq3lET21xzfoWAfmsWFfgn1KMxhLuf7zqwdeB/hQJ/MaI1ah3M+qZcajsvz6/dbNbdr2DBBlq1e3WTn+0RVo47aMSD6pmQLJK3I8iR2BDH8rdrqeb3QKG+LOa2jYyGB4bmCxDZ9OyrmMLK4eJYwgdjI3Yiqqq/YBwNabYuhYEnymVT6QgSO9A0Mkrn3C9vegUf4ndf5DSTbVykUU8yU2t14P9bZostmFD+hkjLKP89IFQdUjiad8Lci35dar8vfoYvLxR4l8PVFuigapGzd6yxtF2EzI3JWRy/glSGXxrFdyW2b1KcLt+3jriY+GCsaeS5ha2pAlnmWSN2ZZByfTRkCt7Hj6dcIDuHIII/UaTt86XKVwpzZWtsUHcLYu5uEBPlfwWK3UrkS8gfNCy6yj0+08+mUV+7x3dmis5DZOOyk0mNw2Wy1aLIwTVRmLyRRy1V4MkFiKFA5Lnkd8cyFV9h3eQ1uz9tJ26OUXCuzkt33LtKahWr0sRi3uWLkVShWVTD669jxCdu6d4hH9ASSVx2888ksTwOwazFde7fGhKTCkPppuzGzy4XB7hytzbtWlakloZ7Fq4kombhZlmSN42likUKGKusgAAD9v06525MTuLKbgt7ZxuEyUdXHgzQ4iBjaZIPDLYkkjHZKWWRXNhQEYSAp2xlFDL7OdSV0/6kJUxj4DMWEop6fpYrcRgaWfDMX7yp7AZGrMxYuqAvH6kjRq4knr2TRERkJy7c2lTzG06eMxG3ZFWGtOcnuqxZmhqNZLKY7TEJIEEEbOqV0VpZ0k9RVWWSFFdG8K1zKWU6Y1FzUMGKdr25blha9m1HT7azeoZVlZXsTdkJcSTekjJTgEirBJLJrZjO7UxmKuLLvyGXeUtpLmdvVazK+QsDkh6livFLCVj7uYwxiZp/UsSMWECRx1uTqBhKmyKuA2rFeltXh81nM1lqkUVuewwIeOMrJI3Z5I7y4JUsAkfqWDYPZNwSVodSd+Q5elT2vgZG/0UxUjNWLRIjznukKl2CI0ip6svY0gDFp7EnbD67QowewaydnnW/iNv5HPzSxY2hYvvEO6X5eMuI1/xMR4UfueBpBcAJJThhgknC5gXS9unMNu4vEHnM5iKSQc/2HDlbUhP2DTA+ioP+JXkZefKaM7tp0+IqG28PHWUePxCL5udj+ryNwCf/YVF8eFB55bNX/qJTfHP7RPyVmPg32qMz1dhzM8LSU8FCbTcAFWlf+GiH9CVaRh+6a+iec3TTkxU0dWcyyzL2ABSOAfcnkfpzqt/wE9O44OnOSz89dJpclYLqCDyY4yY0DKfB4ZZz/Jxqft1YqGG5RjhhWvLMrGRFUKAARw3aPb+9/PjTlrUa0CnzP26LN9p61W4u6lUftbAHoYOesynPt298lhqXYVFNIw0jn2Uny/J/Yk6ijMbqs4/c/z8AUu3fIUkBIIcnlT/AC4H+Wu7fxUdasZEc+COQ3HnWK1s2S3TFqaON2Ve8J3EPx7/AG/4c6foW1Ok9z4yd/8AKxV9cXF3SbRbjgyM+URjYLh5bcksuIs5i7EqK8sYHpggKFYEKD58/ST/AN2mhkd60cjTWH1nD96ue/uI8Aj9P312dzZvF0o4ahmri3XtQOYu0B0jAJYdxAHHBU8c/wBNDksmXx06LjcgyTQsqutc9p5B488+2t5YsFOi34d8q4s6RFBpecxPnOVRv4lsb8l1Wt2g4dcjVgtqB9lCel//AFE/11FZH9dT98WWGWpk9r3u0+pNUlquf0ETKQP/AJrahDEVGs3AwVmSECRyAT2juCgnj2+plHn7kD76wd7bk6g6kP7nfXK7DZ3QZpYrnIa36YhSp045ixIqk8mEg+PPv5/4hv8APW11/lZNj7Kj/uyWsgf9kV//APs65ux5e3ITRfZk5P8AMH/vOtn4iLJjxmycY4+uKrYu/wBJpAAf8ohrWas1tGxNMbYA9wuadn3PuNTbVfkmSfUKFtCRxoyNJrna7EQrNdMsntXfPwz24t4YWfOv01yQnhjgmKMmMyEirIVjV42nKWE7ivqxgCUHvHsZModUOnWYpYLcx26cnh9xyNtrNCXDS2LL2QfWrrO1jIzQ97TdsydyTN2RhSygDVd/hV3TT2/1hpYnMM427u2rPtbLrGwVmrXF9IfWfydsvosX9wqNrd2Zty/Ql6m9H8spkzMSz2sb6Kyv2ZXHMzt6CggczwJYjDkcnuj4+2pIOAQqOtRHG4EmN/Q7+xypr/0rzO1+q2z4K2dxkKZSePFzS4Xa9GjHesRLCY5EswoZGiaOahZ/OV4lAHaB2rh3Zn5l3EtHM9b664PN2LtWOrZz9/KkQTLJHXlQwRNCohFiBgWdFdq/f3cMeGj083Tjd/7cNXJGFMxtlVz2IsRoQJKPpzerTjJ8Kleadx9PBYRRgDiLkRxcx2Q6odP4oMfUvZbJxMrRVasK906yNPOFihQFvTSf8c5P3MlZf0GlyYUVtKXkOxEA4HjBUv8ATKn0yu9YG27kMxuCaTc0d3aVmCfFQ41Vl9T1Q07/ADErs3fJFAnKKeU8qAOC08P1U29tfCw28bsOChdxhm23fxuTuT3LckEkBJRniEMfqTyQJBy0R4EZ8EeNe3x0535X3RBvKDHR7Zy2Rjxu6Gmz0iYgQ5eI9s6FrrRDuaZpLJ48AMg/bXd6sbGo7e6q79uQ7zwmEobyqR7qxKW5Z7E6Eype+ZU14JIW49O5GgEn1CUdvcSORnkgWsnJmR9N9vBYesG7bH4NuGmlX8XwuXvNmasdWvFXhlxnGNtF5AqB2ZlmdDyeeVYHntHENSVZGkRZcbEPU29dxQsSHlZZ6KMXkQ/yhRRqYNwYzZWO2/08xV7L52xY+Smx9Z2qiJJqGQNiGFnkMjCP00TvHKliGUlfBVI+g3XtavjNqZs7Xsy1hOKsUeYzD2lgpqwFmZhAlfhneUfm7gxbyOPGkkSd0qj8LIa3quE+HyG6cLmcZFYmz+VyeIx+eNWmjSzNYSwKYQIoJJVLEvsD7aTM9O9zx2plt46DavffuuKm4LsGOsrHYCIvFed1lfwD4VCf21JOx6+/+pHTCbau2dsX8bgLsF4zUcTSmNN7kRhki4mlLsGfzH9UnkKwJ4U8dLa3wQdT8hNBaylDEbZSvJQkWC/eEjMkEXYwAgWQBmPB4JH3/lpXCTsh3zWzxOAUC78q14dvYT5fM0swvqyAvRjsIsZWtUi4PrRRkn+F/d5H76YxGrtZj4Tdi7A25javUDfyRQ1PVsVvS9LHtMXKl1PqNKZQOwAdgU+T7+OKa5+PHx57JpiJJJsQtqUUpJh/EeDvPplvA+or28+B558DROaW7pyjUbVkNyBzXNI50J86yEaQjSQU9Cx9uhK6yFfOhI40pJIWMjSEc6ycHSEaCQQsRGhI/bWUrpCPGjlIIWPQn/LWQrpO3RykwsfH7aTt1kI40hHOgkwsRXSxs0MiSoxSRD3K6ngqf1B+2j7dIV0EkhdN915WWQyWrS5JyvaHycKXGUfoplViv9ONYzlMfOkcc2FgiUHmSanPKk7/ANXZ41/pHrn9ukK6LhA2EeSa7tp2EfJdQJt63b5JymKqD7ARX5G//wAAGhjxOKtzEQ5xKkI/v5OrIhP9IRN/x1zOz9te7TouDo4j88UnuyNnH8810ptvVe/trZ/G2z/1BYjH+csSaNdoW5BytzEkf9bLVU/3NINcgrr3B0cOGzvdDgeNj7j/AEux/oXd9zbw3H/61TP/APboDtcQsBZy+LrD/ELBnA/+Er65fbr3boQ/mfl/kpPC/m72H+12ZMBia/LvuehZj+6Ua1ppB/ISxRqf9rXuza1R+4Pmcuh8emY4cey/v3d1gH/ZGuN26QjjQ4TsXH5Id1yLj8v4hdpNx06K/wDi3AY+GRT9Nm6rXJSP0dZCYW/n6Q1p5fceWz0MUF+/PYrRHuiqlu2CE/8AUjHCJ/2QNaPB0vboBjQZjKMUmAzGfcrF28nS9o/XWTt17sGnE5C+sfw/fEZ0p23tKhtyLc9WolOtFEkt9WrE9iBSGMiqOeRz4J8sf6vLd+7Z91VL2W2zPDZmauEx8qukitwRyQeSpPBcjz7kDXyrI51nx+SuYi2tuhbno2k/LYqytHIv8mUgjVfRdTpVjX4fiPjhPan2Sde2xtqVwWjJkgEyfERzO6+nGwrOeyGFr19y93zklvtXvCrIIuFA7gvseS/v5/XxxqZ97YVNvYN7CWDIzD0+CADyfHcP2/7tfLuT4teobMhiuUawU8lY6oYN+xLljx/IjTxxXx1bqaNI8/hKOWRBwny08lcj9z3eoD/u1ZVLllSqHMdDRvjf7LE2/Y7UbG3NKBUdAAPFnHWRBVg9x2cTcW+oqiS64ZFk+Tbu7wOB9fb+w886ctWzhpa0DS5GSuyRIrD5ZiFIUA+Qf2183LHUDddsN6+5sxL3eWVr8xUn7+O7jXBsSPbkMkrGWQnnukPc3+Z1e/19jWBjGHHiPstRT7JODQ19QY8Cf5Vnvi0yWLzm260sGQpy5CHJeoYEsIZRG6v3Ht55/N2fbVX8qDBsLN2lbsd7VSk3H95HE0pH+1XjP9NDx+2s2SVrPT/cFdBy0Nineb9kQywk/wC1ZQf11SVbr9XdCqWx/pXlWyNjpz6DXcUfcSnP0Ngk+akl7iYVrleznx3FlIPH8gdOv4lZBLn9pEe3+jsA/qJ7AP8Aw0xdi7hl2lthbdeOOWe3cirKsvJXsWORnPgjyCY/v9z+2trqPuezum/i5LEUcXydEVk9Pn6h60snJ5P6ykf0GrS6rMNj3YPxTKyuk0nnU21P7QCEz9CRoyOdJrLroxCDz9vB/Ue41bPrF1Ex9I9NeuVLalDObm3LVSa7fyNuwsMWUoGOCYivXeLtBKRsO5yrAnlOOeamt76mLpd1A2tkemOZ6X79nv43AXMnFmsXm8fALLYy8sZicywllMkLxHghWBBXwCW5V2mYkKvuafFD4mN/I7/wfRSttXN3It55O3tbbe1qG1cFTkv045adVJXpXask1SAXLKtJD2sZRK4mRAzuDwARoMnuXIvvXMbbv9T7uQ23PdKVsDBas3pJIZ2hNYr2v8ssPrJWCj1lLRTyByhfgvLbXQPZdPYWNmyWb3vnNux1zUk3JTqQbXoNj7EyzpHK2SmRpYxI0kgaIEOJe08qBp3ZXqB8I3SWWX5enV3plIK8NCRIqr5T1oolRYu15ia5CiOMAq4/Kv6DUmMdFQlwLyWNLjtgdOZnmq3bNxeJ3Dh2we38Fnd9ybftEwWr8UiVY6ltlilZadYGXmVZml5EwbsrBgV9tT70y6Q7t3vtXZrblwo6aZDa1ovTmq1Y7pu0+9JErMZLBsQKOWTtLkFR9asSOOFvH/pLoIo2qbM2EkEEY7a1nK2FXsH2BgjDcD9hINNPffxZdQKfS9Lucv1qW591RLLjMbj63pR4/H8kfOMXLOZJjysY57Qqs/uVGgCwc0HsuH44Q2TiTJ8dsfJTjkvhm6erHGc9Lnt2Q1C8vZncxIUH2Us0PpyfQo4HMh45Ynkk6LGb4+HTo/i471nMYHE5INL6FbblZLV/3XuEksSO6dzIPpkZR9Knn24+cG4t15zds0cmczWRzUkXIjfI25LBQH7AuTwP5a5BHGi70D9rU6NPe7/5HkjoFezeX/SObcxE03/g/wBg2J7TR9qZTclntZW9ufRjZyQf2lT+Wq8b++Mjqz1Alm9fc8mDqSOHWpgYxTWMgH8sq8zcefZpCNQyR50JHGmzUc7cqUyzo09m/wAr1qxLdsy2J5HmnlYu8sjFmdj5JJPknWHjz+mshGh4GkypBbCDt0JGshHGh7dCUkhARxoSusnB0hGjSCFiI0nbrKR+2h4GjlIhY+DpCP6aPjjSEfrpSTCxkaQg6ycHSdv89BJIWMjzoe39NZePOk0EmFi4OvaycDSEcaOUmFjK6Tt1k7P20nbo5RQg7dJ2/trIRzpO3jQRQg7f20nbrJwde4/bQRQsfbr3bo+3+el4/bRoQsXbzr3YNZO3nScftokIQ9uvdvnR9v7a92/z0EIQdul4/bRdv+Wl4OghCfZHGk0XA0JGqpdIIQ6QjREc6TRymiEGhI40ZHA0hGlJkhY2HI1vYSJbtt8dKVWHJRPRYyN2oGccRu5/wpKI5D/7GtPt0LKOPPtpbXcJBUWvSFRjmHYiFkqFn25h4gjK1fIO0gZSCpkiAUEfY/wX109yxgRUn48sHHP8uP8AnrpTQfi2RvKJGkeyY8mfIVWsGL1ZP58erOqqPdio1p7oBFXH/v6n/wDHVzcZokjwXPtNaWXwYd8j6puEcaFtZCOP5aEjjVKt6Qg4Opu6H4LD9P8AbWQ6v7wox5DH42b5LbWFtJymXyvHIZ19zBXH1ufpBbtUMWBRmH0l6ZZLq/v/ABm2cc4rfNOXtX5F5io1kHdNYkJIAVEBPkjk8KDyw12uu/UujvvclPF7aSSnsLbVf8L29Tblf7Op+uy68L/GnfmV2Khjyobkrzp9uBxKuqzUd3I9fL/KavUTqTubqtuSbObszNrNZGQkI9h/ohUnnsiQfTGnPntUAc8n3JJbBHGjI0mkyU82m1ghownt0o2pj81k8hmc/wAnbO3q/wCIZCJW7Ws/UFirKeDwZZCq8+OB3eQeDpubv3Vf3xuXI53Jur3b0nqOEHCIOAFRRyeFVQqgcngKPJ1J3QjHjM7U6j444K9uUzUabjFY2Qx2J+y2n5GCOeV57/ynkKRxrm5PaO0Nv+ou5ttdQdoSn8q2Y4LAH/Zkirk/56cj4Qq/jAqu4hkYHlAO26ikjXj76k3DbL6YZeGSSbqhewrDykeS2rI3P/ar2Jv+GtnDdBot6WZauz9/7V3FkT4q4t5bWPt3G5HCRLagjRm9zx6nsD+migpzvWeI8wR81E5HOkK63cribuDyNnH5GnPQv1nMU9W1GY5YnHurKQCD+x1qaCXHNYyPOhK6yEcaQjQSCFiI0hHOshXSFdBIIWIjScedZCNIBxpUpJCxlde0ZHGhI50aRCx9v30nA1l7dJoJMLF26EjnWXt0hGjlJhY+3SEcayduk486OUmEGh7dZNJ26NFCx8fbXuOdZO3ScHQRQsfbr3A1kI417QSYWLt14r+2snA0nboIQsfbxr3Z+2snbr3boIoWPXu3jWTt17t0coQsfZ+2vdv+Wsnbr3bokcIO3+ul7dH2/wA9e4GghCex/XSf3tLrxH+WqxdHIQaQjnWT2Gg0E0QhI40PboyOdJo5TJCA+dCfHnWQjQ6UmiE51uxw55rGOcRJCYjVdPBUIi9jH7d/gFuPHf3ede3/AF0rSUVijEUMgeaKMHnsR1jdV5/ZWA/ppv0plqzpI3ee0n6U+4I/5/bTm3bYp5CljpZ3mjkWBY07EDc9kcaHkEj/AA/qNWpqirRI5iFh22jrO/Y4yQ4nPPY++EzP/rnQ6Mjgn3I58EjjXtVi15Cnv4Wkr39sdZcS2Vh29Pb2oS+ZmrSTivUW1CtpCkas5WRJApCg/Y8ePDSPS3YB/L1owP8AXB5Yf/6utr4bOrmA6M7u3HldyYSfceNyW3bmHfGRMqpYMzRMElZiOyM+l2swDEBuQrccau3ujpJ8OmPyWDgbZuMvXtwY38RxWDqZKatbuKyF42j75owAwV1HeV5btHg+NSmt42iIx5rN3VY2tZ08UOziOQzuqMP0r2Cg5frVt1V+5OHyo4/zq6yw9Nek7L/G68YhGHv6e3Mo3/GEakmx1Y+DO8PVk6Lb0ZmHIK5KUD/dkhx/lpi5rq58OkN6RMT8ONm1T5+ia5vnIV5T/NB6gH+0dLbTA3I+ajG6rE/BxesJ+dB8d0t2Tv8ApWcP10fKzSukUuJx+08nE9/l19OH1fTJUNJ2DgKe4Ht4IYgyb1y6lde9mTy7o2xUwlzYcPcry7RVsrDD2+WW0zj10ZB+dgqIvIBPOq10erPQeCyJl6IZTFv7c1t3zWRwff6ZYuD/AF04No9buimydwPnsFW6r7RysnaJZMFlqnbIqkdsbq3CvGOBwjKV8AcaeAaGwCq55qmr3jxxY5gfwm1lfi4yG6b63MttXYOZHH5b+Bjfv/m5b1P8mGtOHqj09yq2Jcv0lxr3JT9M+AzdujHF+6xO0yf8NS9lfiq6IbjuvczuE3pnLcrFpZshtfa8jSk/diIAdOTpx1G+HrqpvHE7V2/0kbIZzJS+jAt3aeK/QszsYeOEVQzMePCqT9tJ4J5p39Vwj4qceRIUd3OsnSveOKqUt0Y/O5a9GojGW3HBFbmrxDniP5mrLXnkUckgyd58nUlL8F+zd31cbksQMtQo3qyWYvlrRUlWHILRTRSOn8mcEalrfO0Omvw+45932tvbew6Y50Iu4fGxtLXZ3EakCMFlbuYDkcEAnTK3D8b2Ch2VetbVWbcU8NSW0s00bQQIwLjsk7gH7wVDdvHlWB7vI06KX/bKhVLs4NGWjzwob6jfBOdl7Zz2arbtFgYynNd+SmocFkjQuVMiyH6iAeOF4J49tVe7SNOPffxEbv6t3wNyX5DWZwY6FPmOqjckgiP7kcnhmLNwffTeI41FqQDgQtBZl76cvdxHyiEBHGkI0ekI501KmELGRxoSNZSukI0aTCxaQjnWQjjSdvGgkkLH26QjRka8R40qUiFjI50nB1k7dIRxoSkwsZGk7dZCNJ26NFCAj9te7dFwde4OgkwsRXS9usmh7dHKKEHbpOz9tZtD26EooWPScedZNe7f20JRQsZHOvdusvboe3QlCEHbr3brIV0nbo5QhB26926Pt17t0UoQg7dLrJ26926EoQniRodZD76T786rQukEICPOhI86L7nSn30aZIWMjSEc6Lu0mgmiEJHGkI0XHvpNGE0Qli7PVT1Pyc+fHPjXa3K8M9DHPHMrsO/6AeTwePP+aka4n350Gn21eFhbG6rK1oH16dxxGWzjlsgI50LfSCT7ayH20OmlJIXOmZpjwfC/pqe8n18j370/6e4TJn5PMbToW8dZvShVW1VX0TRKEefUiCOhB9/DAsWIWEmjXj8o0Pop/hGpVOp3ZwqS6sRcthxXOyCwy3rL11KV2lYxKfdU5PaD/TjWq0Wu0a0fn6f950JrRcfkGi4kP0niuEYtY2h13/lYv8H+86E1YuPyDRh6ZNr4pvtDqWfhSzFTa3XnZ2buZCbGRUMnWleaCR1YxGZEmUhPqZTE0nco8FQQQQSCx/k4f/VjWH0IvP8ACT/ZGnG1QDMKLVsTVYQHRKsX/wBIT1/r9Y+omMwmEs+rtvB1+49vcBNcckSMQeAQqhVU8fdyCQ/iq1aC3JDLBA8iwS8eogYhG48juHseNd8VoT/5pP8AZGiYdh4HgaDqpmUVHT2taGk7LRo4uKke/wDPL/j/AE/l+mtvt0beQdDpniJyVZNY2mOEBCV0JGjb20mgjIQa9oz99C2gkQhK6Tt0X668fvo5SIWMrpCvGj/bXuPGjSYWIrrxGsmhPvoIoQEaTt1k17QSYWLt14jjRa9pUooQa9o9e0JSYWPt17t0R8HXuPGhKEIe3ScHRnwdJo0UISul7dLr2ilCEPB17j9tEB517QlCEnbr3bpffSgc6EoQg4OvaP76TRoQv//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1" name="TextBox 60"/>
          <p:cNvSpPr txBox="1"/>
          <p:nvPr/>
        </p:nvSpPr>
        <p:spPr>
          <a:xfrm>
            <a:off x="1079500" y="4411618"/>
            <a:ext cx="530915" cy="300082"/>
          </a:xfrm>
          <a:prstGeom prst="rect">
            <a:avLst/>
          </a:prstGeom>
          <a:noFill/>
        </p:spPr>
        <p:txBody>
          <a:bodyPr wrap="none" rtlCol="0">
            <a:spAutoFit/>
          </a:bodyPr>
          <a:lstStyle/>
          <a:p>
            <a:r>
              <a:rPr lang="zh-CN" altLang="en-US" b="1" dirty="0" smtClean="0">
                <a:solidFill>
                  <a:srgbClr val="FF0000"/>
                </a:solidFill>
              </a:rPr>
              <a:t>电商</a:t>
            </a:r>
            <a:endParaRPr lang="zh-CN" altLang="en-US" b="1" dirty="0">
              <a:solidFill>
                <a:srgbClr val="FF0000"/>
              </a:solidFill>
            </a:endParaRPr>
          </a:p>
        </p:txBody>
      </p:sp>
      <p:pic>
        <p:nvPicPr>
          <p:cNvPr id="87048" name="Picture 8" descr="https://timgsa.baidu.com/timg?image&amp;quality=80&amp;size=b9999_10000&amp;sec=1502335936616&amp;di=28d78f3d61ae95fdcf6874018a5fa9aa&amp;imgtype=0&amp;src=http%3A%2F%2Fpic.92to.com%2Fanv%2F201607%2F23%2Fijuteobt3v2.png"/>
          <p:cNvPicPr>
            <a:picLocks noChangeAspect="1" noChangeArrowheads="1"/>
          </p:cNvPicPr>
          <p:nvPr/>
        </p:nvPicPr>
        <p:blipFill>
          <a:blip r:embed="rId1" cstate="print"/>
          <a:srcRect/>
          <a:stretch>
            <a:fillRect/>
          </a:stretch>
        </p:blipFill>
        <p:spPr bwMode="auto">
          <a:xfrm>
            <a:off x="2829098" y="2535237"/>
            <a:ext cx="1318248" cy="1836000"/>
          </a:xfrm>
          <a:prstGeom prst="rect">
            <a:avLst/>
          </a:prstGeom>
          <a:noFill/>
        </p:spPr>
      </p:pic>
      <p:sp>
        <p:nvSpPr>
          <p:cNvPr id="62" name="TextBox 61"/>
          <p:cNvSpPr txBox="1"/>
          <p:nvPr/>
        </p:nvSpPr>
        <p:spPr>
          <a:xfrm>
            <a:off x="3263900" y="4411618"/>
            <a:ext cx="530915" cy="300082"/>
          </a:xfrm>
          <a:prstGeom prst="rect">
            <a:avLst/>
          </a:prstGeom>
          <a:noFill/>
        </p:spPr>
        <p:txBody>
          <a:bodyPr wrap="none" rtlCol="0">
            <a:spAutoFit/>
          </a:bodyPr>
          <a:lstStyle/>
          <a:p>
            <a:r>
              <a:rPr lang="zh-CN" altLang="en-US" b="1" dirty="0" smtClean="0">
                <a:solidFill>
                  <a:srgbClr val="FF0000"/>
                </a:solidFill>
              </a:rPr>
              <a:t>街拍</a:t>
            </a:r>
            <a:endParaRPr lang="zh-CN" altLang="en-US" b="1" dirty="0">
              <a:solidFill>
                <a:srgbClr val="FF0000"/>
              </a:solidFill>
            </a:endParaRPr>
          </a:p>
        </p:txBody>
      </p:sp>
      <p:sp>
        <p:nvSpPr>
          <p:cNvPr id="63" name="TextBox 62"/>
          <p:cNvSpPr txBox="1"/>
          <p:nvPr/>
        </p:nvSpPr>
        <p:spPr>
          <a:xfrm>
            <a:off x="5156200" y="4411618"/>
            <a:ext cx="704039" cy="300082"/>
          </a:xfrm>
          <a:prstGeom prst="rect">
            <a:avLst/>
          </a:prstGeom>
          <a:noFill/>
        </p:spPr>
        <p:txBody>
          <a:bodyPr wrap="none" rtlCol="0">
            <a:spAutoFit/>
          </a:bodyPr>
          <a:lstStyle/>
          <a:p>
            <a:r>
              <a:rPr lang="zh-CN" altLang="en-US" b="1" dirty="0" smtClean="0">
                <a:solidFill>
                  <a:srgbClr val="FF0000"/>
                </a:solidFill>
              </a:rPr>
              <a:t>影视剧</a:t>
            </a:r>
            <a:endParaRPr lang="zh-CN" altLang="en-US" b="1" dirty="0">
              <a:solidFill>
                <a:srgbClr val="FF0000"/>
              </a:solidFill>
            </a:endParaRPr>
          </a:p>
        </p:txBody>
      </p:sp>
      <p:pic>
        <p:nvPicPr>
          <p:cNvPr id="87054" name="Picture 14" descr="https://timgsa.baidu.com/timg?image&amp;quality=80&amp;size=b9999_10000&amp;sec=1502336037439&amp;di=662e7147e4f41bffdde39b4d61abb1e6&amp;imgtype=0&amp;src=http%3A%2F%2Fwww.lingsh.cn%2Fpic%2F20150429145739866.jpg"/>
          <p:cNvPicPr>
            <a:picLocks noChangeAspect="1" noChangeArrowheads="1"/>
          </p:cNvPicPr>
          <p:nvPr/>
        </p:nvPicPr>
        <p:blipFill>
          <a:blip r:embed="rId2"/>
          <a:srcRect/>
          <a:stretch>
            <a:fillRect/>
          </a:stretch>
        </p:blipFill>
        <p:spPr bwMode="auto">
          <a:xfrm>
            <a:off x="6772276" y="2535237"/>
            <a:ext cx="2294999" cy="1836000"/>
          </a:xfrm>
          <a:prstGeom prst="rect">
            <a:avLst/>
          </a:prstGeom>
          <a:noFill/>
        </p:spPr>
      </p:pic>
      <p:sp>
        <p:nvSpPr>
          <p:cNvPr id="64" name="TextBox 63"/>
          <p:cNvSpPr txBox="1"/>
          <p:nvPr/>
        </p:nvSpPr>
        <p:spPr>
          <a:xfrm>
            <a:off x="7581900" y="4411618"/>
            <a:ext cx="530915" cy="300082"/>
          </a:xfrm>
          <a:prstGeom prst="rect">
            <a:avLst/>
          </a:prstGeom>
          <a:noFill/>
        </p:spPr>
        <p:txBody>
          <a:bodyPr wrap="none" rtlCol="0">
            <a:spAutoFit/>
          </a:bodyPr>
          <a:lstStyle/>
          <a:p>
            <a:r>
              <a:rPr lang="zh-CN" altLang="en-US" b="1" dirty="0" smtClean="0">
                <a:solidFill>
                  <a:srgbClr val="FF0000"/>
                </a:solidFill>
              </a:rPr>
              <a:t>监控</a:t>
            </a:r>
            <a:endParaRPr lang="zh-CN" altLang="en-US" b="1" dirty="0">
              <a:solidFill>
                <a:srgbClr val="FF0000"/>
              </a:solidFill>
            </a:endParaRPr>
          </a:p>
        </p:txBody>
      </p:sp>
      <p:pic>
        <p:nvPicPr>
          <p:cNvPr id="87056" name="Picture 16" descr="https://timgsa.baidu.com/timg?image&amp;quality=80&amp;size=b9999_10000&amp;sec=1502336094253&amp;di=2ebc07a6d33576810b89e15b5a6b3df1&amp;imgtype=0&amp;src=http%3A%2F%2Fnews.xinhuanet.com%2Finfo%2Ftitlepic%2F132510797_title1n.jpg"/>
          <p:cNvPicPr>
            <a:picLocks noChangeAspect="1" noChangeArrowheads="1"/>
          </p:cNvPicPr>
          <p:nvPr/>
        </p:nvPicPr>
        <p:blipFill>
          <a:blip r:embed="rId3"/>
          <a:srcRect/>
          <a:stretch>
            <a:fillRect/>
          </a:stretch>
        </p:blipFill>
        <p:spPr bwMode="auto">
          <a:xfrm>
            <a:off x="41278" y="2535237"/>
            <a:ext cx="2622855" cy="1836000"/>
          </a:xfrm>
          <a:prstGeom prst="rect">
            <a:avLst/>
          </a:prstGeom>
          <a:noFill/>
        </p:spPr>
      </p:pic>
      <p:pic>
        <p:nvPicPr>
          <p:cNvPr id="87058" name="Picture 18" descr="https://timgsa.baidu.com/timg?image&amp;quality=80&amp;size=b9999_10000&amp;sec=1502336149633&amp;di=bd736c85585c6c4ac8e29ce80d7715f4&amp;imgtype=0&amp;src=http%3A%2F%2Fimg4.duitang.com%2Fuploads%2Fblog%2F201306%2F14%2F20130614182443_Y2K5P.jpeg"/>
          <p:cNvPicPr>
            <a:picLocks noChangeAspect="1" noChangeArrowheads="1"/>
          </p:cNvPicPr>
          <p:nvPr/>
        </p:nvPicPr>
        <p:blipFill>
          <a:blip r:embed="rId4"/>
          <a:srcRect/>
          <a:stretch>
            <a:fillRect/>
          </a:stretch>
        </p:blipFill>
        <p:spPr bwMode="auto">
          <a:xfrm>
            <a:off x="4312311" y="2535237"/>
            <a:ext cx="2295000" cy="18360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1"/>
          </p:nvPr>
        </p:nvSpPr>
        <p:spPr/>
        <p:txBody>
          <a:bodyPr/>
          <a:lstStyle/>
          <a:p>
            <a:endParaRPr lang="zh-CN" altLang="en-US"/>
          </a:p>
        </p:txBody>
      </p:sp>
      <p:sp>
        <p:nvSpPr>
          <p:cNvPr id="4" name="文本占位符 3"/>
          <p:cNvSpPr>
            <a:spLocks noGrp="1"/>
          </p:cNvSpPr>
          <p:nvPr>
            <p:ph type="body" idx="12"/>
          </p:nvPr>
        </p:nvSpPr>
        <p:spPr/>
        <p:txBody>
          <a:bodyPr/>
          <a:lstStyle/>
          <a:p>
            <a:endParaRPr lang="zh-CN" altLang="en-US"/>
          </a:p>
        </p:txBody>
      </p:sp>
      <p:sp>
        <p:nvSpPr>
          <p:cNvPr id="41" name="TextBox 40"/>
          <p:cNvSpPr txBox="1"/>
          <p:nvPr/>
        </p:nvSpPr>
        <p:spPr>
          <a:xfrm>
            <a:off x="1924050" y="4562475"/>
            <a:ext cx="441960" cy="247650"/>
          </a:xfrm>
          <a:prstGeom prst="rect">
            <a:avLst/>
          </a:prstGeom>
          <a:noFill/>
        </p:spPr>
        <p:txBody>
          <a:bodyPr wrap="none" rtlCol="0">
            <a:spAutoFit/>
          </a:bodyPr>
          <a:lstStyle/>
          <a:p>
            <a:r>
              <a:rPr lang="zh-CN" altLang="en-US" sz="1015" dirty="0" smtClean="0">
                <a:latin typeface="+mn-ea"/>
              </a:rPr>
              <a:t>原图</a:t>
            </a:r>
            <a:endParaRPr lang="zh-CN" altLang="en-US" sz="1015" dirty="0">
              <a:latin typeface="+mn-ea"/>
            </a:endParaRPr>
          </a:p>
        </p:txBody>
      </p:sp>
      <p:sp>
        <p:nvSpPr>
          <p:cNvPr id="42" name="TextBox 41"/>
          <p:cNvSpPr txBox="1"/>
          <p:nvPr/>
        </p:nvSpPr>
        <p:spPr>
          <a:xfrm>
            <a:off x="3143250" y="4562475"/>
            <a:ext cx="830580" cy="247650"/>
          </a:xfrm>
          <a:prstGeom prst="rect">
            <a:avLst/>
          </a:prstGeom>
          <a:noFill/>
        </p:spPr>
        <p:txBody>
          <a:bodyPr wrap="none" rtlCol="0">
            <a:spAutoFit/>
          </a:bodyPr>
          <a:lstStyle/>
          <a:p>
            <a:r>
              <a:rPr lang="zh-CN" altLang="en-US" sz="1015" dirty="0" smtClean="0">
                <a:latin typeface="+mn-ea"/>
              </a:rPr>
              <a:t>解析结果图</a:t>
            </a:r>
            <a:endParaRPr lang="zh-CN" altLang="en-US" sz="1015" dirty="0">
              <a:latin typeface="+mn-ea"/>
            </a:endParaRPr>
          </a:p>
        </p:txBody>
      </p:sp>
      <p:pic>
        <p:nvPicPr>
          <p:cNvPr id="1026" name="Picture 2"/>
          <p:cNvPicPr>
            <a:picLocks noChangeAspect="1" noChangeArrowheads="1"/>
          </p:cNvPicPr>
          <p:nvPr/>
        </p:nvPicPr>
        <p:blipFill>
          <a:blip r:embed="rId1"/>
          <a:srcRect/>
          <a:stretch>
            <a:fillRect/>
          </a:stretch>
        </p:blipFill>
        <p:spPr bwMode="auto">
          <a:xfrm>
            <a:off x="1562270" y="1950414"/>
            <a:ext cx="1278731" cy="1278731"/>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2875530" y="1950414"/>
            <a:ext cx="1243013" cy="1264444"/>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4871525" y="1950414"/>
            <a:ext cx="1257300" cy="1264444"/>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6192272" y="1950414"/>
            <a:ext cx="1271588" cy="1264444"/>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1543899" y="3274220"/>
            <a:ext cx="1250156" cy="12430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6"/>
          <a:srcRect/>
          <a:stretch>
            <a:fillRect/>
          </a:stretch>
        </p:blipFill>
        <p:spPr bwMode="auto">
          <a:xfrm>
            <a:off x="2875530" y="3274220"/>
            <a:ext cx="1271588" cy="12573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7"/>
          <a:srcRect/>
          <a:stretch>
            <a:fillRect/>
          </a:stretch>
        </p:blipFill>
        <p:spPr bwMode="auto">
          <a:xfrm>
            <a:off x="4871525" y="3274220"/>
            <a:ext cx="1278731" cy="1257300"/>
          </a:xfrm>
          <a:prstGeom prst="rect">
            <a:avLst/>
          </a:prstGeom>
          <a:noFill/>
          <a:ln w="9525">
            <a:noFill/>
            <a:miter lim="800000"/>
            <a:headEnd/>
            <a:tailEnd/>
          </a:ln>
          <a:effectLst/>
        </p:spPr>
      </p:pic>
      <p:pic>
        <p:nvPicPr>
          <p:cNvPr id="1033" name="Picture 9"/>
          <p:cNvPicPr>
            <a:picLocks noChangeAspect="1" noChangeArrowheads="1"/>
          </p:cNvPicPr>
          <p:nvPr/>
        </p:nvPicPr>
        <p:blipFill>
          <a:blip r:embed="rId8"/>
          <a:srcRect/>
          <a:stretch>
            <a:fillRect/>
          </a:stretch>
        </p:blipFill>
        <p:spPr bwMode="auto">
          <a:xfrm>
            <a:off x="6192272" y="3274220"/>
            <a:ext cx="1257300" cy="1264444"/>
          </a:xfrm>
          <a:prstGeom prst="rect">
            <a:avLst/>
          </a:prstGeom>
          <a:noFill/>
          <a:ln w="9525">
            <a:noFill/>
            <a:miter lim="800000"/>
            <a:headEnd/>
            <a:tailEnd/>
          </a:ln>
          <a:effectLst/>
        </p:spPr>
      </p:pic>
      <p:sp>
        <p:nvSpPr>
          <p:cNvPr id="19" name="TextBox 18"/>
          <p:cNvSpPr txBox="1"/>
          <p:nvPr/>
        </p:nvSpPr>
        <p:spPr>
          <a:xfrm>
            <a:off x="5256440" y="4562475"/>
            <a:ext cx="441960" cy="247650"/>
          </a:xfrm>
          <a:prstGeom prst="rect">
            <a:avLst/>
          </a:prstGeom>
          <a:noFill/>
        </p:spPr>
        <p:txBody>
          <a:bodyPr wrap="none" rtlCol="0">
            <a:spAutoFit/>
          </a:bodyPr>
          <a:lstStyle/>
          <a:p>
            <a:r>
              <a:rPr lang="zh-CN" altLang="en-US" sz="1015" dirty="0" smtClean="0">
                <a:latin typeface="+mn-ea"/>
              </a:rPr>
              <a:t>原图</a:t>
            </a:r>
            <a:endParaRPr lang="zh-CN" altLang="en-US" sz="1015" dirty="0">
              <a:latin typeface="+mn-ea"/>
            </a:endParaRPr>
          </a:p>
        </p:txBody>
      </p:sp>
      <p:sp>
        <p:nvSpPr>
          <p:cNvPr id="20" name="TextBox 19"/>
          <p:cNvSpPr txBox="1"/>
          <p:nvPr/>
        </p:nvSpPr>
        <p:spPr>
          <a:xfrm>
            <a:off x="6370865" y="4562475"/>
            <a:ext cx="830580" cy="247650"/>
          </a:xfrm>
          <a:prstGeom prst="rect">
            <a:avLst/>
          </a:prstGeom>
          <a:noFill/>
        </p:spPr>
        <p:txBody>
          <a:bodyPr wrap="none" rtlCol="0">
            <a:spAutoFit/>
          </a:bodyPr>
          <a:lstStyle/>
          <a:p>
            <a:r>
              <a:rPr lang="zh-CN" altLang="en-US" sz="1015" dirty="0" smtClean="0">
                <a:latin typeface="+mn-ea"/>
              </a:rPr>
              <a:t>解析结果图</a:t>
            </a:r>
            <a:endParaRPr lang="zh-CN" altLang="en-US" sz="1015" dirty="0">
              <a:latin typeface="+mn-ea"/>
            </a:endParaRPr>
          </a:p>
        </p:txBody>
      </p:sp>
      <p:sp>
        <p:nvSpPr>
          <p:cNvPr id="23" name="标题 2"/>
          <p:cNvSpPr txBox="1"/>
          <p:nvPr/>
        </p:nvSpPr>
        <p:spPr>
          <a:xfrm>
            <a:off x="2066027" y="0"/>
            <a:ext cx="4677935" cy="507761"/>
          </a:xfrm>
          <a:prstGeom prst="rect">
            <a:avLst/>
          </a:prstGeom>
        </p:spPr>
        <p:txBody>
          <a:bodyPr vert="horz" lIns="68580" tIns="34290" rIns="68580" bIns="34290" rtlCol="0" anchor="b">
            <a:noAutofit/>
          </a:bodyPr>
          <a:lstStyle/>
          <a:p>
            <a:pPr lvl="0" algn="ctr" defTabSz="914400">
              <a:lnSpc>
                <a:spcPct val="90000"/>
              </a:lnSpc>
              <a:spcBef>
                <a:spcPct val="0"/>
              </a:spcBef>
            </a:pPr>
            <a:r>
              <a:rPr lang="en-US" altLang="zh-CN" sz="1800" b="1" dirty="0" smtClean="0">
                <a:latin typeface="+mn-ea"/>
              </a:rPr>
              <a:t>Part5</a:t>
            </a:r>
            <a:r>
              <a:rPr lang="zh-CN" altLang="en-US" sz="1800" b="1" dirty="0" smtClean="0">
                <a:latin typeface="+mn-ea"/>
              </a:rPr>
              <a:t>：虚拟试妆</a:t>
            </a:r>
            <a:r>
              <a:rPr lang="en-US" altLang="zh-CN" sz="1800" b="1" dirty="0" smtClean="0">
                <a:latin typeface="+mn-ea"/>
              </a:rPr>
              <a:t>-</a:t>
            </a:r>
            <a:r>
              <a:rPr lang="zh-CN" altLang="en-US" sz="1800" b="1" dirty="0" smtClean="0">
                <a:latin typeface="+mn-ea"/>
              </a:rPr>
              <a:t>人脸解析</a:t>
            </a:r>
            <a:endParaRPr kumimoji="0" lang="zh-CN" altLang="en-US" sz="1800" b="1" i="0" u="none" strike="noStrike" kern="1200" cap="none" spc="0" normalizeH="0" baseline="0" noProof="0" dirty="0">
              <a:ln>
                <a:noFill/>
              </a:ln>
              <a:solidFill>
                <a:schemeClr val="tx1"/>
              </a:solidFill>
              <a:effectLst/>
              <a:uLnTx/>
              <a:uFillTx/>
              <a:latin typeface="+mn-ea"/>
              <a:cs typeface="+mj-cs"/>
            </a:endParaRPr>
          </a:p>
        </p:txBody>
      </p:sp>
      <p:sp>
        <p:nvSpPr>
          <p:cNvPr id="16" name="TextBox 15"/>
          <p:cNvSpPr txBox="1"/>
          <p:nvPr/>
        </p:nvSpPr>
        <p:spPr>
          <a:xfrm>
            <a:off x="0" y="4685725"/>
            <a:ext cx="9248769" cy="307777"/>
          </a:xfrm>
          <a:prstGeom prst="rect">
            <a:avLst/>
          </a:prstGeom>
          <a:noFill/>
        </p:spPr>
        <p:txBody>
          <a:bodyPr wrap="square" rtlCol="0">
            <a:spAutoFit/>
          </a:bodyPr>
          <a:lstStyle/>
          <a:p>
            <a:r>
              <a:rPr lang="en-US" altLang="zh-CN" sz="1400" dirty="0" smtClean="0">
                <a:latin typeface="+mn-ea"/>
              </a:rPr>
              <a:t>Zhen Wei et al, Learning Adaptive Receptive Fields for Deep Image Parsing Network, CVPR 2017</a:t>
            </a:r>
            <a:endParaRPr lang="zh-CN" altLang="en-US" sz="1400" dirty="0">
              <a:latin typeface="+mn-ea"/>
            </a:endParaRPr>
          </a:p>
        </p:txBody>
      </p:sp>
      <p:pic>
        <p:nvPicPr>
          <p:cNvPr id="24577" name="Picture 1"/>
          <p:cNvPicPr>
            <a:picLocks noChangeAspect="1" noChangeArrowheads="1"/>
          </p:cNvPicPr>
          <p:nvPr/>
        </p:nvPicPr>
        <p:blipFill>
          <a:blip r:embed="rId9"/>
          <a:srcRect/>
          <a:stretch>
            <a:fillRect/>
          </a:stretch>
        </p:blipFill>
        <p:spPr bwMode="auto">
          <a:xfrm>
            <a:off x="2962275" y="688181"/>
            <a:ext cx="3028950" cy="1157288"/>
          </a:xfrm>
          <a:prstGeom prst="rect">
            <a:avLst/>
          </a:prstGeom>
          <a:noFill/>
          <a:ln w="9525">
            <a:noFill/>
            <a:miter lim="800000"/>
            <a:headEnd/>
            <a:tailEnd/>
          </a:ln>
          <a:effectLst/>
        </p:spPr>
      </p:pic>
      <p:sp>
        <p:nvSpPr>
          <p:cNvPr id="17" name="圆角矩形 16"/>
          <p:cNvSpPr/>
          <p:nvPr/>
        </p:nvSpPr>
        <p:spPr>
          <a:xfrm>
            <a:off x="2984047" y="1504949"/>
            <a:ext cx="3276600" cy="329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ou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2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2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3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3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3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19" grpId="0"/>
      <p:bldP spid="20" grpId="0"/>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1"/>
          </p:nvPr>
        </p:nvSpPr>
        <p:spPr/>
        <p:txBody>
          <a:bodyPr/>
          <a:lstStyle/>
          <a:p>
            <a:endParaRPr lang="zh-CN" altLang="en-US"/>
          </a:p>
        </p:txBody>
      </p:sp>
      <p:sp>
        <p:nvSpPr>
          <p:cNvPr id="4" name="文本占位符 3"/>
          <p:cNvSpPr>
            <a:spLocks noGrp="1"/>
          </p:cNvSpPr>
          <p:nvPr>
            <p:ph type="body" idx="12"/>
          </p:nvPr>
        </p:nvSpPr>
        <p:spPr/>
        <p:txBody>
          <a:bodyPr/>
          <a:lstStyle/>
          <a:p>
            <a:endParaRPr lang="zh-CN" altLang="en-US"/>
          </a:p>
        </p:txBody>
      </p:sp>
      <p:pic>
        <p:nvPicPr>
          <p:cNvPr id="27" name="Picture 7" descr="C:\Users\dcslius\Dropbox\mm2013\MM13OralPresentation\final\lvmodel\step by step\skin.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16301" y="1273757"/>
            <a:ext cx="2755887" cy="3223260"/>
          </a:xfrm>
          <a:prstGeom prst="rect">
            <a:avLst/>
          </a:prstGeom>
          <a:noFill/>
        </p:spPr>
      </p:pic>
      <p:pic>
        <p:nvPicPr>
          <p:cNvPr id="28" name="Picture 11" descr="C:\Users\dcslius\Dropbox\mm2013\MM13OralPresentation\final\lvmodel\step by step\o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7882" y="1275606"/>
            <a:ext cx="2754306" cy="3221411"/>
          </a:xfrm>
          <a:prstGeom prst="rect">
            <a:avLst/>
          </a:prstGeom>
          <a:noFill/>
        </p:spPr>
      </p:pic>
      <p:sp>
        <p:nvSpPr>
          <p:cNvPr id="29" name="TextBox 28"/>
          <p:cNvSpPr txBox="1"/>
          <p:nvPr/>
        </p:nvSpPr>
        <p:spPr>
          <a:xfrm>
            <a:off x="1443121" y="1474530"/>
            <a:ext cx="441960" cy="247650"/>
          </a:xfrm>
          <a:prstGeom prst="rect">
            <a:avLst/>
          </a:prstGeom>
          <a:noFill/>
        </p:spPr>
        <p:txBody>
          <a:bodyPr wrap="none" rtlCol="0">
            <a:spAutoFit/>
          </a:bodyPr>
          <a:lstStyle/>
          <a:p>
            <a:r>
              <a:rPr lang="zh-CN" altLang="en-US" sz="1015" dirty="0" smtClean="0">
                <a:latin typeface="+mn-ea"/>
              </a:rPr>
              <a:t>粉底</a:t>
            </a:r>
            <a:endParaRPr lang="en-US" sz="1015" dirty="0">
              <a:latin typeface="+mn-ea"/>
            </a:endParaRPr>
          </a:p>
        </p:txBody>
      </p:sp>
      <p:sp>
        <p:nvSpPr>
          <p:cNvPr id="30" name="TextBox 29"/>
          <p:cNvSpPr txBox="1"/>
          <p:nvPr/>
        </p:nvSpPr>
        <p:spPr>
          <a:xfrm>
            <a:off x="1443121" y="2925723"/>
            <a:ext cx="441960" cy="247650"/>
          </a:xfrm>
          <a:prstGeom prst="rect">
            <a:avLst/>
          </a:prstGeom>
          <a:noFill/>
        </p:spPr>
        <p:txBody>
          <a:bodyPr wrap="none" rtlCol="0">
            <a:spAutoFit/>
          </a:bodyPr>
          <a:lstStyle/>
          <a:p>
            <a:r>
              <a:rPr lang="zh-CN" altLang="en-US" sz="1015" dirty="0" smtClean="0">
                <a:latin typeface="+mn-ea"/>
              </a:rPr>
              <a:t>眼影</a:t>
            </a:r>
            <a:endParaRPr lang="en-US" sz="1015" dirty="0">
              <a:latin typeface="+mn-ea"/>
            </a:endParaRPr>
          </a:p>
        </p:txBody>
      </p:sp>
      <p:sp>
        <p:nvSpPr>
          <p:cNvPr id="31" name="TextBox 30"/>
          <p:cNvSpPr txBox="1"/>
          <p:nvPr/>
        </p:nvSpPr>
        <p:spPr>
          <a:xfrm>
            <a:off x="1443121" y="2254773"/>
            <a:ext cx="441960" cy="247650"/>
          </a:xfrm>
          <a:prstGeom prst="rect">
            <a:avLst/>
          </a:prstGeom>
          <a:noFill/>
        </p:spPr>
        <p:txBody>
          <a:bodyPr wrap="none" rtlCol="0">
            <a:spAutoFit/>
          </a:bodyPr>
          <a:lstStyle/>
          <a:p>
            <a:r>
              <a:rPr lang="zh-CN" altLang="en-US" sz="1015" dirty="0" smtClean="0">
                <a:latin typeface="+mn-ea"/>
              </a:rPr>
              <a:t>唇彩</a:t>
            </a:r>
            <a:endParaRPr lang="en-US" sz="1015" dirty="0">
              <a:latin typeface="+mn-ea"/>
            </a:endParaRPr>
          </a:p>
        </p:txBody>
      </p:sp>
      <p:sp>
        <p:nvSpPr>
          <p:cNvPr id="32" name="TextBox 31"/>
          <p:cNvSpPr txBox="1"/>
          <p:nvPr/>
        </p:nvSpPr>
        <p:spPr>
          <a:xfrm>
            <a:off x="1443121" y="3843825"/>
            <a:ext cx="441960" cy="247650"/>
          </a:xfrm>
          <a:prstGeom prst="rect">
            <a:avLst/>
          </a:prstGeom>
          <a:noFill/>
        </p:spPr>
        <p:txBody>
          <a:bodyPr wrap="none" rtlCol="0">
            <a:spAutoFit/>
          </a:bodyPr>
          <a:lstStyle/>
          <a:p>
            <a:r>
              <a:rPr lang="zh-CN" altLang="en-US" sz="1015" dirty="0" smtClean="0">
                <a:latin typeface="+mn-ea"/>
              </a:rPr>
              <a:t>发型</a:t>
            </a:r>
            <a:endParaRPr lang="en-US" sz="1015" dirty="0">
              <a:latin typeface="+mn-ea"/>
            </a:endParaRPr>
          </a:p>
        </p:txBody>
      </p:sp>
      <p:pic>
        <p:nvPicPr>
          <p:cNvPr id="33" name="Picture 10" descr="C:\Users\dcslius\Dropbox\mm2013\MM13OralPresentation\final\lvmodel\step by step\li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301" y="1273757"/>
            <a:ext cx="2755887" cy="3223260"/>
          </a:xfrm>
          <a:prstGeom prst="rect">
            <a:avLst/>
          </a:prstGeom>
          <a:noFill/>
        </p:spPr>
      </p:pic>
      <p:pic>
        <p:nvPicPr>
          <p:cNvPr id="34" name="Picture 8" descr="C:\Users\dcslius\Dropbox\mm2013\MM13OralPresentation\final\lvmodel\step by step\ey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301" y="1273757"/>
            <a:ext cx="2755887" cy="3223260"/>
          </a:xfrm>
          <a:prstGeom prst="rect">
            <a:avLst/>
          </a:prstGeom>
          <a:noFill/>
        </p:spPr>
      </p:pic>
      <p:pic>
        <p:nvPicPr>
          <p:cNvPr id="35" name="Picture 2" descr="C:\Users\dcslius\Dropbox\mm2013\MM13OralPresentation\a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3868" y="1383618"/>
            <a:ext cx="476974" cy="509495"/>
          </a:xfrm>
          <a:prstGeom prst="rect">
            <a:avLst/>
          </a:prstGeom>
          <a:noFill/>
        </p:spPr>
      </p:pic>
      <p:pic>
        <p:nvPicPr>
          <p:cNvPr id="36" name="Picture 3" descr="C:\Users\dcslius\Dropbox\mm2013\MM13OralPresentation\b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4245" y="2940017"/>
            <a:ext cx="1186373" cy="313382"/>
          </a:xfrm>
          <a:prstGeom prst="rect">
            <a:avLst/>
          </a:prstGeom>
          <a:noFill/>
        </p:spPr>
      </p:pic>
      <p:pic>
        <p:nvPicPr>
          <p:cNvPr id="37" name="Picture 3" descr="C:\Users\dcslius\Dropbox\mm2013\MM13OralPresentation\b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4245" y="2931050"/>
            <a:ext cx="1186373" cy="313382"/>
          </a:xfrm>
          <a:prstGeom prst="rect">
            <a:avLst/>
          </a:prstGeom>
          <a:noFill/>
        </p:spPr>
      </p:pic>
      <p:pic>
        <p:nvPicPr>
          <p:cNvPr id="38" name="Picture 7"/>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913" b="96117" l="8000" r="93333">
                        <a14:foregroundMark x1="49333" y1="86408" x2="49333" y2="86408"/>
                        <a14:foregroundMark x1="53333" y1="86408" x2="53333" y2="86408"/>
                        <a14:foregroundMark x1="58667" y1="86408" x2="58667" y2="86408"/>
                        <a14:foregroundMark x1="60000" y1="86408" x2="60000" y2="86408"/>
                        <a14:foregroundMark x1="62667" y1="86408" x2="62667" y2="86408"/>
                        <a14:foregroundMark x1="52000" y1="88350" x2="52000" y2="88350"/>
                        <a14:foregroundMark x1="57333" y1="88350" x2="57333" y2="88350"/>
                        <a14:foregroundMark x1="62667" y1="88350" x2="62667" y2="88350"/>
                        <a14:foregroundMark x1="48000" y1="89320" x2="48000" y2="89320"/>
                      </a14:backgroundRemoval>
                    </a14:imgEffect>
                  </a14:imgLayer>
                </a14:imgProps>
              </a:ext>
              <a:ext uri="{28A0092B-C50C-407E-A947-70E740481C1C}">
                <a14:useLocalDpi xmlns:a14="http://schemas.microsoft.com/office/drawing/2010/main" val="0"/>
              </a:ext>
            </a:extLst>
          </a:blip>
          <a:srcRect/>
          <a:stretch>
            <a:fillRect/>
          </a:stretch>
        </p:blipFill>
        <p:spPr bwMode="auto">
          <a:xfrm>
            <a:off x="3415820" y="2111804"/>
            <a:ext cx="409907" cy="562938"/>
          </a:xfrm>
          <a:prstGeom prst="rect">
            <a:avLst/>
          </a:prstGeom>
          <a:noFill/>
          <a:ln>
            <a:noFill/>
          </a:ln>
          <a:effectLst/>
        </p:spPr>
      </p:pic>
      <p:pic>
        <p:nvPicPr>
          <p:cNvPr id="39" name="Picture 2" descr="C:\Users\dcslius\Dropbox\mm2013\MM13OralPresentation\a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286" y="1385275"/>
            <a:ext cx="476974" cy="509495"/>
          </a:xfrm>
          <a:prstGeom prst="rect">
            <a:avLst/>
          </a:prstGeom>
          <a:noFill/>
        </p:spPr>
      </p:pic>
      <p:pic>
        <p:nvPicPr>
          <p:cNvPr id="40" name="Picture 4" descr="C:\Users\dcslius\Dropbox\mm2013\MM13OralPresentation\finalhair110_mode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7075" y="3643737"/>
            <a:ext cx="1473664" cy="1145027"/>
          </a:xfrm>
          <a:prstGeom prst="rect">
            <a:avLst/>
          </a:prstGeom>
          <a:noFill/>
        </p:spPr>
      </p:pic>
      <p:pic>
        <p:nvPicPr>
          <p:cNvPr id="41" name="Picture 23"/>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913" b="96117" l="8000" r="93333">
                        <a14:foregroundMark x1="49333" y1="86408" x2="49333" y2="86408"/>
                        <a14:foregroundMark x1="53333" y1="86408" x2="53333" y2="86408"/>
                        <a14:foregroundMark x1="58667" y1="86408" x2="58667" y2="86408"/>
                        <a14:foregroundMark x1="60000" y1="86408" x2="60000" y2="86408"/>
                        <a14:foregroundMark x1="62667" y1="86408" x2="62667" y2="86408"/>
                        <a14:foregroundMark x1="52000" y1="88350" x2="52000" y2="88350"/>
                        <a14:foregroundMark x1="57333" y1="88350" x2="57333" y2="88350"/>
                        <a14:foregroundMark x1="62667" y1="88350" x2="62667" y2="88350"/>
                        <a14:foregroundMark x1="48000" y1="89320" x2="48000" y2="89320"/>
                      </a14:backgroundRemoval>
                    </a14:imgEffect>
                  </a14:imgLayer>
                </a14:imgProps>
              </a:ext>
              <a:ext uri="{28A0092B-C50C-407E-A947-70E740481C1C}">
                <a14:useLocalDpi xmlns:a14="http://schemas.microsoft.com/office/drawing/2010/main" val="0"/>
              </a:ext>
            </a:extLst>
          </a:blip>
          <a:srcRect/>
          <a:stretch>
            <a:fillRect/>
          </a:stretch>
        </p:blipFill>
        <p:spPr bwMode="auto">
          <a:xfrm>
            <a:off x="3415820" y="2115630"/>
            <a:ext cx="409907" cy="562938"/>
          </a:xfrm>
          <a:prstGeom prst="rect">
            <a:avLst/>
          </a:prstGeom>
          <a:noFill/>
          <a:ln>
            <a:noFill/>
          </a:ln>
          <a:effectLst/>
        </p:spPr>
      </p:pic>
      <p:pic>
        <p:nvPicPr>
          <p:cNvPr id="42" name="Picture 3" descr="C:\Users\dcslius\Dropbox\mm2013\MM13OralPresentation\b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4245" y="2925723"/>
            <a:ext cx="1186373" cy="313382"/>
          </a:xfrm>
          <a:prstGeom prst="rect">
            <a:avLst/>
          </a:prstGeom>
          <a:noFill/>
        </p:spPr>
      </p:pic>
      <p:pic>
        <p:nvPicPr>
          <p:cNvPr id="43" name="Picture 4" descr="C:\Users\dcslius\Dropbox\mm2013\MM13OralPresentation\finalhair110_mode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599" y="3634770"/>
            <a:ext cx="1473664" cy="1145027"/>
          </a:xfrm>
          <a:prstGeom prst="rect">
            <a:avLst/>
          </a:prstGeom>
          <a:noFill/>
        </p:spPr>
      </p:pic>
      <p:pic>
        <p:nvPicPr>
          <p:cNvPr id="44" name="Picture 9" descr="C:\Users\dcslius\Dropbox\mm2013\MM13OralPresentation\final\lvmodel\step by step\hair.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6301" y="1273757"/>
            <a:ext cx="2755887" cy="3223260"/>
          </a:xfrm>
          <a:prstGeom prst="rect">
            <a:avLst/>
          </a:prstGeom>
          <a:noFill/>
        </p:spPr>
      </p:pic>
      <p:sp>
        <p:nvSpPr>
          <p:cNvPr id="45" name="TextBox 44"/>
          <p:cNvSpPr txBox="1"/>
          <p:nvPr/>
        </p:nvSpPr>
        <p:spPr>
          <a:xfrm>
            <a:off x="828856" y="4645967"/>
            <a:ext cx="7673896" cy="338554"/>
          </a:xfrm>
          <a:prstGeom prst="rect">
            <a:avLst/>
          </a:prstGeom>
          <a:noFill/>
        </p:spPr>
        <p:txBody>
          <a:bodyPr wrap="none" rtlCol="0">
            <a:spAutoFit/>
          </a:bodyPr>
          <a:lstStyle/>
          <a:p>
            <a:pPr fontAlgn="base"/>
            <a:r>
              <a:rPr lang="en-US" altLang="zh-CN" sz="1600" dirty="0" err="1" smtClean="0">
                <a:latin typeface="+mn-ea"/>
              </a:rPr>
              <a:t>Luoqi</a:t>
            </a:r>
            <a:r>
              <a:rPr lang="en-US" altLang="zh-CN" sz="1600" dirty="0" smtClean="0">
                <a:latin typeface="+mn-ea"/>
              </a:rPr>
              <a:t> Liu et al,  Wow! you are so beautiful today!” ACM Multimedia  2013</a:t>
            </a:r>
            <a:endParaRPr lang="zh-CN" altLang="en-US" sz="1600" dirty="0">
              <a:latin typeface="+mn-ea"/>
            </a:endParaRPr>
          </a:p>
        </p:txBody>
      </p:sp>
      <p:sp>
        <p:nvSpPr>
          <p:cNvPr id="47" name="标题 2"/>
          <p:cNvSpPr txBox="1"/>
          <p:nvPr/>
        </p:nvSpPr>
        <p:spPr>
          <a:xfrm>
            <a:off x="2066027" y="0"/>
            <a:ext cx="4677935" cy="507761"/>
          </a:xfrm>
          <a:prstGeom prst="rect">
            <a:avLst/>
          </a:prstGeom>
        </p:spPr>
        <p:txBody>
          <a:bodyPr vert="horz" lIns="68580" tIns="34290" rIns="68580" bIns="34290" rtlCol="0" anchor="b">
            <a:noAutofit/>
          </a:bodyPr>
          <a:lstStyle/>
          <a:p>
            <a:pPr lvl="0" algn="ctr" defTabSz="914400">
              <a:lnSpc>
                <a:spcPct val="90000"/>
              </a:lnSpc>
              <a:spcBef>
                <a:spcPct val="0"/>
              </a:spcBef>
            </a:pPr>
            <a:r>
              <a:rPr lang="en-US" altLang="zh-CN" sz="1800" b="1" dirty="0" smtClean="0">
                <a:latin typeface="+mn-ea"/>
              </a:rPr>
              <a:t>Part5</a:t>
            </a:r>
            <a:r>
              <a:rPr lang="zh-CN" altLang="en-US" sz="1800" b="1" dirty="0" smtClean="0">
                <a:latin typeface="+mn-ea"/>
              </a:rPr>
              <a:t>：虚拟试妆</a:t>
            </a:r>
            <a:r>
              <a:rPr lang="en-US" altLang="zh-CN" sz="1800" b="1" dirty="0" smtClean="0">
                <a:latin typeface="+mn-ea"/>
              </a:rPr>
              <a:t>-</a:t>
            </a:r>
            <a:r>
              <a:rPr lang="zh-CN" altLang="en-US" sz="1800" b="1" dirty="0" smtClean="0">
                <a:latin typeface="+mn-ea"/>
              </a:rPr>
              <a:t>上妆</a:t>
            </a:r>
            <a:endParaRPr kumimoji="0" lang="zh-CN" altLang="en-US" sz="1800" b="1" i="0" u="none" strike="noStrike" kern="1200" cap="none" spc="0" normalizeH="0" baseline="0" noProof="0" dirty="0">
              <a:ln>
                <a:noFill/>
              </a:ln>
              <a:solidFill>
                <a:schemeClr val="tx1"/>
              </a:solidFill>
              <a:effectLst/>
              <a:uLnTx/>
              <a:uFillTx/>
              <a:latin typeface="+mn-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0"/>
                            </p:stCondLst>
                            <p:childTnLst>
                              <p:par>
                                <p:cTn id="12" presetID="49" presetClass="path" presetSubtype="0" accel="50000" decel="50000" fill="hold" nodeType="afterEffect">
                                  <p:stCondLst>
                                    <p:cond delay="0"/>
                                  </p:stCondLst>
                                  <p:childTnLst>
                                    <p:animMotion origin="layout" path="M 2.77778E-6 3.52601E-6 L 0.27239 0.26982 " pathEditMode="relative" rAng="0" ptsTypes="AA">
                                      <p:cBhvr>
                                        <p:cTn id="13" dur="1250" fill="hold"/>
                                        <p:tgtEl>
                                          <p:spTgt spid="35"/>
                                        </p:tgtEl>
                                        <p:attrNameLst>
                                          <p:attrName>ppt_x</p:attrName>
                                          <p:attrName>ppt_y</p:attrName>
                                        </p:attrNameLst>
                                      </p:cBhvr>
                                      <p:rCtr x="13611" y="13480"/>
                                    </p:animMotion>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par>
                          <p:cTn id="17" fill="hold">
                            <p:stCondLst>
                              <p:cond delay="1500"/>
                            </p:stCondLst>
                            <p:childTnLst>
                              <p:par>
                                <p:cTn id="18" presetID="1" presetClass="exit" presetSubtype="0" fill="hold" nodeType="afterEffect">
                                  <p:stCondLst>
                                    <p:cond delay="0"/>
                                  </p:stCondLst>
                                  <p:childTnLst>
                                    <p:set>
                                      <p:cBhvr>
                                        <p:cTn id="19" dur="1" fill="hold">
                                          <p:stCondLst>
                                            <p:cond delay="0"/>
                                          </p:stCondLst>
                                        </p:cTn>
                                        <p:tgtEl>
                                          <p:spTgt spid="35"/>
                                        </p:tgtEl>
                                        <p:attrNameLst>
                                          <p:attrName>style.visibility</p:attrName>
                                        </p:attrNameLst>
                                      </p:cBhvr>
                                      <p:to>
                                        <p:strVal val="hidden"/>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1500"/>
                            </p:stCondLst>
                            <p:childTnLst>
                              <p:par>
                                <p:cTn id="29" presetID="63" presetClass="path" presetSubtype="0" accel="50000" decel="50000" fill="hold" nodeType="afterEffect">
                                  <p:stCondLst>
                                    <p:cond delay="0"/>
                                  </p:stCondLst>
                                  <p:childTnLst>
                                    <p:animMotion origin="layout" path="M 2.77778E-6 -1.50289E-6 L 0.36684 0.24139 " pathEditMode="relative" rAng="0" ptsTypes="AA">
                                      <p:cBhvr>
                                        <p:cTn id="30" dur="1250" fill="hold"/>
                                        <p:tgtEl>
                                          <p:spTgt spid="38"/>
                                        </p:tgtEl>
                                        <p:attrNameLst>
                                          <p:attrName>ppt_x</p:attrName>
                                          <p:attrName>ppt_y</p:attrName>
                                        </p:attrNameLst>
                                      </p:cBhvr>
                                      <p:rCtr x="18333" y="12069"/>
                                    </p:animMotion>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par>
                          <p:cTn id="33" fill="hold">
                            <p:stCondLst>
                              <p:cond delay="3000"/>
                            </p:stCondLst>
                            <p:childTnLst>
                              <p:par>
                                <p:cTn id="34" presetID="1" presetClass="exit" presetSubtype="0" fill="hold" nodeType="afterEffect">
                                  <p:stCondLst>
                                    <p:cond delay="0"/>
                                  </p:stCondLst>
                                  <p:childTnLst>
                                    <p:set>
                                      <p:cBhvr>
                                        <p:cTn id="35" dur="1" fill="hold">
                                          <p:stCondLst>
                                            <p:cond delay="0"/>
                                          </p:stCondLst>
                                        </p:cTn>
                                        <p:tgtEl>
                                          <p:spTgt spid="38"/>
                                        </p:tgtEl>
                                        <p:attrNameLst>
                                          <p:attrName>style.visibility</p:attrName>
                                        </p:attrNameLst>
                                      </p:cBhvr>
                                      <p:to>
                                        <p:strVal val="hidden"/>
                                      </p:to>
                                    </p:set>
                                  </p:childTnLst>
                                </p:cTn>
                              </p:par>
                            </p:childTnLst>
                          </p:cTn>
                        </p:par>
                        <p:par>
                          <p:cTn id="36" fill="hold">
                            <p:stCondLst>
                              <p:cond delay="3000"/>
                            </p:stCondLst>
                            <p:childTnLst>
                              <p:par>
                                <p:cTn id="37" presetID="1"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par>
                          <p:cTn id="41" fill="hold">
                            <p:stCondLst>
                              <p:cond delay="3000"/>
                            </p:stCondLst>
                            <p:childTnLst>
                              <p:par>
                                <p:cTn id="42" presetID="56" presetClass="path" presetSubtype="0" accel="50000" decel="50000" fill="hold" nodeType="afterEffect">
                                  <p:stCondLst>
                                    <p:cond delay="0"/>
                                  </p:stCondLst>
                                  <p:childTnLst>
                                    <p:animMotion origin="layout" path="M 1.38889E-6 1.09827E-6 L 0.37014 -0.07376 " pathEditMode="relative" rAng="0" ptsTypes="AA">
                                      <p:cBhvr>
                                        <p:cTn id="43" dur="1250" fill="hold"/>
                                        <p:tgtEl>
                                          <p:spTgt spid="36"/>
                                        </p:tgtEl>
                                        <p:attrNameLst>
                                          <p:attrName>ppt_x</p:attrName>
                                          <p:attrName>ppt_y</p:attrName>
                                        </p:attrNameLst>
                                      </p:cBhvr>
                                      <p:rCtr x="18507" y="-3699"/>
                                    </p:animMotion>
                                  </p:childTnLst>
                                </p:cTn>
                              </p:par>
                            </p:childTnLst>
                          </p:cTn>
                        </p:par>
                        <p:par>
                          <p:cTn id="44" fill="hold">
                            <p:stCondLst>
                              <p:cond delay="4500"/>
                            </p:stCondLst>
                            <p:childTnLst>
                              <p:par>
                                <p:cTn id="45" presetID="1"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4500"/>
                            </p:stCondLst>
                            <p:childTnLst>
                              <p:par>
                                <p:cTn id="50" presetID="1" presetClass="exit" presetSubtype="0" fill="hold" nodeType="afterEffect">
                                  <p:stCondLst>
                                    <p:cond delay="0"/>
                                  </p:stCondLst>
                                  <p:childTnLst>
                                    <p:set>
                                      <p:cBhvr>
                                        <p:cTn id="51" dur="1" fill="hold">
                                          <p:stCondLst>
                                            <p:cond delay="0"/>
                                          </p:stCondLst>
                                        </p:cTn>
                                        <p:tgtEl>
                                          <p:spTgt spid="36"/>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38"/>
                                        </p:tgtEl>
                                        <p:attrNameLst>
                                          <p:attrName>style.visibility</p:attrName>
                                        </p:attrNameLst>
                                      </p:cBhvr>
                                      <p:to>
                                        <p:strVal val="hidden"/>
                                      </p:to>
                                    </p:set>
                                  </p:childTnLst>
                                </p:cTn>
                              </p:par>
                            </p:childTnLst>
                          </p:cTn>
                        </p:par>
                        <p:par>
                          <p:cTn id="56" fill="hold">
                            <p:stCondLst>
                              <p:cond delay="4500"/>
                            </p:stCondLst>
                            <p:childTnLst>
                              <p:par>
                                <p:cTn id="57" presetID="1"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par>
                          <p:cTn id="63" fill="hold">
                            <p:stCondLst>
                              <p:cond delay="4500"/>
                            </p:stCondLst>
                            <p:childTnLst>
                              <p:par>
                                <p:cTn id="64" presetID="56" presetClass="path" presetSubtype="0" accel="50000" decel="50000" fill="hold" nodeType="afterEffect">
                                  <p:stCondLst>
                                    <p:cond delay="0"/>
                                  </p:stCondLst>
                                  <p:childTnLst>
                                    <p:animMotion origin="layout" path="M 1.38889E-6 -2.02312E-6 L 0.36076 -0.403 " pathEditMode="relative" rAng="0" ptsTypes="AA">
                                      <p:cBhvr>
                                        <p:cTn id="65" dur="1000" fill="hold"/>
                                        <p:tgtEl>
                                          <p:spTgt spid="43"/>
                                        </p:tgtEl>
                                        <p:attrNameLst>
                                          <p:attrName>ppt_x</p:attrName>
                                          <p:attrName>ppt_y</p:attrName>
                                        </p:attrNameLst>
                                      </p:cBhvr>
                                      <p:rCtr x="18038" y="-20162"/>
                                    </p:animMotion>
                                  </p:childTnLst>
                                </p:cTn>
                              </p:par>
                            </p:childTnLst>
                          </p:cTn>
                        </p:par>
                        <p:par>
                          <p:cTn id="66" fill="hold">
                            <p:stCondLst>
                              <p:cond delay="5500"/>
                            </p:stCondLst>
                            <p:childTnLst>
                              <p:par>
                                <p:cTn id="67" presetID="1" presetClass="entr" presetSubtype="0"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1"/>
          </p:nvPr>
        </p:nvSpPr>
        <p:spPr/>
        <p:txBody>
          <a:bodyPr/>
          <a:lstStyle/>
          <a:p>
            <a:endParaRPr lang="zh-CN" altLang="en-US"/>
          </a:p>
        </p:txBody>
      </p:sp>
      <p:sp>
        <p:nvSpPr>
          <p:cNvPr id="4" name="文本占位符 3"/>
          <p:cNvSpPr>
            <a:spLocks noGrp="1"/>
          </p:cNvSpPr>
          <p:nvPr>
            <p:ph type="body" idx="12"/>
          </p:nvPr>
        </p:nvSpPr>
        <p:spPr/>
        <p:txBody>
          <a:bodyPr/>
          <a:lstStyle/>
          <a:p>
            <a:endParaRPr lang="zh-CN" altLang="en-US"/>
          </a:p>
        </p:txBody>
      </p:sp>
      <p:sp>
        <p:nvSpPr>
          <p:cNvPr id="10" name="Freeform 5"/>
          <p:cNvSpPr/>
          <p:nvPr/>
        </p:nvSpPr>
        <p:spPr bwMode="auto">
          <a:xfrm>
            <a:off x="1513778" y="1883230"/>
            <a:ext cx="1392710" cy="166551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68580" tIns="34290" rIns="68580" bIns="34290" numCol="1" anchor="t" anchorCtr="0" compatLnSpc="1"/>
          <a:lstStyle/>
          <a:p>
            <a:endParaRPr lang="zh-CN" altLang="en-US" sz="1015">
              <a:latin typeface="+mn-ea"/>
            </a:endParaRPr>
          </a:p>
        </p:txBody>
      </p:sp>
      <p:pic>
        <p:nvPicPr>
          <p:cNvPr id="6145" name="Picture 1"/>
          <p:cNvPicPr>
            <a:picLocks noChangeAspect="1" noChangeArrowheads="1"/>
          </p:cNvPicPr>
          <p:nvPr/>
        </p:nvPicPr>
        <p:blipFill>
          <a:blip r:embed="rId1"/>
          <a:srcRect/>
          <a:stretch>
            <a:fillRect/>
          </a:stretch>
        </p:blipFill>
        <p:spPr bwMode="auto">
          <a:xfrm>
            <a:off x="1717562" y="2285660"/>
            <a:ext cx="941148" cy="936512"/>
          </a:xfrm>
          <a:prstGeom prst="rect">
            <a:avLst/>
          </a:prstGeom>
          <a:noFill/>
          <a:ln w="9525">
            <a:noFill/>
            <a:miter lim="800000"/>
            <a:headEnd/>
            <a:tailEnd/>
          </a:ln>
          <a:effectLst/>
        </p:spPr>
      </p:pic>
      <p:sp>
        <p:nvSpPr>
          <p:cNvPr id="11" name="椭圆 22"/>
          <p:cNvSpPr/>
          <p:nvPr/>
        </p:nvSpPr>
        <p:spPr>
          <a:xfrm>
            <a:off x="3114026" y="1855717"/>
            <a:ext cx="1338233" cy="16059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
        <p:nvSpPr>
          <p:cNvPr id="12" name="椭圆 22"/>
          <p:cNvSpPr/>
          <p:nvPr/>
        </p:nvSpPr>
        <p:spPr>
          <a:xfrm>
            <a:off x="3224065" y="2079467"/>
            <a:ext cx="1032250" cy="12297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grpSp>
        <p:nvGrpSpPr>
          <p:cNvPr id="5" name="组合 25"/>
          <p:cNvGrpSpPr/>
          <p:nvPr/>
        </p:nvGrpSpPr>
        <p:grpSpPr>
          <a:xfrm>
            <a:off x="4155385" y="1457928"/>
            <a:ext cx="378042" cy="504056"/>
            <a:chOff x="2769119" y="1848492"/>
            <a:chExt cx="504056" cy="504056"/>
          </a:xfrm>
        </p:grpSpPr>
        <p:sp>
          <p:nvSpPr>
            <p:cNvPr id="14" name="椭圆 13"/>
            <p:cNvSpPr/>
            <p:nvPr/>
          </p:nvSpPr>
          <p:spPr>
            <a:xfrm>
              <a:off x="2769119" y="1848492"/>
              <a:ext cx="504056" cy="5040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
          <p:nvSpPr>
            <p:cNvPr id="15" name="TextBox 14"/>
            <p:cNvSpPr txBox="1"/>
            <p:nvPr/>
          </p:nvSpPr>
          <p:spPr>
            <a:xfrm>
              <a:off x="2808589" y="1931243"/>
              <a:ext cx="448733" cy="275590"/>
            </a:xfrm>
            <a:prstGeom prst="rect">
              <a:avLst/>
            </a:prstGeom>
            <a:noFill/>
          </p:spPr>
          <p:txBody>
            <a:bodyPr wrap="none" rtlCol="0">
              <a:spAutoFit/>
            </a:bodyPr>
            <a:lstStyle/>
            <a:p>
              <a:r>
                <a:rPr lang="en-US" altLang="zh-CN" sz="1200" b="1" dirty="0" smtClean="0">
                  <a:solidFill>
                    <a:schemeClr val="bg1"/>
                  </a:solidFill>
                  <a:latin typeface="+mn-ea"/>
                </a:rPr>
                <a:t>01</a:t>
              </a:r>
              <a:endParaRPr lang="zh-CN" altLang="en-US" sz="1200" b="1" dirty="0">
                <a:solidFill>
                  <a:schemeClr val="bg1"/>
                </a:solidFill>
                <a:latin typeface="+mn-ea"/>
              </a:endParaRPr>
            </a:p>
          </p:txBody>
        </p:sp>
      </p:grpSp>
      <p:grpSp>
        <p:nvGrpSpPr>
          <p:cNvPr id="6" name="组合 31"/>
          <p:cNvGrpSpPr/>
          <p:nvPr/>
        </p:nvGrpSpPr>
        <p:grpSpPr>
          <a:xfrm>
            <a:off x="4155385" y="3433271"/>
            <a:ext cx="378042" cy="504056"/>
            <a:chOff x="2769119" y="3325028"/>
            <a:chExt cx="504056" cy="504056"/>
          </a:xfrm>
        </p:grpSpPr>
        <p:sp>
          <p:nvSpPr>
            <p:cNvPr id="17" name="椭圆 16"/>
            <p:cNvSpPr/>
            <p:nvPr/>
          </p:nvSpPr>
          <p:spPr>
            <a:xfrm>
              <a:off x="2769119" y="3325028"/>
              <a:ext cx="504056" cy="5040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
          <p:nvSpPr>
            <p:cNvPr id="18" name="TextBox 17"/>
            <p:cNvSpPr txBox="1"/>
            <p:nvPr/>
          </p:nvSpPr>
          <p:spPr>
            <a:xfrm>
              <a:off x="2808589" y="3407779"/>
              <a:ext cx="448733" cy="275590"/>
            </a:xfrm>
            <a:prstGeom prst="rect">
              <a:avLst/>
            </a:prstGeom>
            <a:noFill/>
          </p:spPr>
          <p:txBody>
            <a:bodyPr wrap="none" rtlCol="0">
              <a:spAutoFit/>
            </a:bodyPr>
            <a:lstStyle/>
            <a:p>
              <a:r>
                <a:rPr lang="en-US" altLang="zh-CN" sz="1200" b="1" dirty="0" smtClean="0">
                  <a:solidFill>
                    <a:schemeClr val="bg1"/>
                  </a:solidFill>
                  <a:latin typeface="+mn-ea"/>
                </a:rPr>
                <a:t>03</a:t>
              </a:r>
              <a:endParaRPr lang="zh-CN" altLang="en-US" sz="1200" b="1" dirty="0">
                <a:solidFill>
                  <a:schemeClr val="bg1"/>
                </a:solidFill>
                <a:latin typeface="+mn-ea"/>
              </a:endParaRPr>
            </a:p>
          </p:txBody>
        </p:sp>
      </p:grpSp>
      <p:cxnSp>
        <p:nvCxnSpPr>
          <p:cNvPr id="19" name="直接连接符 18"/>
          <p:cNvCxnSpPr/>
          <p:nvPr/>
        </p:nvCxnSpPr>
        <p:spPr>
          <a:xfrm>
            <a:off x="2776697" y="2759538"/>
            <a:ext cx="383946"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7613" y="3508172"/>
            <a:ext cx="884546" cy="247650"/>
          </a:xfrm>
          <a:prstGeom prst="rect">
            <a:avLst/>
          </a:prstGeom>
          <a:noFill/>
        </p:spPr>
        <p:txBody>
          <a:bodyPr wrap="square" rtlCol="0">
            <a:spAutoFit/>
          </a:bodyPr>
          <a:lstStyle/>
          <a:p>
            <a:pPr algn="ctr"/>
            <a:r>
              <a:rPr lang="zh-CN" altLang="en-US" sz="1015" b="1" dirty="0" smtClean="0">
                <a:latin typeface="+mn-ea"/>
              </a:rPr>
              <a:t>素颜女生</a:t>
            </a:r>
            <a:endParaRPr lang="zh-CN" altLang="en-US" sz="1015" b="1" dirty="0">
              <a:latin typeface="+mn-ea"/>
            </a:endParaRPr>
          </a:p>
        </p:txBody>
      </p:sp>
      <p:sp>
        <p:nvSpPr>
          <p:cNvPr id="23" name="TextBox 22"/>
          <p:cNvSpPr txBox="1"/>
          <p:nvPr/>
        </p:nvSpPr>
        <p:spPr>
          <a:xfrm>
            <a:off x="3273743" y="2517681"/>
            <a:ext cx="928143" cy="276860"/>
          </a:xfrm>
          <a:prstGeom prst="rect">
            <a:avLst/>
          </a:prstGeom>
          <a:noFill/>
        </p:spPr>
        <p:txBody>
          <a:bodyPr wrap="square" lIns="0" tIns="0" rIns="0" bIns="0" rtlCol="0">
            <a:spAutoFit/>
          </a:bodyPr>
          <a:lstStyle/>
          <a:p>
            <a:pPr algn="just">
              <a:lnSpc>
                <a:spcPct val="150000"/>
              </a:lnSpc>
            </a:pPr>
            <a:r>
              <a:rPr lang="zh-CN" altLang="en-US" sz="1200" dirty="0" smtClean="0">
                <a:solidFill>
                  <a:schemeClr val="bg1"/>
                </a:solidFill>
                <a:latin typeface="+mn-ea"/>
              </a:rPr>
              <a:t>画明星妆同款</a:t>
            </a:r>
            <a:endParaRPr lang="zh-CN" altLang="en-US" sz="1200" dirty="0">
              <a:solidFill>
                <a:schemeClr val="bg1"/>
              </a:solidFill>
              <a:latin typeface="+mn-ea"/>
            </a:endParaRPr>
          </a:p>
        </p:txBody>
      </p:sp>
      <p:grpSp>
        <p:nvGrpSpPr>
          <p:cNvPr id="7" name="组合 22"/>
          <p:cNvGrpSpPr/>
          <p:nvPr/>
        </p:nvGrpSpPr>
        <p:grpSpPr>
          <a:xfrm>
            <a:off x="4417484" y="2453757"/>
            <a:ext cx="378042" cy="504056"/>
            <a:chOff x="2471142" y="2586760"/>
            <a:chExt cx="504056" cy="504056"/>
          </a:xfrm>
        </p:grpSpPr>
        <p:sp>
          <p:nvSpPr>
            <p:cNvPr id="25" name="椭圆 24"/>
            <p:cNvSpPr/>
            <p:nvPr/>
          </p:nvSpPr>
          <p:spPr>
            <a:xfrm>
              <a:off x="2471142" y="2586760"/>
              <a:ext cx="504056" cy="5040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
          <p:nvSpPr>
            <p:cNvPr id="26" name="TextBox 30"/>
            <p:cNvSpPr txBox="1"/>
            <p:nvPr/>
          </p:nvSpPr>
          <p:spPr>
            <a:xfrm>
              <a:off x="2510612" y="2669511"/>
              <a:ext cx="448733" cy="275590"/>
            </a:xfrm>
            <a:prstGeom prst="rect">
              <a:avLst/>
            </a:prstGeom>
            <a:noFill/>
          </p:spPr>
          <p:txBody>
            <a:bodyPr wrap="none" rtlCol="0">
              <a:spAutoFit/>
            </a:bodyPr>
            <a:lstStyle/>
            <a:p>
              <a:r>
                <a:rPr lang="en-US" altLang="zh-CN" sz="1200" b="1" dirty="0" smtClean="0">
                  <a:solidFill>
                    <a:schemeClr val="bg1"/>
                  </a:solidFill>
                  <a:latin typeface="+mn-ea"/>
                </a:rPr>
                <a:t>02</a:t>
              </a:r>
              <a:endParaRPr lang="zh-CN" altLang="en-US" sz="1200" b="1" dirty="0">
                <a:solidFill>
                  <a:schemeClr val="bg1"/>
                </a:solidFill>
                <a:latin typeface="+mn-ea"/>
              </a:endParaRPr>
            </a:p>
          </p:txBody>
        </p:sp>
      </p:grpSp>
      <p:pic>
        <p:nvPicPr>
          <p:cNvPr id="6146" name="Picture 2"/>
          <p:cNvPicPr>
            <a:picLocks noChangeAspect="1" noChangeArrowheads="1"/>
          </p:cNvPicPr>
          <p:nvPr/>
        </p:nvPicPr>
        <p:blipFill>
          <a:blip r:embed="rId2"/>
          <a:srcRect/>
          <a:stretch>
            <a:fillRect/>
          </a:stretch>
        </p:blipFill>
        <p:spPr bwMode="auto">
          <a:xfrm>
            <a:off x="4695590" y="696686"/>
            <a:ext cx="1172439" cy="11610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6380390" y="696686"/>
            <a:ext cx="1172272" cy="11610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4963886" y="2057061"/>
            <a:ext cx="1149674" cy="1161000"/>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6640797" y="2057061"/>
            <a:ext cx="1172495" cy="1161000"/>
          </a:xfrm>
          <a:prstGeom prst="rect">
            <a:avLst/>
          </a:prstGeom>
          <a:noFill/>
          <a:ln w="9525">
            <a:noFill/>
            <a:miter lim="800000"/>
            <a:headEnd/>
            <a:tailEnd/>
          </a:ln>
          <a:effectLst/>
        </p:spPr>
      </p:pic>
      <p:pic>
        <p:nvPicPr>
          <p:cNvPr id="6150" name="Picture 6"/>
          <p:cNvPicPr>
            <a:picLocks noChangeAspect="1" noChangeArrowheads="1"/>
          </p:cNvPicPr>
          <p:nvPr/>
        </p:nvPicPr>
        <p:blipFill>
          <a:blip r:embed="rId6"/>
          <a:srcRect l="3619"/>
          <a:stretch>
            <a:fillRect/>
          </a:stretch>
        </p:blipFill>
        <p:spPr bwMode="auto">
          <a:xfrm>
            <a:off x="4732567" y="3474243"/>
            <a:ext cx="1141358" cy="1161000"/>
          </a:xfrm>
          <a:prstGeom prst="rect">
            <a:avLst/>
          </a:prstGeom>
          <a:noFill/>
          <a:ln w="9525">
            <a:noFill/>
            <a:miter lim="800000"/>
            <a:headEnd/>
            <a:tailEnd/>
          </a:ln>
          <a:effectLst/>
        </p:spPr>
      </p:pic>
      <p:pic>
        <p:nvPicPr>
          <p:cNvPr id="6151" name="Picture 7"/>
          <p:cNvPicPr>
            <a:picLocks noChangeAspect="1" noChangeArrowheads="1"/>
          </p:cNvPicPr>
          <p:nvPr/>
        </p:nvPicPr>
        <p:blipFill>
          <a:blip r:embed="rId7"/>
          <a:srcRect/>
          <a:stretch>
            <a:fillRect/>
          </a:stretch>
        </p:blipFill>
        <p:spPr bwMode="auto">
          <a:xfrm>
            <a:off x="6355900" y="3474243"/>
            <a:ext cx="1172272" cy="1161000"/>
          </a:xfrm>
          <a:prstGeom prst="rect">
            <a:avLst/>
          </a:prstGeom>
          <a:noFill/>
          <a:ln w="9525">
            <a:noFill/>
            <a:miter lim="800000"/>
            <a:headEnd/>
            <a:tailEnd/>
          </a:ln>
          <a:effectLst/>
        </p:spPr>
      </p:pic>
      <p:sp>
        <p:nvSpPr>
          <p:cNvPr id="27" name="TextBox 26"/>
          <p:cNvSpPr txBox="1"/>
          <p:nvPr/>
        </p:nvSpPr>
        <p:spPr>
          <a:xfrm>
            <a:off x="241300" y="4835723"/>
            <a:ext cx="8423275" cy="307777"/>
          </a:xfrm>
          <a:prstGeom prst="rect">
            <a:avLst/>
          </a:prstGeom>
          <a:noFill/>
        </p:spPr>
        <p:txBody>
          <a:bodyPr wrap="square" rtlCol="0">
            <a:spAutoFit/>
          </a:bodyPr>
          <a:lstStyle/>
          <a:p>
            <a:pPr fontAlgn="base"/>
            <a:r>
              <a:rPr lang="en-US" altLang="zh-CN" sz="1400" dirty="0" smtClean="0">
                <a:latin typeface="+mn-ea"/>
              </a:rPr>
              <a:t>Si Liu et al,  Makeup like a superstar: Deep Localized Makeup Transfer Network, IJCAI 2016</a:t>
            </a:r>
            <a:endParaRPr lang="zh-CN" altLang="en-US" sz="1400" dirty="0">
              <a:latin typeface="+mn-ea"/>
            </a:endParaRPr>
          </a:p>
        </p:txBody>
      </p:sp>
      <p:sp>
        <p:nvSpPr>
          <p:cNvPr id="29" name="标题 2"/>
          <p:cNvSpPr txBox="1"/>
          <p:nvPr/>
        </p:nvSpPr>
        <p:spPr>
          <a:xfrm>
            <a:off x="2075552" y="0"/>
            <a:ext cx="4677935" cy="507761"/>
          </a:xfrm>
          <a:prstGeom prst="rect">
            <a:avLst/>
          </a:prstGeom>
        </p:spPr>
        <p:txBody>
          <a:bodyPr vert="horz" lIns="68580" tIns="34290" rIns="68580" bIns="34290" rtlCol="0" anchor="b">
            <a:noAutofit/>
          </a:bodyPr>
          <a:lstStyle/>
          <a:p>
            <a:pPr lvl="0" algn="ctr" defTabSz="914400">
              <a:lnSpc>
                <a:spcPct val="90000"/>
              </a:lnSpc>
              <a:spcBef>
                <a:spcPct val="0"/>
              </a:spcBef>
            </a:pPr>
            <a:r>
              <a:rPr lang="en-US" altLang="zh-CN" sz="1800" b="1" dirty="0" smtClean="0">
                <a:latin typeface="+mn-ea"/>
              </a:rPr>
              <a:t>Part5</a:t>
            </a:r>
            <a:r>
              <a:rPr lang="zh-CN" altLang="en-US" sz="1800" b="1" dirty="0" smtClean="0">
                <a:latin typeface="+mn-ea"/>
              </a:rPr>
              <a:t>：虚拟试妆</a:t>
            </a:r>
            <a:r>
              <a:rPr lang="en-US" altLang="zh-CN" sz="1800" b="1" dirty="0" smtClean="0">
                <a:latin typeface="+mn-ea"/>
              </a:rPr>
              <a:t>-</a:t>
            </a:r>
            <a:r>
              <a:rPr lang="zh-CN" altLang="en-US" sz="1800" b="1" dirty="0" smtClean="0">
                <a:latin typeface="+mn-ea"/>
              </a:rPr>
              <a:t>妆容迁移</a:t>
            </a:r>
            <a:endParaRPr kumimoji="0" lang="zh-CN" altLang="en-US" sz="1800" b="1" i="0" u="none" strike="noStrike" kern="1200" cap="none" spc="0" normalizeH="0" baseline="0" noProof="0" dirty="0">
              <a:ln>
                <a:noFill/>
              </a:ln>
              <a:solidFill>
                <a:schemeClr val="tx1"/>
              </a:solidFill>
              <a:effectLst/>
              <a:uLnTx/>
              <a:uFillTx/>
              <a:latin typeface="+mn-ea"/>
              <a:cs typeface="+mj-cs"/>
            </a:endParaRPr>
          </a:p>
        </p:txBody>
      </p:sp>
      <p:cxnSp>
        <p:nvCxnSpPr>
          <p:cNvPr id="28" name="直接连接符 27"/>
          <p:cNvCxnSpPr>
            <a:stCxn id="6146" idx="3"/>
            <a:endCxn id="6147" idx="1"/>
          </p:cNvCxnSpPr>
          <p:nvPr/>
        </p:nvCxnSpPr>
        <p:spPr>
          <a:xfrm>
            <a:off x="5868029" y="1277186"/>
            <a:ext cx="512360" cy="1191"/>
          </a:xfrm>
          <a:prstGeom prst="line">
            <a:avLst/>
          </a:prstGeom>
          <a:ln w="12700">
            <a:solidFill>
              <a:schemeClr val="bg1">
                <a:lumMod val="50000"/>
              </a:schemeClr>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6148" idx="3"/>
            <a:endCxn id="6149" idx="1"/>
          </p:cNvCxnSpPr>
          <p:nvPr/>
        </p:nvCxnSpPr>
        <p:spPr>
          <a:xfrm>
            <a:off x="6113560" y="2637561"/>
            <a:ext cx="527237" cy="1191"/>
          </a:xfrm>
          <a:prstGeom prst="line">
            <a:avLst/>
          </a:prstGeom>
          <a:ln w="12700">
            <a:solidFill>
              <a:schemeClr val="bg1">
                <a:lumMod val="50000"/>
              </a:schemeClr>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150" idx="3"/>
            <a:endCxn id="6151" idx="1"/>
          </p:cNvCxnSpPr>
          <p:nvPr/>
        </p:nvCxnSpPr>
        <p:spPr>
          <a:xfrm>
            <a:off x="5873924" y="4054743"/>
            <a:ext cx="481976" cy="1191"/>
          </a:xfrm>
          <a:prstGeom prst="line">
            <a:avLst/>
          </a:prstGeom>
          <a:ln w="12700">
            <a:solidFill>
              <a:schemeClr val="bg1">
                <a:lumMod val="50000"/>
              </a:schemeClr>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76925" y="962025"/>
            <a:ext cx="441960" cy="247650"/>
          </a:xfrm>
          <a:prstGeom prst="rect">
            <a:avLst/>
          </a:prstGeom>
          <a:noFill/>
        </p:spPr>
        <p:txBody>
          <a:bodyPr wrap="none" rtlCol="0">
            <a:spAutoFit/>
          </a:bodyPr>
          <a:lstStyle/>
          <a:p>
            <a:r>
              <a:rPr lang="zh-CN" altLang="en-US" sz="1015" dirty="0" smtClean="0">
                <a:latin typeface="+mn-ea"/>
              </a:rPr>
              <a:t>迁移</a:t>
            </a:r>
            <a:endParaRPr lang="zh-CN" altLang="en-US" sz="1015" dirty="0">
              <a:latin typeface="+mn-ea"/>
            </a:endParaRPr>
          </a:p>
        </p:txBody>
      </p:sp>
      <p:sp>
        <p:nvSpPr>
          <p:cNvPr id="39" name="TextBox 38"/>
          <p:cNvSpPr txBox="1"/>
          <p:nvPr/>
        </p:nvSpPr>
        <p:spPr>
          <a:xfrm>
            <a:off x="6134100" y="2324100"/>
            <a:ext cx="441960" cy="247650"/>
          </a:xfrm>
          <a:prstGeom prst="rect">
            <a:avLst/>
          </a:prstGeom>
          <a:noFill/>
        </p:spPr>
        <p:txBody>
          <a:bodyPr wrap="none" rtlCol="0">
            <a:spAutoFit/>
          </a:bodyPr>
          <a:lstStyle/>
          <a:p>
            <a:r>
              <a:rPr lang="zh-CN" altLang="en-US" sz="1015" dirty="0" smtClean="0">
                <a:latin typeface="+mn-ea"/>
              </a:rPr>
              <a:t>迁移</a:t>
            </a:r>
            <a:endParaRPr lang="zh-CN" altLang="en-US" sz="1015" dirty="0">
              <a:latin typeface="+mn-ea"/>
            </a:endParaRPr>
          </a:p>
        </p:txBody>
      </p:sp>
      <p:sp>
        <p:nvSpPr>
          <p:cNvPr id="40" name="TextBox 39"/>
          <p:cNvSpPr txBox="1"/>
          <p:nvPr/>
        </p:nvSpPr>
        <p:spPr>
          <a:xfrm>
            <a:off x="5915025" y="3743325"/>
            <a:ext cx="441960" cy="247650"/>
          </a:xfrm>
          <a:prstGeom prst="rect">
            <a:avLst/>
          </a:prstGeom>
          <a:noFill/>
        </p:spPr>
        <p:txBody>
          <a:bodyPr wrap="none" rtlCol="0">
            <a:spAutoFit/>
          </a:bodyPr>
          <a:lstStyle/>
          <a:p>
            <a:r>
              <a:rPr lang="zh-CN" altLang="en-US" sz="1015" dirty="0" smtClean="0">
                <a:latin typeface="+mn-ea"/>
              </a:rPr>
              <a:t>迁移</a:t>
            </a:r>
            <a:endParaRPr lang="zh-CN" altLang="en-US" sz="1015"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anim calcmode="lin" valueType="num">
                                      <p:cBhvr>
                                        <p:cTn id="10" dur="500" fill="hold"/>
                                        <p:tgtEl>
                                          <p:spTgt spid="22"/>
                                        </p:tgtEl>
                                        <p:attrNameLst>
                                          <p:attrName>ppt_x</p:attrName>
                                        </p:attrNameLst>
                                      </p:cBhvr>
                                      <p:tavLst>
                                        <p:tav tm="0">
                                          <p:val>
                                            <p:fltVal val="0.5"/>
                                          </p:val>
                                        </p:tav>
                                        <p:tav tm="100000">
                                          <p:val>
                                            <p:strVal val="#ppt_x"/>
                                          </p:val>
                                        </p:tav>
                                      </p:tavLst>
                                    </p:anim>
                                    <p:anim calcmode="lin" valueType="num">
                                      <p:cBhvr>
                                        <p:cTn id="11" dur="500" fill="hold"/>
                                        <p:tgtEl>
                                          <p:spTgt spid="2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fltVal val="0.5"/>
                                          </p:val>
                                        </p:tav>
                                        <p:tav tm="100000">
                                          <p:val>
                                            <p:strVal val="#ppt_x"/>
                                          </p:val>
                                        </p:tav>
                                      </p:tavLst>
                                    </p:anim>
                                    <p:anim calcmode="lin" valueType="num">
                                      <p:cBhvr>
                                        <p:cTn id="18" dur="500" fill="hold"/>
                                        <p:tgtEl>
                                          <p:spTgt spid="10"/>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6145"/>
                                        </p:tgtEl>
                                        <p:attrNameLst>
                                          <p:attrName>style.visibility</p:attrName>
                                        </p:attrNameLst>
                                      </p:cBhvr>
                                      <p:to>
                                        <p:strVal val="visible"/>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000"/>
                            </p:stCondLst>
                            <p:childTnLst>
                              <p:par>
                                <p:cTn id="27" presetID="53" presetClass="entr" presetSubtype="52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anim calcmode="lin" valueType="num">
                                      <p:cBhvr>
                                        <p:cTn id="32" dur="500" fill="hold"/>
                                        <p:tgtEl>
                                          <p:spTgt spid="12"/>
                                        </p:tgtEl>
                                        <p:attrNameLst>
                                          <p:attrName>ppt_x</p:attrName>
                                        </p:attrNameLst>
                                      </p:cBhvr>
                                      <p:tavLst>
                                        <p:tav tm="0">
                                          <p:val>
                                            <p:fltVal val="0.5"/>
                                          </p:val>
                                        </p:tav>
                                        <p:tav tm="100000">
                                          <p:val>
                                            <p:strVal val="#ppt_x"/>
                                          </p:val>
                                        </p:tav>
                                      </p:tavLst>
                                    </p:anim>
                                    <p:anim calcmode="lin" valueType="num">
                                      <p:cBhvr>
                                        <p:cTn id="33" dur="500" fill="hold"/>
                                        <p:tgtEl>
                                          <p:spTgt spid="12"/>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anim calcmode="lin" valueType="num">
                                      <p:cBhvr>
                                        <p:cTn id="39" dur="500" fill="hold"/>
                                        <p:tgtEl>
                                          <p:spTgt spid="11"/>
                                        </p:tgtEl>
                                        <p:attrNameLst>
                                          <p:attrName>ppt_x</p:attrName>
                                        </p:attrNameLst>
                                      </p:cBhvr>
                                      <p:tavLst>
                                        <p:tav tm="0">
                                          <p:val>
                                            <p:fltVal val="0.5"/>
                                          </p:val>
                                        </p:tav>
                                        <p:tav tm="100000">
                                          <p:val>
                                            <p:strVal val="#ppt_x"/>
                                          </p:val>
                                        </p:tav>
                                      </p:tavLst>
                                    </p:anim>
                                    <p:anim calcmode="lin" valueType="num">
                                      <p:cBhvr>
                                        <p:cTn id="40" dur="500" fill="hold"/>
                                        <p:tgtEl>
                                          <p:spTgt spid="11"/>
                                        </p:tgtEl>
                                        <p:attrNameLst>
                                          <p:attrName>ppt_y</p:attrName>
                                        </p:attrNameLst>
                                      </p:cBhvr>
                                      <p:tavLst>
                                        <p:tav tm="0">
                                          <p:val>
                                            <p:fltVal val="0.5"/>
                                          </p:val>
                                        </p:tav>
                                        <p:tav tm="100000">
                                          <p:val>
                                            <p:strVal val="#ppt_y"/>
                                          </p:val>
                                        </p:tav>
                                      </p:tavLst>
                                    </p:anim>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300"/>
                                        <p:tgtEl>
                                          <p:spTgt spid="23"/>
                                        </p:tgtEl>
                                      </p:cBhvr>
                                    </p:animEffect>
                                  </p:childTnLst>
                                </p:cTn>
                              </p:par>
                            </p:childTnLst>
                          </p:cTn>
                        </p:par>
                        <p:par>
                          <p:cTn id="45" fill="hold">
                            <p:stCondLst>
                              <p:cond delay="2000"/>
                            </p:stCondLst>
                            <p:childTnLst>
                              <p:par>
                                <p:cTn id="46" presetID="53" presetClass="entr" presetSubtype="528"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fltVal val="0"/>
                                          </p:val>
                                        </p:tav>
                                        <p:tav tm="100000">
                                          <p:val>
                                            <p:strVal val="#ppt_h"/>
                                          </p:val>
                                        </p:tav>
                                      </p:tavLst>
                                    </p:anim>
                                    <p:animEffect transition="in" filter="fade">
                                      <p:cBhvr>
                                        <p:cTn id="50" dur="500"/>
                                        <p:tgtEl>
                                          <p:spTgt spid="5"/>
                                        </p:tgtEl>
                                      </p:cBhvr>
                                    </p:animEffect>
                                    <p:anim calcmode="lin" valueType="num">
                                      <p:cBhvr>
                                        <p:cTn id="51" dur="500" fill="hold"/>
                                        <p:tgtEl>
                                          <p:spTgt spid="5"/>
                                        </p:tgtEl>
                                        <p:attrNameLst>
                                          <p:attrName>ppt_x</p:attrName>
                                        </p:attrNameLst>
                                      </p:cBhvr>
                                      <p:tavLst>
                                        <p:tav tm="0">
                                          <p:val>
                                            <p:fltVal val="0.5"/>
                                          </p:val>
                                        </p:tav>
                                        <p:tav tm="100000">
                                          <p:val>
                                            <p:strVal val="#ppt_x"/>
                                          </p:val>
                                        </p:tav>
                                      </p:tavLst>
                                    </p:anim>
                                    <p:anim calcmode="lin" valueType="num">
                                      <p:cBhvr>
                                        <p:cTn id="52" dur="500" fill="hold"/>
                                        <p:tgtEl>
                                          <p:spTgt spid="5"/>
                                        </p:tgtEl>
                                        <p:attrNameLst>
                                          <p:attrName>ppt_y</p:attrName>
                                        </p:attrNameLst>
                                      </p:cBhvr>
                                      <p:tavLst>
                                        <p:tav tm="0">
                                          <p:val>
                                            <p:fltVal val="0.5"/>
                                          </p:val>
                                        </p:tav>
                                        <p:tav tm="100000">
                                          <p:val>
                                            <p:strVal val="#ppt_y"/>
                                          </p:val>
                                        </p:tav>
                                      </p:tavLst>
                                    </p:anim>
                                  </p:childTnLst>
                                </p:cTn>
                              </p:par>
                              <p:par>
                                <p:cTn id="53" presetID="53" presetClass="entr" presetSubtype="528"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anim calcmode="lin" valueType="num">
                                      <p:cBhvr>
                                        <p:cTn id="58" dur="500" fill="hold"/>
                                        <p:tgtEl>
                                          <p:spTgt spid="7"/>
                                        </p:tgtEl>
                                        <p:attrNameLst>
                                          <p:attrName>ppt_x</p:attrName>
                                        </p:attrNameLst>
                                      </p:cBhvr>
                                      <p:tavLst>
                                        <p:tav tm="0">
                                          <p:val>
                                            <p:fltVal val="0.5"/>
                                          </p:val>
                                        </p:tav>
                                        <p:tav tm="100000">
                                          <p:val>
                                            <p:strVal val="#ppt_x"/>
                                          </p:val>
                                        </p:tav>
                                      </p:tavLst>
                                    </p:anim>
                                    <p:anim calcmode="lin" valueType="num">
                                      <p:cBhvr>
                                        <p:cTn id="59" dur="500" fill="hold"/>
                                        <p:tgtEl>
                                          <p:spTgt spid="7"/>
                                        </p:tgtEl>
                                        <p:attrNameLst>
                                          <p:attrName>ppt_y</p:attrName>
                                        </p:attrNameLst>
                                      </p:cBhvr>
                                      <p:tavLst>
                                        <p:tav tm="0">
                                          <p:val>
                                            <p:fltVal val="0.5"/>
                                          </p:val>
                                        </p:tav>
                                        <p:tav tm="100000">
                                          <p:val>
                                            <p:strVal val="#ppt_y"/>
                                          </p:val>
                                        </p:tav>
                                      </p:tavLst>
                                    </p:anim>
                                  </p:childTnLst>
                                </p:cTn>
                              </p:par>
                              <p:par>
                                <p:cTn id="60" presetID="53" presetClass="entr" presetSubtype="528"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ppt_w</p:attrName>
                                        </p:attrNameLst>
                                      </p:cBhvr>
                                      <p:tavLst>
                                        <p:tav tm="0">
                                          <p:val>
                                            <p:fltVal val="0"/>
                                          </p:val>
                                        </p:tav>
                                        <p:tav tm="100000">
                                          <p:val>
                                            <p:strVal val="#ppt_w"/>
                                          </p:val>
                                        </p:tav>
                                      </p:tavLst>
                                    </p:anim>
                                    <p:anim calcmode="lin" valueType="num">
                                      <p:cBhvr>
                                        <p:cTn id="63" dur="500" fill="hold"/>
                                        <p:tgtEl>
                                          <p:spTgt spid="6"/>
                                        </p:tgtEl>
                                        <p:attrNameLst>
                                          <p:attrName>ppt_h</p:attrName>
                                        </p:attrNameLst>
                                      </p:cBhvr>
                                      <p:tavLst>
                                        <p:tav tm="0">
                                          <p:val>
                                            <p:fltVal val="0"/>
                                          </p:val>
                                        </p:tav>
                                        <p:tav tm="100000">
                                          <p:val>
                                            <p:strVal val="#ppt_h"/>
                                          </p:val>
                                        </p:tav>
                                      </p:tavLst>
                                    </p:anim>
                                    <p:animEffect transition="in" filter="fade">
                                      <p:cBhvr>
                                        <p:cTn id="64" dur="500"/>
                                        <p:tgtEl>
                                          <p:spTgt spid="6"/>
                                        </p:tgtEl>
                                      </p:cBhvr>
                                    </p:animEffect>
                                    <p:anim calcmode="lin" valueType="num">
                                      <p:cBhvr>
                                        <p:cTn id="65" dur="500" fill="hold"/>
                                        <p:tgtEl>
                                          <p:spTgt spid="6"/>
                                        </p:tgtEl>
                                        <p:attrNameLst>
                                          <p:attrName>ppt_x</p:attrName>
                                        </p:attrNameLst>
                                      </p:cBhvr>
                                      <p:tavLst>
                                        <p:tav tm="0">
                                          <p:val>
                                            <p:fltVal val="0.5"/>
                                          </p:val>
                                        </p:tav>
                                        <p:tav tm="100000">
                                          <p:val>
                                            <p:strVal val="#ppt_x"/>
                                          </p:val>
                                        </p:tav>
                                      </p:tavLst>
                                    </p:anim>
                                    <p:anim calcmode="lin" valueType="num">
                                      <p:cBhvr>
                                        <p:cTn id="66" dur="500" fill="hold"/>
                                        <p:tgtEl>
                                          <p:spTgt spid="6"/>
                                        </p:tgtEl>
                                        <p:attrNameLst>
                                          <p:attrName>ppt_y</p:attrName>
                                        </p:attrNameLst>
                                      </p:cBhvr>
                                      <p:tavLst>
                                        <p:tav tm="0">
                                          <p:val>
                                            <p:fltVal val="0.5"/>
                                          </p:val>
                                        </p:tav>
                                        <p:tav tm="100000">
                                          <p:val>
                                            <p:strVal val="#ppt_y"/>
                                          </p:val>
                                        </p:tav>
                                      </p:tavLst>
                                    </p:anim>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6146"/>
                                        </p:tgtEl>
                                        <p:attrNameLst>
                                          <p:attrName>style.visibility</p:attrName>
                                        </p:attrNameLst>
                                      </p:cBhvr>
                                      <p:to>
                                        <p:strVal val="visible"/>
                                      </p:to>
                                    </p:set>
                                    <p:animEffect transition="in" filter="wipe(left)">
                                      <p:cBhvr>
                                        <p:cTn id="70" dur="500"/>
                                        <p:tgtEl>
                                          <p:spTgt spid="6146"/>
                                        </p:tgtEl>
                                      </p:cBhvr>
                                    </p:animEffect>
                                  </p:childTnLst>
                                </p:cTn>
                              </p:par>
                              <p:par>
                                <p:cTn id="71" presetID="22" presetClass="entr" presetSubtype="8" fill="hold" nodeType="withEffect">
                                  <p:stCondLst>
                                    <p:cond delay="0"/>
                                  </p:stCondLst>
                                  <p:childTnLst>
                                    <p:set>
                                      <p:cBhvr>
                                        <p:cTn id="72" dur="1" fill="hold">
                                          <p:stCondLst>
                                            <p:cond delay="0"/>
                                          </p:stCondLst>
                                        </p:cTn>
                                        <p:tgtEl>
                                          <p:spTgt spid="6148"/>
                                        </p:tgtEl>
                                        <p:attrNameLst>
                                          <p:attrName>style.visibility</p:attrName>
                                        </p:attrNameLst>
                                      </p:cBhvr>
                                      <p:to>
                                        <p:strVal val="visible"/>
                                      </p:to>
                                    </p:set>
                                    <p:animEffect transition="in" filter="wipe(left)">
                                      <p:cBhvr>
                                        <p:cTn id="73" dur="500"/>
                                        <p:tgtEl>
                                          <p:spTgt spid="6148"/>
                                        </p:tgtEl>
                                      </p:cBhvr>
                                    </p:animEffect>
                                  </p:childTnLst>
                                </p:cTn>
                              </p:par>
                              <p:par>
                                <p:cTn id="74" presetID="22" presetClass="entr" presetSubtype="8" fill="hold" nodeType="withEffect">
                                  <p:stCondLst>
                                    <p:cond delay="0"/>
                                  </p:stCondLst>
                                  <p:childTnLst>
                                    <p:set>
                                      <p:cBhvr>
                                        <p:cTn id="75" dur="1" fill="hold">
                                          <p:stCondLst>
                                            <p:cond delay="0"/>
                                          </p:stCondLst>
                                        </p:cTn>
                                        <p:tgtEl>
                                          <p:spTgt spid="6150"/>
                                        </p:tgtEl>
                                        <p:attrNameLst>
                                          <p:attrName>style.visibility</p:attrName>
                                        </p:attrNameLst>
                                      </p:cBhvr>
                                      <p:to>
                                        <p:strVal val="visible"/>
                                      </p:to>
                                    </p:set>
                                    <p:animEffect transition="in" filter="wipe(left)">
                                      <p:cBhvr>
                                        <p:cTn id="76" dur="500"/>
                                        <p:tgtEl>
                                          <p:spTgt spid="615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par>
                                <p:cTn id="82" presetID="22" presetClass="entr" presetSubtype="8"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par>
                                <p:cTn id="85" presetID="22" presetClass="entr" presetSubtype="8"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left)">
                                      <p:cBhvr>
                                        <p:cTn id="90" dur="500"/>
                                        <p:tgtEl>
                                          <p:spTgt spid="3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left)">
                                      <p:cBhvr>
                                        <p:cTn id="93" dur="500"/>
                                        <p:tgtEl>
                                          <p:spTgt spid="39"/>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left)">
                                      <p:cBhvr>
                                        <p:cTn id="96" dur="500"/>
                                        <p:tgtEl>
                                          <p:spTgt spid="40"/>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6147"/>
                                        </p:tgtEl>
                                        <p:attrNameLst>
                                          <p:attrName>style.visibility</p:attrName>
                                        </p:attrNameLst>
                                      </p:cBhvr>
                                      <p:to>
                                        <p:strVal val="visible"/>
                                      </p:to>
                                    </p:set>
                                    <p:animEffect transition="in" filter="wipe(left)">
                                      <p:cBhvr>
                                        <p:cTn id="100" dur="500"/>
                                        <p:tgtEl>
                                          <p:spTgt spid="6147"/>
                                        </p:tgtEl>
                                      </p:cBhvr>
                                    </p:animEffect>
                                  </p:childTnLst>
                                </p:cTn>
                              </p:par>
                              <p:par>
                                <p:cTn id="101" presetID="22" presetClass="entr" presetSubtype="8" fill="hold" nodeType="withEffect">
                                  <p:stCondLst>
                                    <p:cond delay="0"/>
                                  </p:stCondLst>
                                  <p:childTnLst>
                                    <p:set>
                                      <p:cBhvr>
                                        <p:cTn id="102" dur="1" fill="hold">
                                          <p:stCondLst>
                                            <p:cond delay="0"/>
                                          </p:stCondLst>
                                        </p:cTn>
                                        <p:tgtEl>
                                          <p:spTgt spid="6149"/>
                                        </p:tgtEl>
                                        <p:attrNameLst>
                                          <p:attrName>style.visibility</p:attrName>
                                        </p:attrNameLst>
                                      </p:cBhvr>
                                      <p:to>
                                        <p:strVal val="visible"/>
                                      </p:to>
                                    </p:set>
                                    <p:animEffect transition="in" filter="wipe(left)">
                                      <p:cBhvr>
                                        <p:cTn id="103" dur="500"/>
                                        <p:tgtEl>
                                          <p:spTgt spid="6149"/>
                                        </p:tgtEl>
                                      </p:cBhvr>
                                    </p:animEffect>
                                  </p:childTnLst>
                                </p:cTn>
                              </p:par>
                              <p:par>
                                <p:cTn id="104" presetID="22" presetClass="entr" presetSubtype="8" fill="hold" nodeType="withEffect">
                                  <p:stCondLst>
                                    <p:cond delay="0"/>
                                  </p:stCondLst>
                                  <p:childTnLst>
                                    <p:set>
                                      <p:cBhvr>
                                        <p:cTn id="105" dur="1" fill="hold">
                                          <p:stCondLst>
                                            <p:cond delay="0"/>
                                          </p:stCondLst>
                                        </p:cTn>
                                        <p:tgtEl>
                                          <p:spTgt spid="6151"/>
                                        </p:tgtEl>
                                        <p:attrNameLst>
                                          <p:attrName>style.visibility</p:attrName>
                                        </p:attrNameLst>
                                      </p:cBhvr>
                                      <p:to>
                                        <p:strVal val="visible"/>
                                      </p:to>
                                    </p:set>
                                    <p:animEffect transition="in" filter="wipe(left)">
                                      <p:cBhvr>
                                        <p:cTn id="106"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22" grpId="0"/>
      <p:bldP spid="23" grpId="0"/>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3951481" y="893914"/>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人体美学</a:t>
            </a:r>
            <a:endParaRPr lang="zh-CN" altLang="en-US" sz="1800" b="1" dirty="0">
              <a:latin typeface="+mn-ea"/>
            </a:endParaRPr>
          </a:p>
        </p:txBody>
      </p:sp>
      <p:sp>
        <p:nvSpPr>
          <p:cNvPr id="9" name="椭圆 8"/>
          <p:cNvSpPr/>
          <p:nvPr/>
        </p:nvSpPr>
        <p:spPr>
          <a:xfrm>
            <a:off x="3938781" y="3451363"/>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时尚搜索</a:t>
            </a:r>
            <a:endParaRPr lang="zh-CN" altLang="en-US" sz="1800" b="1" dirty="0">
              <a:latin typeface="+mn-ea"/>
            </a:endParaRPr>
          </a:p>
        </p:txBody>
      </p:sp>
      <p:sp>
        <p:nvSpPr>
          <p:cNvPr id="10" name="椭圆 9"/>
          <p:cNvSpPr/>
          <p:nvPr/>
        </p:nvSpPr>
        <p:spPr>
          <a:xfrm>
            <a:off x="5528656" y="2305988"/>
            <a:ext cx="900000" cy="90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zh-CN" altLang="en-US" sz="1800" b="1" dirty="0" smtClean="0">
                <a:latin typeface="+mn-ea"/>
              </a:rPr>
              <a:t>人体解析</a:t>
            </a:r>
            <a:endParaRPr lang="zh-CN" altLang="en-US" sz="1800" b="1" dirty="0">
              <a:latin typeface="+mn-ea"/>
            </a:endParaRPr>
          </a:p>
        </p:txBody>
      </p:sp>
      <p:sp>
        <p:nvSpPr>
          <p:cNvPr id="11" name="椭圆 10"/>
          <p:cNvSpPr/>
          <p:nvPr/>
        </p:nvSpPr>
        <p:spPr>
          <a:xfrm>
            <a:off x="2539407" y="2293288"/>
            <a:ext cx="900000" cy="90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时尚推荐</a:t>
            </a:r>
            <a:endParaRPr lang="zh-CN" altLang="en-US" sz="1800" b="1" dirty="0">
              <a:latin typeface="+mn-ea"/>
            </a:endParaRPr>
          </a:p>
        </p:txBody>
      </p:sp>
      <p:sp>
        <p:nvSpPr>
          <p:cNvPr id="12" name="椭圆 11"/>
          <p:cNvSpPr/>
          <p:nvPr/>
        </p:nvSpPr>
        <p:spPr>
          <a:xfrm rot="2700000">
            <a:off x="4892236" y="1369754"/>
            <a:ext cx="900000" cy="90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部件检测</a:t>
            </a:r>
            <a:endParaRPr lang="zh-CN" altLang="en-US" sz="1800" b="1" dirty="0">
              <a:latin typeface="+mn-ea"/>
            </a:endParaRPr>
          </a:p>
        </p:txBody>
      </p:sp>
      <p:sp>
        <p:nvSpPr>
          <p:cNvPr id="13" name="椭圆 12"/>
          <p:cNvSpPr/>
          <p:nvPr/>
        </p:nvSpPr>
        <p:spPr>
          <a:xfrm rot="-2700000">
            <a:off x="2972517" y="1369754"/>
            <a:ext cx="900000" cy="90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行人验证</a:t>
            </a:r>
            <a:endParaRPr lang="zh-CN" altLang="en-US" sz="1800" b="1" dirty="0">
              <a:latin typeface="+mn-ea"/>
            </a:endParaRPr>
          </a:p>
        </p:txBody>
      </p:sp>
      <p:sp>
        <p:nvSpPr>
          <p:cNvPr id="14" name="等腰三角形 13"/>
          <p:cNvSpPr/>
          <p:nvPr/>
        </p:nvSpPr>
        <p:spPr>
          <a:xfrm>
            <a:off x="4328998" y="1950186"/>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5" name="等腰三角形 14"/>
          <p:cNvSpPr/>
          <p:nvPr/>
        </p:nvSpPr>
        <p:spPr>
          <a:xfrm flipV="1">
            <a:off x="4328998" y="3239313"/>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6" name="等腰三角形 15"/>
          <p:cNvSpPr/>
          <p:nvPr/>
        </p:nvSpPr>
        <p:spPr>
          <a:xfrm rot="5400000">
            <a:off x="4973562" y="2594749"/>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7" name="等腰三角形 16"/>
          <p:cNvSpPr/>
          <p:nvPr/>
        </p:nvSpPr>
        <p:spPr>
          <a:xfrm rot="5400000" flipV="1">
            <a:off x="3684435" y="2594749"/>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8" name="等腰三角形 17"/>
          <p:cNvSpPr/>
          <p:nvPr/>
        </p:nvSpPr>
        <p:spPr>
          <a:xfrm rot="2700000">
            <a:off x="4784772" y="2138974"/>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9" name="等腰三角形 18"/>
          <p:cNvSpPr/>
          <p:nvPr/>
        </p:nvSpPr>
        <p:spPr>
          <a:xfrm rot="2700000" flipV="1">
            <a:off x="3873222" y="3050524"/>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20" name="等腰三角形 19"/>
          <p:cNvSpPr/>
          <p:nvPr/>
        </p:nvSpPr>
        <p:spPr>
          <a:xfrm rot="8100000">
            <a:off x="4784772" y="3050524"/>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21" name="等腰三角形 20"/>
          <p:cNvSpPr/>
          <p:nvPr/>
        </p:nvSpPr>
        <p:spPr>
          <a:xfrm rot="8100000" flipV="1">
            <a:off x="3873222" y="2138974"/>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30" name="椭圆 29"/>
          <p:cNvSpPr/>
          <p:nvPr/>
        </p:nvSpPr>
        <p:spPr>
          <a:xfrm rot="-2700000">
            <a:off x="4892236" y="3213271"/>
            <a:ext cx="900000" cy="90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zh-CN" altLang="en-US" sz="1800" b="1" dirty="0" smtClean="0">
                <a:latin typeface="+mn-ea"/>
              </a:rPr>
              <a:t>姿态估计</a:t>
            </a:r>
            <a:endParaRPr lang="zh-CN" altLang="en-US" sz="1800" b="1" dirty="0">
              <a:latin typeface="+mn-ea"/>
            </a:endParaRPr>
          </a:p>
        </p:txBody>
      </p:sp>
      <p:sp>
        <p:nvSpPr>
          <p:cNvPr id="31" name="椭圆 30"/>
          <p:cNvSpPr/>
          <p:nvPr/>
        </p:nvSpPr>
        <p:spPr>
          <a:xfrm rot="2700000">
            <a:off x="2972517" y="3256592"/>
            <a:ext cx="900000" cy="90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属性识别</a:t>
            </a:r>
            <a:endParaRPr lang="zh-CN" altLang="en-US" sz="1800" b="1" dirty="0">
              <a:latin typeface="+mn-ea"/>
            </a:endParaRPr>
          </a:p>
        </p:txBody>
      </p:sp>
      <p:grpSp>
        <p:nvGrpSpPr>
          <p:cNvPr id="2" name="组合 27"/>
          <p:cNvGrpSpPr/>
          <p:nvPr/>
        </p:nvGrpSpPr>
        <p:grpSpPr>
          <a:xfrm>
            <a:off x="3829695" y="2095302"/>
            <a:ext cx="1114623" cy="1114623"/>
            <a:chOff x="3829695" y="2095302"/>
            <a:chExt cx="1114623" cy="1114623"/>
          </a:xfrm>
        </p:grpSpPr>
        <p:sp>
          <p:nvSpPr>
            <p:cNvPr id="32" name="椭圆 31"/>
            <p:cNvSpPr/>
            <p:nvPr/>
          </p:nvSpPr>
          <p:spPr>
            <a:xfrm>
              <a:off x="3829695" y="2095302"/>
              <a:ext cx="1114623" cy="11146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33" name="TextBox 20"/>
            <p:cNvSpPr txBox="1"/>
            <p:nvPr/>
          </p:nvSpPr>
          <p:spPr>
            <a:xfrm>
              <a:off x="4055992" y="2329448"/>
              <a:ext cx="662028" cy="5539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1800" b="1" dirty="0" smtClean="0">
                  <a:solidFill>
                    <a:schemeClr val="bg1"/>
                  </a:solidFill>
                  <a:latin typeface="+mn-ea"/>
                  <a:ea typeface="+mn-ea"/>
                </a:rPr>
                <a:t>人像图片</a:t>
              </a:r>
              <a:endParaRPr lang="en-US" altLang="zh-CN" sz="1800" b="1" dirty="0">
                <a:solidFill>
                  <a:schemeClr val="bg1"/>
                </a:solidFill>
                <a:latin typeface="+mn-ea"/>
                <a:ea typeface="+mn-ea"/>
              </a:endParaRPr>
            </a:p>
          </p:txBody>
        </p:sp>
      </p:grpSp>
      <p:pic>
        <p:nvPicPr>
          <p:cNvPr id="34" name="Picture 4"/>
          <p:cNvPicPr>
            <a:picLocks noChangeAspect="1" noChangeArrowheads="1"/>
          </p:cNvPicPr>
          <p:nvPr/>
        </p:nvPicPr>
        <p:blipFill>
          <a:blip r:embed="rId1"/>
          <a:srcRect/>
          <a:stretch>
            <a:fillRect/>
          </a:stretch>
        </p:blipFill>
        <p:spPr bwMode="auto">
          <a:xfrm>
            <a:off x="5973763" y="786517"/>
            <a:ext cx="617537" cy="842960"/>
          </a:xfrm>
          <a:prstGeom prst="rect">
            <a:avLst/>
          </a:prstGeom>
          <a:noFill/>
          <a:ln w="9525">
            <a:noFill/>
            <a:miter lim="800000"/>
            <a:headEnd/>
            <a:tailEnd/>
          </a:ln>
          <a:effectLst/>
        </p:spPr>
      </p:pic>
      <p:pic>
        <p:nvPicPr>
          <p:cNvPr id="35" name="Picture 3"/>
          <p:cNvPicPr>
            <a:picLocks noChangeAspect="1" noChangeArrowheads="1"/>
          </p:cNvPicPr>
          <p:nvPr/>
        </p:nvPicPr>
        <p:blipFill>
          <a:blip r:embed="rId2"/>
          <a:srcRect/>
          <a:stretch>
            <a:fillRect/>
          </a:stretch>
        </p:blipFill>
        <p:spPr bwMode="auto">
          <a:xfrm>
            <a:off x="6508750" y="2341563"/>
            <a:ext cx="815589" cy="808037"/>
          </a:xfrm>
          <a:prstGeom prst="rect">
            <a:avLst/>
          </a:prstGeom>
          <a:noFill/>
          <a:ln w="9525">
            <a:noFill/>
            <a:miter lim="800000"/>
            <a:headEnd/>
            <a:tailEnd/>
          </a:ln>
          <a:effectLst/>
        </p:spPr>
      </p:pic>
      <p:pic>
        <p:nvPicPr>
          <p:cNvPr id="36" name="Picture 2"/>
          <p:cNvPicPr>
            <a:picLocks noChangeAspect="1" noChangeArrowheads="1"/>
          </p:cNvPicPr>
          <p:nvPr/>
        </p:nvPicPr>
        <p:blipFill>
          <a:blip r:embed="rId3"/>
          <a:srcRect/>
          <a:stretch>
            <a:fillRect/>
          </a:stretch>
        </p:blipFill>
        <p:spPr bwMode="auto">
          <a:xfrm>
            <a:off x="5743576" y="3835400"/>
            <a:ext cx="790904" cy="711200"/>
          </a:xfrm>
          <a:prstGeom prst="rect">
            <a:avLst/>
          </a:prstGeom>
          <a:noFill/>
          <a:ln w="9525">
            <a:noFill/>
            <a:miter lim="800000"/>
            <a:headEnd/>
            <a:tailEnd/>
          </a:ln>
          <a:effectLst/>
        </p:spPr>
      </p:pic>
      <p:pic>
        <p:nvPicPr>
          <p:cNvPr id="37" name="Picture 5"/>
          <p:cNvPicPr>
            <a:picLocks noChangeAspect="1" noChangeArrowheads="1"/>
          </p:cNvPicPr>
          <p:nvPr/>
        </p:nvPicPr>
        <p:blipFill>
          <a:blip r:embed="rId4"/>
          <a:srcRect/>
          <a:stretch>
            <a:fillRect/>
          </a:stretch>
        </p:blipFill>
        <p:spPr bwMode="auto">
          <a:xfrm>
            <a:off x="2130425" y="755650"/>
            <a:ext cx="828675" cy="736600"/>
          </a:xfrm>
          <a:prstGeom prst="rect">
            <a:avLst/>
          </a:prstGeom>
          <a:noFill/>
          <a:ln w="9525">
            <a:noFill/>
            <a:miter lim="800000"/>
            <a:headEnd/>
            <a:tailEnd/>
          </a:ln>
          <a:effectLst/>
        </p:spPr>
      </p:pic>
      <p:pic>
        <p:nvPicPr>
          <p:cNvPr id="38" name="Picture 10" descr="https://timgsa.baidu.com/timg?image&amp;quality=80&amp;size=b9999_10000&amp;sec=1502294447712&amp;di=dafeba0ae5848223a6bd19a474bb937d&amp;imgtype=0&amp;src=http%3A%2F%2Fpic.58pic.com%2F58pic%2F16%2F24%2F94%2F58h58PIC9q5_1024.jpg"/>
          <p:cNvPicPr>
            <a:picLocks noChangeAspect="1" noChangeArrowheads="1"/>
          </p:cNvPicPr>
          <p:nvPr/>
        </p:nvPicPr>
        <p:blipFill>
          <a:blip r:embed="rId5" cstate="print"/>
          <a:srcRect/>
          <a:stretch>
            <a:fillRect/>
          </a:stretch>
        </p:blipFill>
        <p:spPr bwMode="auto">
          <a:xfrm>
            <a:off x="1857376" y="2523524"/>
            <a:ext cx="390523" cy="651613"/>
          </a:xfrm>
          <a:prstGeom prst="rect">
            <a:avLst/>
          </a:prstGeom>
          <a:noFill/>
        </p:spPr>
      </p:pic>
      <p:pic>
        <p:nvPicPr>
          <p:cNvPr id="39" name="Picture 6"/>
          <p:cNvPicPr>
            <a:picLocks noChangeAspect="1" noChangeArrowheads="1"/>
          </p:cNvPicPr>
          <p:nvPr/>
        </p:nvPicPr>
        <p:blipFill>
          <a:blip r:embed="rId6"/>
          <a:srcRect t="2734" r="6173" b="42515"/>
          <a:stretch>
            <a:fillRect/>
          </a:stretch>
        </p:blipFill>
        <p:spPr bwMode="auto">
          <a:xfrm>
            <a:off x="2093896" y="3937000"/>
            <a:ext cx="771116" cy="635000"/>
          </a:xfrm>
          <a:prstGeom prst="rect">
            <a:avLst/>
          </a:prstGeom>
          <a:noFill/>
          <a:ln w="9525">
            <a:noFill/>
            <a:miter lim="800000"/>
            <a:headEnd/>
            <a:tailEnd/>
          </a:ln>
          <a:effectLst/>
        </p:spPr>
      </p:pic>
      <p:pic>
        <p:nvPicPr>
          <p:cNvPr id="40" name="Picture 8" descr="https://timgsa.baidu.com/timg?image&amp;quality=80&amp;size=b9999_10000&amp;sec=1502294399753&amp;di=6ab831b111ae5c8305c8c0c9208f7402&amp;imgtype=0&amp;src=http%3A%2F%2Fpic.58pic.com%2F58pic%2F16%2F52%2F75%2F73m58PICKxt_1024.jpg"/>
          <p:cNvPicPr>
            <a:picLocks noChangeAspect="1" noChangeArrowheads="1"/>
          </p:cNvPicPr>
          <p:nvPr/>
        </p:nvPicPr>
        <p:blipFill>
          <a:blip r:embed="rId7" cstate="print"/>
          <a:srcRect l="12533" t="3685" r="10302" b="44859"/>
          <a:stretch>
            <a:fillRect/>
          </a:stretch>
        </p:blipFill>
        <p:spPr bwMode="auto">
          <a:xfrm>
            <a:off x="4064000" y="4394373"/>
            <a:ext cx="749300" cy="698327"/>
          </a:xfrm>
          <a:prstGeom prst="rect">
            <a:avLst/>
          </a:prstGeom>
          <a:noFill/>
        </p:spPr>
      </p:pic>
      <p:pic>
        <p:nvPicPr>
          <p:cNvPr id="72706" name="Picture 2" descr="https://timgsa.baidu.com/timg?image&amp;quality=80&amp;size=b9999_10000&amp;sec=1502295065541&amp;di=4675e0a035c2cb0ae4a14848607d2880&amp;imgtype=0&amp;src=http%3A%2F%2Fimg01.taopic.com%2F141114%2F318758-1411140IZ048.jpg"/>
          <p:cNvPicPr>
            <a:picLocks noChangeAspect="1" noChangeArrowheads="1"/>
          </p:cNvPicPr>
          <p:nvPr/>
        </p:nvPicPr>
        <p:blipFill>
          <a:blip r:embed="rId8" cstate="print"/>
          <a:srcRect r="28700" b="6447"/>
          <a:stretch>
            <a:fillRect/>
          </a:stretch>
        </p:blipFill>
        <p:spPr bwMode="auto">
          <a:xfrm>
            <a:off x="3965575" y="127000"/>
            <a:ext cx="796925" cy="69744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8"/>
                                        </p:tgtEl>
                                        <p:attrNameLst>
                                          <p:attrName>style.opacity</p:attrName>
                                        </p:attrNameLst>
                                      </p:cBhvr>
                                      <p:to>
                                        <p:strVal val="0.25"/>
                                      </p:to>
                                    </p:set>
                                    <p:animEffect filter="image" prLst="opacity: 0.25">
                                      <p:cBhvr rctx="IE">
                                        <p:cTn id="7" dur="indefinite"/>
                                        <p:tgtEl>
                                          <p:spTgt spid="8"/>
                                        </p:tgtEl>
                                      </p:cBhvr>
                                    </p:animEffect>
                                  </p:childTnLst>
                                </p:cTn>
                              </p:par>
                              <p:par>
                                <p:cTn id="8" presetID="9" presetClass="emph" presetSubtype="0" grpId="0" nodeType="withEffect">
                                  <p:stCondLst>
                                    <p:cond delay="0"/>
                                  </p:stCondLst>
                                  <p:childTnLst>
                                    <p:set>
                                      <p:cBhvr rctx="PPT">
                                        <p:cTn id="9" dur="indefinite"/>
                                        <p:tgtEl>
                                          <p:spTgt spid="9"/>
                                        </p:tgtEl>
                                        <p:attrNameLst>
                                          <p:attrName>style.opacity</p:attrName>
                                        </p:attrNameLst>
                                      </p:cBhvr>
                                      <p:to>
                                        <p:strVal val="0.25"/>
                                      </p:to>
                                    </p:set>
                                    <p:animEffect filter="image" prLst="opacity: 0.25">
                                      <p:cBhvr rctx="IE">
                                        <p:cTn id="10" dur="indefinite"/>
                                        <p:tgtEl>
                                          <p:spTgt spid="9"/>
                                        </p:tgtEl>
                                      </p:cBhvr>
                                    </p:animEffect>
                                  </p:childTnLst>
                                </p:cTn>
                              </p:par>
                              <p:par>
                                <p:cTn id="11" presetID="9" presetClass="emph" presetSubtype="0" grpId="0" nodeType="withEffect">
                                  <p:stCondLst>
                                    <p:cond delay="0"/>
                                  </p:stCondLst>
                                  <p:childTnLst>
                                    <p:set>
                                      <p:cBhvr rctx="PPT">
                                        <p:cTn id="12" dur="indefinite"/>
                                        <p:tgtEl>
                                          <p:spTgt spid="11"/>
                                        </p:tgtEl>
                                        <p:attrNameLst>
                                          <p:attrName>style.opacity</p:attrName>
                                        </p:attrNameLst>
                                      </p:cBhvr>
                                      <p:to>
                                        <p:strVal val="0.25"/>
                                      </p:to>
                                    </p:set>
                                    <p:animEffect filter="image" prLst="opacity: 0.25">
                                      <p:cBhvr rctx="IE">
                                        <p:cTn id="13" dur="indefinite"/>
                                        <p:tgtEl>
                                          <p:spTgt spid="11"/>
                                        </p:tgtEl>
                                      </p:cBhvr>
                                    </p:animEffect>
                                  </p:childTnLst>
                                </p:cTn>
                              </p:par>
                              <p:par>
                                <p:cTn id="14" presetID="9" presetClass="emph" presetSubtype="0" grpId="0" nodeType="withEffect">
                                  <p:stCondLst>
                                    <p:cond delay="0"/>
                                  </p:stCondLst>
                                  <p:childTnLst>
                                    <p:set>
                                      <p:cBhvr rctx="PPT">
                                        <p:cTn id="15" dur="indefinite"/>
                                        <p:tgtEl>
                                          <p:spTgt spid="12"/>
                                        </p:tgtEl>
                                        <p:attrNameLst>
                                          <p:attrName>style.opacity</p:attrName>
                                        </p:attrNameLst>
                                      </p:cBhvr>
                                      <p:to>
                                        <p:strVal val="0.25"/>
                                      </p:to>
                                    </p:set>
                                    <p:animEffect filter="image" prLst="opacity: 0.25">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3"/>
                                        </p:tgtEl>
                                        <p:attrNameLst>
                                          <p:attrName>style.opacity</p:attrName>
                                        </p:attrNameLst>
                                      </p:cBhvr>
                                      <p:to>
                                        <p:strVal val="0.25"/>
                                      </p:to>
                                    </p:set>
                                    <p:animEffect filter="image" prLst="opacity: 0.25">
                                      <p:cBhvr rctx="IE">
                                        <p:cTn id="19" dur="indefinite"/>
                                        <p:tgtEl>
                                          <p:spTgt spid="13"/>
                                        </p:tgtEl>
                                      </p:cBhvr>
                                    </p:animEffect>
                                  </p:childTnLst>
                                </p:cTn>
                              </p:par>
                              <p:par>
                                <p:cTn id="20" presetID="9" presetClass="emph" presetSubtype="0" grpId="0" nodeType="withEffect">
                                  <p:stCondLst>
                                    <p:cond delay="0"/>
                                  </p:stCondLst>
                                  <p:childTnLst>
                                    <p:set>
                                      <p:cBhvr rctx="PPT">
                                        <p:cTn id="21" dur="indefinite"/>
                                        <p:tgtEl>
                                          <p:spTgt spid="14"/>
                                        </p:tgtEl>
                                        <p:attrNameLst>
                                          <p:attrName>style.opacity</p:attrName>
                                        </p:attrNameLst>
                                      </p:cBhvr>
                                      <p:to>
                                        <p:strVal val="0.25"/>
                                      </p:to>
                                    </p:set>
                                    <p:animEffect filter="image" prLst="opacity: 0.25">
                                      <p:cBhvr rctx="IE">
                                        <p:cTn id="22" dur="indefinite"/>
                                        <p:tgtEl>
                                          <p:spTgt spid="14"/>
                                        </p:tgtEl>
                                      </p:cBhvr>
                                    </p:animEffect>
                                  </p:childTnLst>
                                </p:cTn>
                              </p:par>
                              <p:par>
                                <p:cTn id="23" presetID="9" presetClass="emph" presetSubtype="0" grpId="0" nodeType="withEffect">
                                  <p:stCondLst>
                                    <p:cond delay="0"/>
                                  </p:stCondLst>
                                  <p:childTnLst>
                                    <p:set>
                                      <p:cBhvr rctx="PPT">
                                        <p:cTn id="24" dur="indefinite"/>
                                        <p:tgtEl>
                                          <p:spTgt spid="15"/>
                                        </p:tgtEl>
                                        <p:attrNameLst>
                                          <p:attrName>style.opacity</p:attrName>
                                        </p:attrNameLst>
                                      </p:cBhvr>
                                      <p:to>
                                        <p:strVal val="0.25"/>
                                      </p:to>
                                    </p:set>
                                    <p:animEffect filter="image" prLst="opacity: 0.25">
                                      <p:cBhvr rctx="IE">
                                        <p:cTn id="25" dur="indefinite"/>
                                        <p:tgtEl>
                                          <p:spTgt spid="15"/>
                                        </p:tgtEl>
                                      </p:cBhvr>
                                    </p:animEffect>
                                  </p:childTnLst>
                                </p:cTn>
                              </p:par>
                              <p:par>
                                <p:cTn id="26" presetID="9" presetClass="emph" presetSubtype="0" grpId="0" nodeType="withEffect">
                                  <p:stCondLst>
                                    <p:cond delay="0"/>
                                  </p:stCondLst>
                                  <p:childTnLst>
                                    <p:set>
                                      <p:cBhvr rctx="PPT">
                                        <p:cTn id="27" dur="indefinite"/>
                                        <p:tgtEl>
                                          <p:spTgt spid="16"/>
                                        </p:tgtEl>
                                        <p:attrNameLst>
                                          <p:attrName>style.opacity</p:attrName>
                                        </p:attrNameLst>
                                      </p:cBhvr>
                                      <p:to>
                                        <p:strVal val="0.25"/>
                                      </p:to>
                                    </p:set>
                                    <p:animEffect filter="image" prLst="opacity: 0.25">
                                      <p:cBhvr rctx="IE">
                                        <p:cTn id="28" dur="indefinite"/>
                                        <p:tgtEl>
                                          <p:spTgt spid="16"/>
                                        </p:tgtEl>
                                      </p:cBhvr>
                                    </p:animEffect>
                                  </p:childTnLst>
                                </p:cTn>
                              </p:par>
                              <p:par>
                                <p:cTn id="29" presetID="9" presetClass="emph" presetSubtype="0" grpId="0" nodeType="withEffect">
                                  <p:stCondLst>
                                    <p:cond delay="0"/>
                                  </p:stCondLst>
                                  <p:childTnLst>
                                    <p:set>
                                      <p:cBhvr rctx="PPT">
                                        <p:cTn id="30" dur="indefinite"/>
                                        <p:tgtEl>
                                          <p:spTgt spid="17"/>
                                        </p:tgtEl>
                                        <p:attrNameLst>
                                          <p:attrName>style.opacity</p:attrName>
                                        </p:attrNameLst>
                                      </p:cBhvr>
                                      <p:to>
                                        <p:strVal val="0.25"/>
                                      </p:to>
                                    </p:set>
                                    <p:animEffect filter="image" prLst="opacity: 0.25">
                                      <p:cBhvr rctx="IE">
                                        <p:cTn id="31" dur="indefinite"/>
                                        <p:tgtEl>
                                          <p:spTgt spid="17"/>
                                        </p:tgtEl>
                                      </p:cBhvr>
                                    </p:animEffect>
                                  </p:childTnLst>
                                </p:cTn>
                              </p:par>
                              <p:par>
                                <p:cTn id="32" presetID="9" presetClass="emph" presetSubtype="0" grpId="0" nodeType="withEffect">
                                  <p:stCondLst>
                                    <p:cond delay="0"/>
                                  </p:stCondLst>
                                  <p:childTnLst>
                                    <p:set>
                                      <p:cBhvr rctx="PPT">
                                        <p:cTn id="33" dur="indefinite"/>
                                        <p:tgtEl>
                                          <p:spTgt spid="18"/>
                                        </p:tgtEl>
                                        <p:attrNameLst>
                                          <p:attrName>style.opacity</p:attrName>
                                        </p:attrNameLst>
                                      </p:cBhvr>
                                      <p:to>
                                        <p:strVal val="0.25"/>
                                      </p:to>
                                    </p:set>
                                    <p:animEffect filter="image" prLst="opacity: 0.25">
                                      <p:cBhvr rctx="IE">
                                        <p:cTn id="34" dur="indefinite"/>
                                        <p:tgtEl>
                                          <p:spTgt spid="18"/>
                                        </p:tgtEl>
                                      </p:cBhvr>
                                    </p:animEffect>
                                  </p:childTnLst>
                                </p:cTn>
                              </p:par>
                              <p:par>
                                <p:cTn id="35" presetID="9" presetClass="emph" presetSubtype="0" grpId="0" nodeType="withEffect">
                                  <p:stCondLst>
                                    <p:cond delay="0"/>
                                  </p:stCondLst>
                                  <p:childTnLst>
                                    <p:set>
                                      <p:cBhvr rctx="PPT">
                                        <p:cTn id="36" dur="indefinite"/>
                                        <p:tgtEl>
                                          <p:spTgt spid="19"/>
                                        </p:tgtEl>
                                        <p:attrNameLst>
                                          <p:attrName>style.opacity</p:attrName>
                                        </p:attrNameLst>
                                      </p:cBhvr>
                                      <p:to>
                                        <p:strVal val="0.25"/>
                                      </p:to>
                                    </p:set>
                                    <p:animEffect filter="image" prLst="opacity: 0.25">
                                      <p:cBhvr rctx="IE">
                                        <p:cTn id="37" dur="indefinite"/>
                                        <p:tgtEl>
                                          <p:spTgt spid="19"/>
                                        </p:tgtEl>
                                      </p:cBhvr>
                                    </p:animEffect>
                                  </p:childTnLst>
                                </p:cTn>
                              </p:par>
                              <p:par>
                                <p:cTn id="38" presetID="9" presetClass="emph" presetSubtype="0" grpId="0" nodeType="withEffect">
                                  <p:stCondLst>
                                    <p:cond delay="0"/>
                                  </p:stCondLst>
                                  <p:childTnLst>
                                    <p:set>
                                      <p:cBhvr rctx="PPT">
                                        <p:cTn id="39" dur="indefinite"/>
                                        <p:tgtEl>
                                          <p:spTgt spid="20"/>
                                        </p:tgtEl>
                                        <p:attrNameLst>
                                          <p:attrName>style.opacity</p:attrName>
                                        </p:attrNameLst>
                                      </p:cBhvr>
                                      <p:to>
                                        <p:strVal val="0.25"/>
                                      </p:to>
                                    </p:set>
                                    <p:animEffect filter="image" prLst="opacity: 0.25">
                                      <p:cBhvr rctx="IE">
                                        <p:cTn id="40" dur="indefinite"/>
                                        <p:tgtEl>
                                          <p:spTgt spid="20"/>
                                        </p:tgtEl>
                                      </p:cBhvr>
                                    </p:animEffect>
                                  </p:childTnLst>
                                </p:cTn>
                              </p:par>
                              <p:par>
                                <p:cTn id="41" presetID="9" presetClass="emph" presetSubtype="0" grpId="0" nodeType="withEffect">
                                  <p:stCondLst>
                                    <p:cond delay="0"/>
                                  </p:stCondLst>
                                  <p:childTnLst>
                                    <p:set>
                                      <p:cBhvr rctx="PPT">
                                        <p:cTn id="42" dur="indefinite"/>
                                        <p:tgtEl>
                                          <p:spTgt spid="21"/>
                                        </p:tgtEl>
                                        <p:attrNameLst>
                                          <p:attrName>style.opacity</p:attrName>
                                        </p:attrNameLst>
                                      </p:cBhvr>
                                      <p:to>
                                        <p:strVal val="0.25"/>
                                      </p:to>
                                    </p:set>
                                    <p:animEffect filter="image" prLst="opacity: 0.25">
                                      <p:cBhvr rctx="IE">
                                        <p:cTn id="43" dur="indefinite"/>
                                        <p:tgtEl>
                                          <p:spTgt spid="21"/>
                                        </p:tgtEl>
                                      </p:cBhvr>
                                    </p:animEffect>
                                  </p:childTnLst>
                                </p:cTn>
                              </p:par>
                              <p:par>
                                <p:cTn id="44" presetID="9" presetClass="emph" presetSubtype="0" grpId="0" nodeType="withEffect">
                                  <p:stCondLst>
                                    <p:cond delay="0"/>
                                  </p:stCondLst>
                                  <p:childTnLst>
                                    <p:set>
                                      <p:cBhvr rctx="PPT">
                                        <p:cTn id="45" dur="indefinite"/>
                                        <p:tgtEl>
                                          <p:spTgt spid="30"/>
                                        </p:tgtEl>
                                        <p:attrNameLst>
                                          <p:attrName>style.opacity</p:attrName>
                                        </p:attrNameLst>
                                      </p:cBhvr>
                                      <p:to>
                                        <p:strVal val="0.25"/>
                                      </p:to>
                                    </p:set>
                                    <p:animEffect filter="image" prLst="opacity: 0.25">
                                      <p:cBhvr rctx="IE">
                                        <p:cTn id="46" dur="indefinite"/>
                                        <p:tgtEl>
                                          <p:spTgt spid="30"/>
                                        </p:tgtEl>
                                      </p:cBhvr>
                                    </p:animEffect>
                                  </p:childTnLst>
                                </p:cTn>
                              </p:par>
                              <p:par>
                                <p:cTn id="47" presetID="9" presetClass="emph" presetSubtype="0" grpId="0" nodeType="withEffect">
                                  <p:stCondLst>
                                    <p:cond delay="0"/>
                                  </p:stCondLst>
                                  <p:childTnLst>
                                    <p:set>
                                      <p:cBhvr rctx="PPT">
                                        <p:cTn id="48" dur="indefinite"/>
                                        <p:tgtEl>
                                          <p:spTgt spid="31"/>
                                        </p:tgtEl>
                                        <p:attrNameLst>
                                          <p:attrName>style.opacity</p:attrName>
                                        </p:attrNameLst>
                                      </p:cBhvr>
                                      <p:to>
                                        <p:strVal val="0.25"/>
                                      </p:to>
                                    </p:set>
                                    <p:animEffect filter="image" prLst="opacity: 0.25">
                                      <p:cBhvr rctx="IE">
                                        <p:cTn id="49" dur="indefinite"/>
                                        <p:tgtEl>
                                          <p:spTgt spid="31"/>
                                        </p:tgtEl>
                                      </p:cBhvr>
                                    </p:animEffect>
                                  </p:childTnLst>
                                </p:cTn>
                              </p:par>
                              <p:par>
                                <p:cTn id="50" presetID="9" presetClass="emph" presetSubtype="0" nodeType="withEffect">
                                  <p:stCondLst>
                                    <p:cond delay="0"/>
                                  </p:stCondLst>
                                  <p:childTnLst>
                                    <p:set>
                                      <p:cBhvr rctx="PPT">
                                        <p:cTn id="51" dur="indefinite"/>
                                        <p:tgtEl>
                                          <p:spTgt spid="34"/>
                                        </p:tgtEl>
                                        <p:attrNameLst>
                                          <p:attrName>style.opacity</p:attrName>
                                        </p:attrNameLst>
                                      </p:cBhvr>
                                      <p:to>
                                        <p:strVal val="0.25"/>
                                      </p:to>
                                    </p:set>
                                    <p:animEffect filter="image" prLst="opacity: 0.25">
                                      <p:cBhvr rctx="IE">
                                        <p:cTn id="52" dur="indefinite"/>
                                        <p:tgtEl>
                                          <p:spTgt spid="34"/>
                                        </p:tgtEl>
                                      </p:cBhvr>
                                    </p:animEffect>
                                  </p:childTnLst>
                                </p:cTn>
                              </p:par>
                              <p:par>
                                <p:cTn id="53" presetID="9" presetClass="emph" presetSubtype="0" nodeType="withEffect">
                                  <p:stCondLst>
                                    <p:cond delay="0"/>
                                  </p:stCondLst>
                                  <p:childTnLst>
                                    <p:set>
                                      <p:cBhvr rctx="PPT">
                                        <p:cTn id="54" dur="indefinite"/>
                                        <p:tgtEl>
                                          <p:spTgt spid="36"/>
                                        </p:tgtEl>
                                        <p:attrNameLst>
                                          <p:attrName>style.opacity</p:attrName>
                                        </p:attrNameLst>
                                      </p:cBhvr>
                                      <p:to>
                                        <p:strVal val="0.25"/>
                                      </p:to>
                                    </p:set>
                                    <p:animEffect filter="image" prLst="opacity: 0.25">
                                      <p:cBhvr rctx="IE">
                                        <p:cTn id="55" dur="indefinite"/>
                                        <p:tgtEl>
                                          <p:spTgt spid="36"/>
                                        </p:tgtEl>
                                      </p:cBhvr>
                                    </p:animEffect>
                                  </p:childTnLst>
                                </p:cTn>
                              </p:par>
                              <p:par>
                                <p:cTn id="56" presetID="9" presetClass="emph" presetSubtype="0" nodeType="withEffect">
                                  <p:stCondLst>
                                    <p:cond delay="0"/>
                                  </p:stCondLst>
                                  <p:childTnLst>
                                    <p:set>
                                      <p:cBhvr rctx="PPT">
                                        <p:cTn id="57" dur="indefinite"/>
                                        <p:tgtEl>
                                          <p:spTgt spid="37"/>
                                        </p:tgtEl>
                                        <p:attrNameLst>
                                          <p:attrName>style.opacity</p:attrName>
                                        </p:attrNameLst>
                                      </p:cBhvr>
                                      <p:to>
                                        <p:strVal val="0.25"/>
                                      </p:to>
                                    </p:set>
                                    <p:animEffect filter="image" prLst="opacity: 0.25">
                                      <p:cBhvr rctx="IE">
                                        <p:cTn id="58" dur="indefinite"/>
                                        <p:tgtEl>
                                          <p:spTgt spid="37"/>
                                        </p:tgtEl>
                                      </p:cBhvr>
                                    </p:animEffect>
                                  </p:childTnLst>
                                </p:cTn>
                              </p:par>
                              <p:par>
                                <p:cTn id="59" presetID="9" presetClass="emph" presetSubtype="0" nodeType="withEffect">
                                  <p:stCondLst>
                                    <p:cond delay="0"/>
                                  </p:stCondLst>
                                  <p:childTnLst>
                                    <p:set>
                                      <p:cBhvr rctx="PPT">
                                        <p:cTn id="60" dur="indefinite"/>
                                        <p:tgtEl>
                                          <p:spTgt spid="38"/>
                                        </p:tgtEl>
                                        <p:attrNameLst>
                                          <p:attrName>style.opacity</p:attrName>
                                        </p:attrNameLst>
                                      </p:cBhvr>
                                      <p:to>
                                        <p:strVal val="0.25"/>
                                      </p:to>
                                    </p:set>
                                    <p:animEffect filter="image" prLst="opacity: 0.25">
                                      <p:cBhvr rctx="IE">
                                        <p:cTn id="61" dur="indefinite"/>
                                        <p:tgtEl>
                                          <p:spTgt spid="38"/>
                                        </p:tgtEl>
                                      </p:cBhvr>
                                    </p:animEffect>
                                  </p:childTnLst>
                                </p:cTn>
                              </p:par>
                              <p:par>
                                <p:cTn id="62" presetID="9" presetClass="emph" presetSubtype="0" nodeType="withEffect">
                                  <p:stCondLst>
                                    <p:cond delay="0"/>
                                  </p:stCondLst>
                                  <p:childTnLst>
                                    <p:set>
                                      <p:cBhvr rctx="PPT">
                                        <p:cTn id="63" dur="indefinite"/>
                                        <p:tgtEl>
                                          <p:spTgt spid="39"/>
                                        </p:tgtEl>
                                        <p:attrNameLst>
                                          <p:attrName>style.opacity</p:attrName>
                                        </p:attrNameLst>
                                      </p:cBhvr>
                                      <p:to>
                                        <p:strVal val="0.25"/>
                                      </p:to>
                                    </p:set>
                                    <p:animEffect filter="image" prLst="opacity: 0.25">
                                      <p:cBhvr rctx="IE">
                                        <p:cTn id="64" dur="indefinite"/>
                                        <p:tgtEl>
                                          <p:spTgt spid="39"/>
                                        </p:tgtEl>
                                      </p:cBhvr>
                                    </p:animEffect>
                                  </p:childTnLst>
                                </p:cTn>
                              </p:par>
                              <p:par>
                                <p:cTn id="65" presetID="9" presetClass="emph" presetSubtype="0" nodeType="withEffect">
                                  <p:stCondLst>
                                    <p:cond delay="0"/>
                                  </p:stCondLst>
                                  <p:childTnLst>
                                    <p:set>
                                      <p:cBhvr rctx="PPT">
                                        <p:cTn id="66" dur="indefinite"/>
                                        <p:tgtEl>
                                          <p:spTgt spid="40"/>
                                        </p:tgtEl>
                                        <p:attrNameLst>
                                          <p:attrName>style.opacity</p:attrName>
                                        </p:attrNameLst>
                                      </p:cBhvr>
                                      <p:to>
                                        <p:strVal val="0.25"/>
                                      </p:to>
                                    </p:set>
                                    <p:animEffect filter="image" prLst="opacity: 0.25">
                                      <p:cBhvr rctx="IE">
                                        <p:cTn id="67" dur="indefinite"/>
                                        <p:tgtEl>
                                          <p:spTgt spid="40"/>
                                        </p:tgtEl>
                                      </p:cBhvr>
                                    </p:animEffect>
                                  </p:childTnLst>
                                </p:cTn>
                              </p:par>
                              <p:par>
                                <p:cTn id="68" presetID="9" presetClass="emph" presetSubtype="0" nodeType="withEffect">
                                  <p:stCondLst>
                                    <p:cond delay="0"/>
                                  </p:stCondLst>
                                  <p:childTnLst>
                                    <p:set>
                                      <p:cBhvr rctx="PPT">
                                        <p:cTn id="69" dur="indefinite"/>
                                        <p:tgtEl>
                                          <p:spTgt spid="72706"/>
                                        </p:tgtEl>
                                        <p:attrNameLst>
                                          <p:attrName>style.opacity</p:attrName>
                                        </p:attrNameLst>
                                      </p:cBhvr>
                                      <p:to>
                                        <p:strVal val="0.25"/>
                                      </p:to>
                                    </p:set>
                                    <p:animEffect filter="image" prLst="opacity: 0.25">
                                      <p:cBhvr rctx="IE">
                                        <p:cTn id="70" dur="indefinite"/>
                                        <p:tgtEl>
                                          <p:spTgt spid="72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30"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noChangeArrowheads="1"/>
          </p:cNvSpPr>
          <p:nvPr>
            <p:ph type="title"/>
          </p:nvPr>
        </p:nvSpPr>
        <p:spPr/>
        <p:txBody>
          <a:bodyPr/>
          <a:lstStyle/>
          <a:p>
            <a:pPr eaLnBrk="1" hangingPunct="1"/>
            <a:r>
              <a:rPr lang="en-US" altLang="zh-CN" dirty="0" smtClean="0"/>
              <a:t>Human Parsing</a:t>
            </a:r>
            <a:endParaRPr lang="en-US" altLang="zh-CN" dirty="0" smtClean="0"/>
          </a:p>
        </p:txBody>
      </p:sp>
      <p:sp>
        <p:nvSpPr>
          <p:cNvPr id="2" name="内容占位符 1"/>
          <p:cNvSpPr>
            <a:spLocks noGrp="1"/>
          </p:cNvSpPr>
          <p:nvPr>
            <p:ph idx="1"/>
          </p:nvPr>
        </p:nvSpPr>
        <p:spPr>
          <a:xfrm>
            <a:off x="1485900" y="1200150"/>
            <a:ext cx="6272454" cy="3394472"/>
          </a:xfrm>
        </p:spPr>
        <p:txBody>
          <a:bodyPr/>
          <a:lstStyle/>
          <a:p>
            <a:pPr lvl="1">
              <a:buFont typeface="Arial" panose="020B0604020202020204" pitchFamily="34" charset="0"/>
              <a:buChar char="•"/>
            </a:pPr>
            <a:r>
              <a:rPr lang="en-US" altLang="zh-CN" dirty="0" smtClean="0"/>
              <a:t>Assign a label to </a:t>
            </a:r>
            <a:r>
              <a:rPr lang="en-US" altLang="zh-CN" dirty="0"/>
              <a:t>each </a:t>
            </a:r>
            <a:r>
              <a:rPr lang="en-US" altLang="zh-CN" dirty="0" smtClean="0"/>
              <a:t>pixel</a:t>
            </a:r>
            <a:endParaRPr lang="en-US" altLang="zh-CN" dirty="0" smtClean="0"/>
          </a:p>
          <a:p>
            <a:pPr lvl="2"/>
            <a:r>
              <a:rPr lang="en-US" altLang="zh-CN" dirty="0" smtClean="0"/>
              <a:t>including </a:t>
            </a:r>
            <a:r>
              <a:rPr lang="en-US" altLang="zh-CN" dirty="0"/>
              <a:t>6 body parts </a:t>
            </a:r>
            <a:r>
              <a:rPr lang="en-US" altLang="zh-CN" dirty="0" smtClean="0"/>
              <a:t>and 13 </a:t>
            </a:r>
            <a:r>
              <a:rPr lang="en-US" altLang="zh-CN" dirty="0"/>
              <a:t>clothes categories</a:t>
            </a:r>
            <a:endParaRPr lang="zh-CN" altLang="en-US" dirty="0"/>
          </a:p>
        </p:txBody>
      </p:sp>
      <p:pic>
        <p:nvPicPr>
          <p:cNvPr id="18436" name="Picture 4" descr="http://hcp.sysu.edu.cn/lip/img/example/occlusion_img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0566" y="2571750"/>
            <a:ext cx="1985963" cy="172878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hcp.sysu.edu.cn/lip/img/example/occlusion_g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471" y="2572029"/>
            <a:ext cx="1985963" cy="172878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977934" y="2950889"/>
            <a:ext cx="1188132" cy="970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smtClean="0">
                <a:solidFill>
                  <a:sysClr val="windowText" lastClr="000000"/>
                </a:solidFill>
              </a:rPr>
              <a:t>Human parsing</a:t>
            </a:r>
            <a:endParaRPr lang="zh-CN" altLang="en-US" sz="2100" dirty="0">
              <a:solidFill>
                <a:sysClr val="windowText" lastClr="000000"/>
              </a:solidFill>
            </a:endParaRPr>
          </a:p>
        </p:txBody>
      </p:sp>
      <p:cxnSp>
        <p:nvCxnSpPr>
          <p:cNvPr id="11" name="直接箭头连接符 10"/>
          <p:cNvCxnSpPr>
            <a:stCxn id="18436" idx="3"/>
            <a:endCxn id="7" idx="1"/>
          </p:cNvCxnSpPr>
          <p:nvPr/>
        </p:nvCxnSpPr>
        <p:spPr>
          <a:xfrm>
            <a:off x="3486529" y="3436144"/>
            <a:ext cx="4914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5166066" y="3436143"/>
            <a:ext cx="4914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8438"/>
                                        </p:tgtEl>
                                        <p:attrNameLst>
                                          <p:attrName>style.visibility</p:attrName>
                                        </p:attrNameLst>
                                      </p:cBhvr>
                                      <p:to>
                                        <p:strVal val="visible"/>
                                      </p:to>
                                    </p:set>
                                    <p:animEffect transition="in" filter="fade">
                                      <p:cBhvr>
                                        <p:cTn id="1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p:nvPr>
        </p:nvSpPr>
        <p:spPr/>
        <p:txBody>
          <a:bodyPr/>
          <a:lstStyle/>
          <a:p>
            <a:pPr eaLnBrk="1" hangingPunct="1"/>
            <a:r>
              <a:rPr lang="en-US" dirty="0" smtClean="0"/>
              <a:t>Applications</a:t>
            </a:r>
            <a:endParaRPr lang="en-US" dirty="0" smtClean="0"/>
          </a:p>
        </p:txBody>
      </p:sp>
      <p:pic>
        <p:nvPicPr>
          <p:cNvPr id="7" name="图片 6"/>
          <p:cNvPicPr>
            <a:picLocks noChangeAspect="1"/>
          </p:cNvPicPr>
          <p:nvPr/>
        </p:nvPicPr>
        <p:blipFill>
          <a:blip r:embed="rId1"/>
          <a:stretch>
            <a:fillRect/>
          </a:stretch>
        </p:blipFill>
        <p:spPr>
          <a:xfrm>
            <a:off x="1655676" y="3280886"/>
            <a:ext cx="2741675" cy="1352961"/>
          </a:xfrm>
          <a:prstGeom prst="rect">
            <a:avLst/>
          </a:prstGeom>
        </p:spPr>
      </p:pic>
      <p:sp>
        <p:nvSpPr>
          <p:cNvPr id="9" name="文本框 8"/>
          <p:cNvSpPr txBox="1"/>
          <p:nvPr/>
        </p:nvSpPr>
        <p:spPr>
          <a:xfrm>
            <a:off x="1612583" y="2897029"/>
            <a:ext cx="1751330" cy="368300"/>
          </a:xfrm>
          <a:prstGeom prst="rect">
            <a:avLst/>
          </a:prstGeom>
          <a:noFill/>
        </p:spPr>
        <p:txBody>
          <a:bodyPr wrap="none" rtlCol="0">
            <a:spAutoFit/>
          </a:bodyPr>
          <a:lstStyle/>
          <a:p>
            <a:pPr marL="342900" indent="-342900">
              <a:buFont typeface="Arial" panose="020B0604020202020204" pitchFamily="34" charset="0"/>
              <a:buChar char="•"/>
            </a:pPr>
            <a:r>
              <a:rPr lang="en-US" altLang="zh-CN" sz="1800" dirty="0" smtClean="0"/>
              <a:t>Virtual try on</a:t>
            </a:r>
            <a:endParaRPr lang="en-US" altLang="zh-CN" sz="1800" dirty="0"/>
          </a:p>
        </p:txBody>
      </p:sp>
      <p:pic>
        <p:nvPicPr>
          <p:cNvPr id="10" name="图片 9"/>
          <p:cNvPicPr>
            <a:picLocks noChangeAspect="1"/>
          </p:cNvPicPr>
          <p:nvPr/>
        </p:nvPicPr>
        <p:blipFill>
          <a:blip r:embed="rId2"/>
          <a:srcRect b="47445"/>
          <a:stretch>
            <a:fillRect/>
          </a:stretch>
        </p:blipFill>
        <p:spPr>
          <a:xfrm>
            <a:off x="5544109" y="1426124"/>
            <a:ext cx="1944216" cy="847249"/>
          </a:xfrm>
          <a:prstGeom prst="rect">
            <a:avLst/>
          </a:prstGeom>
        </p:spPr>
      </p:pic>
      <p:sp>
        <p:nvSpPr>
          <p:cNvPr id="11" name="文本框 10"/>
          <p:cNvSpPr txBox="1"/>
          <p:nvPr/>
        </p:nvSpPr>
        <p:spPr>
          <a:xfrm>
            <a:off x="5012531" y="977741"/>
            <a:ext cx="2698750" cy="368300"/>
          </a:xfrm>
          <a:prstGeom prst="rect">
            <a:avLst/>
          </a:prstGeom>
          <a:noFill/>
        </p:spPr>
        <p:txBody>
          <a:bodyPr wrap="none" rtlCol="0">
            <a:spAutoFit/>
          </a:bodyPr>
          <a:lstStyle/>
          <a:p>
            <a:pPr marL="342900" indent="-342900">
              <a:buFont typeface="Arial" panose="020B0604020202020204" pitchFamily="34" charset="0"/>
              <a:buChar char="•"/>
            </a:pPr>
            <a:r>
              <a:rPr lang="en-US" altLang="zh-CN" sz="1800" dirty="0"/>
              <a:t>People </a:t>
            </a:r>
            <a:r>
              <a:rPr lang="en-US" altLang="zh-CN" sz="1800" dirty="0" smtClean="0"/>
              <a:t>re-identification</a:t>
            </a:r>
            <a:endParaRPr lang="en-US" altLang="zh-CN" sz="1800" dirty="0"/>
          </a:p>
        </p:txBody>
      </p:sp>
      <p:pic>
        <p:nvPicPr>
          <p:cNvPr id="12" name="图片 11"/>
          <p:cNvPicPr>
            <a:picLocks noChangeAspect="1"/>
          </p:cNvPicPr>
          <p:nvPr/>
        </p:nvPicPr>
        <p:blipFill>
          <a:blip r:embed="rId3" cstate="print"/>
          <a:stretch>
            <a:fillRect/>
          </a:stretch>
        </p:blipFill>
        <p:spPr>
          <a:xfrm>
            <a:off x="5317808" y="3280886"/>
            <a:ext cx="2340293" cy="1316489"/>
          </a:xfrm>
          <a:prstGeom prst="rect">
            <a:avLst/>
          </a:prstGeom>
        </p:spPr>
      </p:pic>
      <p:sp>
        <p:nvSpPr>
          <p:cNvPr id="13" name="文本框 12"/>
          <p:cNvSpPr txBox="1"/>
          <p:nvPr/>
        </p:nvSpPr>
        <p:spPr>
          <a:xfrm>
            <a:off x="4969669" y="2897029"/>
            <a:ext cx="2796540" cy="368300"/>
          </a:xfrm>
          <a:prstGeom prst="rect">
            <a:avLst/>
          </a:prstGeom>
          <a:noFill/>
        </p:spPr>
        <p:txBody>
          <a:bodyPr wrap="none" rtlCol="0">
            <a:spAutoFit/>
          </a:bodyPr>
          <a:lstStyle/>
          <a:p>
            <a:pPr marL="342900" indent="-342900">
              <a:buFont typeface="Arial" panose="020B0604020202020204" pitchFamily="34" charset="0"/>
              <a:buChar char="•"/>
            </a:pPr>
            <a:r>
              <a:rPr lang="en-US" altLang="zh-CN" sz="1800" dirty="0"/>
              <a:t>Fashion trend prediction</a:t>
            </a:r>
            <a:endParaRPr lang="en-US" altLang="zh-CN" sz="1800" dirty="0"/>
          </a:p>
        </p:txBody>
      </p:sp>
      <p:pic>
        <p:nvPicPr>
          <p:cNvPr id="14" name="图片 13"/>
          <p:cNvPicPr>
            <a:picLocks noChangeAspect="1"/>
          </p:cNvPicPr>
          <p:nvPr/>
        </p:nvPicPr>
        <p:blipFill>
          <a:blip r:embed="rId4"/>
          <a:stretch>
            <a:fillRect/>
          </a:stretch>
        </p:blipFill>
        <p:spPr>
          <a:xfrm>
            <a:off x="1544955" y="1403033"/>
            <a:ext cx="3003709" cy="974408"/>
          </a:xfrm>
          <a:prstGeom prst="rect">
            <a:avLst/>
          </a:prstGeom>
        </p:spPr>
      </p:pic>
      <p:sp>
        <p:nvSpPr>
          <p:cNvPr id="15" name="文本框 14"/>
          <p:cNvSpPr txBox="1"/>
          <p:nvPr/>
        </p:nvSpPr>
        <p:spPr>
          <a:xfrm>
            <a:off x="1544955" y="965359"/>
            <a:ext cx="1816100" cy="368300"/>
          </a:xfrm>
          <a:prstGeom prst="rect">
            <a:avLst/>
          </a:prstGeom>
          <a:noFill/>
        </p:spPr>
        <p:txBody>
          <a:bodyPr wrap="none" rtlCol="0">
            <a:spAutoFit/>
          </a:bodyPr>
          <a:lstStyle/>
          <a:p>
            <a:pPr marL="342900" indent="-342900">
              <a:buFont typeface="Arial" panose="020B0604020202020204" pitchFamily="34" charset="0"/>
              <a:buChar char="•"/>
            </a:pPr>
            <a:r>
              <a:rPr lang="en-US" altLang="zh-CN" sz="1800" dirty="0"/>
              <a:t>People search</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6122" y="14002"/>
            <a:ext cx="6172200" cy="857250"/>
          </a:xfrm>
        </p:spPr>
        <p:txBody>
          <a:bodyPr/>
          <a:lstStyle/>
          <a:p>
            <a:r>
              <a:rPr lang="en-US" altLang="zh-CN" dirty="0" smtClean="0"/>
              <a:t>State-of-the-arts: </a:t>
            </a:r>
            <a:r>
              <a:rPr lang="en-US" altLang="zh-CN" sz="2400" dirty="0" smtClean="0"/>
              <a:t>Context </a:t>
            </a:r>
            <a:r>
              <a:rPr lang="en-US" altLang="zh-CN" sz="2400" dirty="0"/>
              <a:t>Mining</a:t>
            </a:r>
            <a:endParaRPr lang="zh-CN" altLang="en-US" sz="2400" dirty="0"/>
          </a:p>
        </p:txBody>
      </p:sp>
      <p:sp>
        <p:nvSpPr>
          <p:cNvPr id="3" name="内容占位符 2"/>
          <p:cNvSpPr>
            <a:spLocks noGrp="1"/>
          </p:cNvSpPr>
          <p:nvPr>
            <p:ph idx="1"/>
          </p:nvPr>
        </p:nvSpPr>
        <p:spPr>
          <a:xfrm>
            <a:off x="1107593" y="897564"/>
            <a:ext cx="4058474" cy="453498"/>
          </a:xfrm>
        </p:spPr>
        <p:txBody>
          <a:bodyPr/>
          <a:lstStyle/>
          <a:p>
            <a:r>
              <a:rPr lang="en-US" altLang="zh-CN" sz="1500" b="1" dirty="0">
                <a:solidFill>
                  <a:srgbClr val="FF0000"/>
                </a:solidFill>
              </a:rPr>
              <a:t>Contextualized </a:t>
            </a:r>
            <a:r>
              <a:rPr lang="en-US" altLang="zh-CN" sz="1500" b="1" dirty="0" smtClean="0">
                <a:solidFill>
                  <a:srgbClr val="FF0000"/>
                </a:solidFill>
              </a:rPr>
              <a:t>CNN </a:t>
            </a:r>
            <a:r>
              <a:rPr lang="en-US" altLang="zh-CN" sz="1500" b="1" baseline="30000" dirty="0" smtClean="0">
                <a:solidFill>
                  <a:srgbClr val="FF0000"/>
                </a:solidFill>
              </a:rPr>
              <a:t>[1,2]</a:t>
            </a:r>
            <a:endParaRPr lang="zh-CN" altLang="en-US" sz="1500" b="1" baseline="30000" dirty="0">
              <a:solidFill>
                <a:srgbClr val="FF0000"/>
              </a:solidFill>
            </a:endParaRPr>
          </a:p>
        </p:txBody>
      </p:sp>
      <p:pic>
        <p:nvPicPr>
          <p:cNvPr id="4" name="Picture 1" descr="C:\Users\Bear\Documents\Tencent Files\38292522\Image\Group\8P(H~H7N(T~O)`DLXGZ]LS4.jpg"/>
          <p:cNvPicPr>
            <a:picLocks noChangeAspect="1" noChangeArrowheads="1"/>
          </p:cNvPicPr>
          <p:nvPr/>
        </p:nvPicPr>
        <p:blipFill>
          <a:blip r:embed="rId1"/>
          <a:srcRect/>
          <a:stretch>
            <a:fillRect/>
          </a:stretch>
        </p:blipFill>
        <p:spPr bwMode="auto">
          <a:xfrm>
            <a:off x="1348004" y="1250978"/>
            <a:ext cx="3278002" cy="1620000"/>
          </a:xfrm>
          <a:prstGeom prst="rect">
            <a:avLst/>
          </a:prstGeom>
          <a:noFill/>
        </p:spPr>
      </p:pic>
      <p:sp>
        <p:nvSpPr>
          <p:cNvPr id="5" name="文本框 4"/>
          <p:cNvSpPr txBox="1"/>
          <p:nvPr/>
        </p:nvSpPr>
        <p:spPr>
          <a:xfrm>
            <a:off x="1115616" y="4299942"/>
            <a:ext cx="5006340" cy="368300"/>
          </a:xfrm>
          <a:prstGeom prst="rect">
            <a:avLst/>
          </a:prstGeom>
          <a:noFill/>
        </p:spPr>
        <p:txBody>
          <a:bodyPr wrap="none" rtlCol="0">
            <a:spAutoFit/>
          </a:bodyPr>
          <a:lstStyle/>
          <a:p>
            <a:r>
              <a:rPr lang="en-US" altLang="zh-CN" sz="900" dirty="0" smtClean="0"/>
              <a:t>[1] </a:t>
            </a:r>
            <a:r>
              <a:rPr lang="en-US" altLang="zh-CN" sz="900" dirty="0" err="1" smtClean="0"/>
              <a:t>Xiaodan</a:t>
            </a:r>
            <a:r>
              <a:rPr lang="en-US" altLang="zh-CN" sz="900" dirty="0" smtClean="0"/>
              <a:t> Liang, et al. </a:t>
            </a:r>
            <a:r>
              <a:rPr lang="en-US" altLang="zh-CN" sz="900" dirty="0"/>
              <a:t>Human Parsing with Contextualized Convolutional Neural Network, ICCV 2015</a:t>
            </a:r>
            <a:r>
              <a:rPr lang="en-US" altLang="zh-CN" sz="900" dirty="0" smtClean="0"/>
              <a:t>.</a:t>
            </a:r>
            <a:endParaRPr lang="en-US" altLang="zh-CN" sz="900" dirty="0"/>
          </a:p>
          <a:p>
            <a:r>
              <a:rPr lang="en-US" altLang="zh-CN" sz="900" dirty="0" smtClean="0"/>
              <a:t>[2] </a:t>
            </a:r>
            <a:r>
              <a:rPr lang="en-US" altLang="zh-CN" sz="900" dirty="0" err="1" smtClean="0"/>
              <a:t>Xiaodan</a:t>
            </a:r>
            <a:r>
              <a:rPr lang="en-US" altLang="zh-CN" sz="900" dirty="0" smtClean="0"/>
              <a:t> </a:t>
            </a:r>
            <a:r>
              <a:rPr lang="en-US" altLang="zh-CN" sz="900" dirty="0"/>
              <a:t>Liang</a:t>
            </a:r>
            <a:r>
              <a:rPr lang="en-US" altLang="zh-CN" sz="900" dirty="0" smtClean="0"/>
              <a:t>,</a:t>
            </a:r>
            <a:r>
              <a:rPr lang="en-US" altLang="zh-CN" sz="900" dirty="0"/>
              <a:t> </a:t>
            </a:r>
            <a:r>
              <a:rPr lang="en-US" altLang="zh-CN" sz="900" dirty="0" smtClean="0"/>
              <a:t>et al: </a:t>
            </a:r>
            <a:r>
              <a:rPr lang="en-US" altLang="zh-CN" sz="900" dirty="0"/>
              <a:t>Human Parsing with Contextualized Convolutional Neural Network. </a:t>
            </a:r>
            <a:r>
              <a:rPr lang="en-US" altLang="zh-CN" sz="900" dirty="0" smtClean="0"/>
              <a:t>TPAMI</a:t>
            </a:r>
            <a:r>
              <a:rPr lang="en-US" altLang="zh-CN" sz="900" dirty="0"/>
              <a:t> </a:t>
            </a:r>
            <a:r>
              <a:rPr lang="en-US" altLang="zh-CN" sz="900" dirty="0" smtClean="0"/>
              <a:t>2017</a:t>
            </a:r>
            <a:endParaRPr lang="en-US" altLang="zh-CN" sz="900" dirty="0" smtClean="0"/>
          </a:p>
        </p:txBody>
      </p:sp>
      <p:pic>
        <p:nvPicPr>
          <p:cNvPr id="9" name="图片 8"/>
          <p:cNvPicPr>
            <a:picLocks noChangeAspect="1"/>
          </p:cNvPicPr>
          <p:nvPr/>
        </p:nvPicPr>
        <p:blipFill>
          <a:blip r:embed="rId2"/>
          <a:stretch>
            <a:fillRect/>
          </a:stretch>
        </p:blipFill>
        <p:spPr>
          <a:xfrm>
            <a:off x="4950043" y="1250978"/>
            <a:ext cx="2481573" cy="1620000"/>
          </a:xfrm>
          <a:prstGeom prst="rect">
            <a:avLst/>
          </a:prstGeom>
        </p:spPr>
      </p:pic>
      <p:sp>
        <p:nvSpPr>
          <p:cNvPr id="11" name="内容占位符 2"/>
          <p:cNvSpPr txBox="1"/>
          <p:nvPr/>
        </p:nvSpPr>
        <p:spPr bwMode="auto">
          <a:xfrm>
            <a:off x="4301970" y="897564"/>
            <a:ext cx="4411313" cy="45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500" b="1" dirty="0" smtClean="0">
                <a:solidFill>
                  <a:srgbClr val="FF0000"/>
                </a:solidFill>
              </a:rPr>
              <a:t>Fashion Parsing with video context</a:t>
            </a:r>
            <a:r>
              <a:rPr lang="en-US" altLang="zh-CN" sz="1500" b="1" baseline="30000" dirty="0" smtClean="0">
                <a:solidFill>
                  <a:srgbClr val="FF0000"/>
                </a:solidFill>
              </a:rPr>
              <a:t>[3]</a:t>
            </a:r>
            <a:endParaRPr lang="zh-CN" altLang="en-US" sz="1500" b="1" baseline="30000" dirty="0">
              <a:solidFill>
                <a:srgbClr val="FF0000"/>
              </a:solidFill>
            </a:endParaRPr>
          </a:p>
        </p:txBody>
      </p:sp>
      <p:sp>
        <p:nvSpPr>
          <p:cNvPr id="12" name="文本框 11"/>
          <p:cNvSpPr txBox="1"/>
          <p:nvPr/>
        </p:nvSpPr>
        <p:spPr>
          <a:xfrm>
            <a:off x="1115616" y="4589353"/>
            <a:ext cx="3009265" cy="229870"/>
          </a:xfrm>
          <a:prstGeom prst="rect">
            <a:avLst/>
          </a:prstGeom>
          <a:noFill/>
        </p:spPr>
        <p:txBody>
          <a:bodyPr wrap="none" rtlCol="0">
            <a:spAutoFit/>
          </a:bodyPr>
          <a:lstStyle/>
          <a:p>
            <a:r>
              <a:rPr lang="en-US" altLang="zh-CN" sz="900" dirty="0"/>
              <a:t>[3] Si Liu, et al, Fashion Parsing with video context, MM 2014</a:t>
            </a:r>
            <a:endParaRPr lang="en-US" altLang="zh-CN" sz="900" dirty="0"/>
          </a:p>
        </p:txBody>
      </p:sp>
      <p:pic>
        <p:nvPicPr>
          <p:cNvPr id="14" name="Picture 3"/>
          <p:cNvPicPr>
            <a:picLocks noChangeAspect="1" noChangeArrowheads="1"/>
          </p:cNvPicPr>
          <p:nvPr/>
        </p:nvPicPr>
        <p:blipFill>
          <a:blip r:embed="rId3"/>
          <a:srcRect/>
          <a:stretch>
            <a:fillRect/>
          </a:stretch>
        </p:blipFill>
        <p:spPr bwMode="auto">
          <a:xfrm>
            <a:off x="3761910" y="2981493"/>
            <a:ext cx="3024336" cy="1274188"/>
          </a:xfrm>
          <a:prstGeom prst="rect">
            <a:avLst/>
          </a:prstGeom>
          <a:noFill/>
          <a:ln w="9525">
            <a:noFill/>
            <a:miter lim="800000"/>
            <a:headEnd/>
            <a:tailEnd/>
          </a:ln>
          <a:effectLst/>
        </p:spPr>
      </p:pic>
      <p:sp>
        <p:nvSpPr>
          <p:cNvPr id="15" name="内容占位符 2"/>
          <p:cNvSpPr txBox="1"/>
          <p:nvPr/>
        </p:nvSpPr>
        <p:spPr bwMode="auto">
          <a:xfrm>
            <a:off x="1525374" y="3414396"/>
            <a:ext cx="2236536" cy="45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500" b="1" dirty="0">
                <a:solidFill>
                  <a:srgbClr val="FF0000"/>
                </a:solidFill>
              </a:rPr>
              <a:t>A</a:t>
            </a:r>
            <a:r>
              <a:rPr lang="en-US" altLang="zh-CN" sz="1500" b="1" dirty="0" smtClean="0">
                <a:solidFill>
                  <a:srgbClr val="FF0000"/>
                </a:solidFill>
              </a:rPr>
              <a:t>uto-zoom Net</a:t>
            </a:r>
            <a:r>
              <a:rPr lang="en-US" altLang="zh-CN" sz="1500" b="1" baseline="30000" dirty="0" smtClean="0">
                <a:solidFill>
                  <a:srgbClr val="FF0000"/>
                </a:solidFill>
              </a:rPr>
              <a:t>[4]</a:t>
            </a:r>
            <a:endParaRPr lang="zh-CN" altLang="en-US" sz="1500" b="1" baseline="30000" dirty="0">
              <a:solidFill>
                <a:srgbClr val="FF0000"/>
              </a:solidFill>
            </a:endParaRPr>
          </a:p>
        </p:txBody>
      </p:sp>
      <p:sp>
        <p:nvSpPr>
          <p:cNvPr id="13" name="文本框 12"/>
          <p:cNvSpPr txBox="1"/>
          <p:nvPr/>
        </p:nvSpPr>
        <p:spPr>
          <a:xfrm>
            <a:off x="1115616" y="4740265"/>
            <a:ext cx="5911850" cy="229870"/>
          </a:xfrm>
          <a:prstGeom prst="rect">
            <a:avLst/>
          </a:prstGeom>
          <a:noFill/>
        </p:spPr>
        <p:txBody>
          <a:bodyPr wrap="none" rtlCol="0">
            <a:spAutoFit/>
          </a:bodyPr>
          <a:lstStyle/>
          <a:p>
            <a:r>
              <a:rPr lang="en-US" altLang="zh-CN" sz="900" dirty="0" smtClean="0"/>
              <a:t>[4] </a:t>
            </a:r>
            <a:r>
              <a:rPr lang="en-US" altLang="zh-CN" sz="900" dirty="0" err="1" smtClean="0"/>
              <a:t>Fangting</a:t>
            </a:r>
            <a:r>
              <a:rPr lang="en-US" altLang="zh-CN" sz="900" dirty="0" smtClean="0"/>
              <a:t> </a:t>
            </a:r>
            <a:r>
              <a:rPr lang="en-US" altLang="zh-CN" sz="900" dirty="0"/>
              <a:t>Xia, </a:t>
            </a:r>
            <a:r>
              <a:rPr lang="en-US" altLang="zh-CN" sz="900" dirty="0" smtClean="0"/>
              <a:t>et al,: </a:t>
            </a:r>
            <a:r>
              <a:rPr lang="en-US" altLang="zh-CN" sz="900" dirty="0"/>
              <a:t>Zoom Better to See Clearer: Human and Object Parsing with Hierarchical Auto-Zoom Net</a:t>
            </a:r>
            <a:r>
              <a:rPr lang="en-US" altLang="zh-CN" sz="900" dirty="0" smtClean="0"/>
              <a:t>. ECCV 2016</a:t>
            </a:r>
            <a:endParaRPr lang="en-US" altLang="zh-CN"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1" grpId="0"/>
      <p:bldP spid="12" grpId="0"/>
      <p:bldP spid="15"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State-of-the-arts: </a:t>
            </a:r>
            <a:r>
              <a:rPr lang="en-US" altLang="zh-CN" sz="2400" dirty="0"/>
              <a:t>Structure Modeling</a:t>
            </a:r>
            <a:endParaRPr lang="zh-CN" altLang="en-US" sz="2400" dirty="0"/>
          </a:p>
        </p:txBody>
      </p:sp>
      <p:sp>
        <p:nvSpPr>
          <p:cNvPr id="4" name="文本框 3"/>
          <p:cNvSpPr txBox="1"/>
          <p:nvPr/>
        </p:nvSpPr>
        <p:spPr>
          <a:xfrm>
            <a:off x="1156784" y="4598024"/>
            <a:ext cx="5600700" cy="229870"/>
          </a:xfrm>
          <a:prstGeom prst="rect">
            <a:avLst/>
          </a:prstGeom>
          <a:noFill/>
        </p:spPr>
        <p:txBody>
          <a:bodyPr wrap="none" rtlCol="0">
            <a:spAutoFit/>
          </a:bodyPr>
          <a:lstStyle/>
          <a:p>
            <a:r>
              <a:rPr lang="en-US" altLang="zh-CN" sz="900" dirty="0"/>
              <a:t>[1] Jian Dong </a:t>
            </a:r>
            <a:r>
              <a:rPr lang="en-US" altLang="zh-CN" sz="900" dirty="0" smtClean="0"/>
              <a:t>et al, Parsing </a:t>
            </a:r>
            <a:r>
              <a:rPr lang="en-US" altLang="zh-CN" sz="900" dirty="0"/>
              <a:t>Based on </a:t>
            </a:r>
            <a:r>
              <a:rPr lang="en-US" altLang="zh-CN" sz="900" dirty="0" err="1"/>
              <a:t>Parselets</a:t>
            </a:r>
            <a:r>
              <a:rPr lang="en-US" altLang="zh-CN" sz="900" dirty="0"/>
              <a:t>: A Unified Deformable Mixture Model for Human </a:t>
            </a:r>
            <a:r>
              <a:rPr lang="en-US" altLang="zh-CN" sz="900" dirty="0" smtClean="0"/>
              <a:t>Parsing, TPAMI 2016</a:t>
            </a:r>
            <a:endParaRPr lang="en-US" altLang="zh-CN" sz="900" dirty="0"/>
          </a:p>
        </p:txBody>
      </p:sp>
      <p:pic>
        <p:nvPicPr>
          <p:cNvPr id="5" name="图片 4"/>
          <p:cNvPicPr>
            <a:picLocks noChangeAspect="1"/>
          </p:cNvPicPr>
          <p:nvPr/>
        </p:nvPicPr>
        <p:blipFill>
          <a:blip r:embed="rId1"/>
          <a:stretch>
            <a:fillRect/>
          </a:stretch>
        </p:blipFill>
        <p:spPr>
          <a:xfrm>
            <a:off x="1601671" y="1538687"/>
            <a:ext cx="2407681" cy="1485000"/>
          </a:xfrm>
          <a:prstGeom prst="rect">
            <a:avLst/>
          </a:prstGeom>
        </p:spPr>
      </p:pic>
      <p:sp>
        <p:nvSpPr>
          <p:cNvPr id="8" name="内容占位符 2"/>
          <p:cNvSpPr txBox="1"/>
          <p:nvPr/>
        </p:nvSpPr>
        <p:spPr bwMode="auto">
          <a:xfrm>
            <a:off x="1174728" y="1113588"/>
            <a:ext cx="3613296" cy="50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500" b="1" dirty="0">
                <a:solidFill>
                  <a:srgbClr val="FF0000"/>
                </a:solidFill>
              </a:rPr>
              <a:t>Parsing Based on </a:t>
            </a:r>
            <a:r>
              <a:rPr lang="en-US" altLang="zh-CN" sz="1500" b="1" dirty="0" err="1">
                <a:solidFill>
                  <a:srgbClr val="FF0000"/>
                </a:solidFill>
              </a:rPr>
              <a:t>Parselets</a:t>
            </a:r>
            <a:r>
              <a:rPr lang="en-US" altLang="zh-CN" sz="1500" b="1" dirty="0">
                <a:solidFill>
                  <a:srgbClr val="FF0000"/>
                </a:solidFill>
              </a:rPr>
              <a:t> </a:t>
            </a:r>
            <a:r>
              <a:rPr lang="en-US" altLang="zh-CN" sz="1500" b="1" baseline="30000" dirty="0">
                <a:solidFill>
                  <a:srgbClr val="FF0000"/>
                </a:solidFill>
              </a:rPr>
              <a:t>[1]</a:t>
            </a:r>
            <a:endParaRPr lang="zh-CN" altLang="en-US" sz="1500" b="1" baseline="30000" dirty="0">
              <a:solidFill>
                <a:srgbClr val="FF0000"/>
              </a:solidFill>
            </a:endParaRPr>
          </a:p>
          <a:p>
            <a:endParaRPr lang="zh-CN" altLang="en-US" sz="1800" dirty="0"/>
          </a:p>
        </p:txBody>
      </p:sp>
      <p:sp>
        <p:nvSpPr>
          <p:cNvPr id="11" name="文本框 10"/>
          <p:cNvSpPr txBox="1"/>
          <p:nvPr/>
        </p:nvSpPr>
        <p:spPr>
          <a:xfrm>
            <a:off x="1156784" y="4773019"/>
            <a:ext cx="4429125" cy="229870"/>
          </a:xfrm>
          <a:prstGeom prst="rect">
            <a:avLst/>
          </a:prstGeom>
          <a:noFill/>
        </p:spPr>
        <p:txBody>
          <a:bodyPr wrap="none" rtlCol="0">
            <a:spAutoFit/>
          </a:bodyPr>
          <a:lstStyle/>
          <a:p>
            <a:r>
              <a:rPr lang="en-US" altLang="zh-CN" sz="900" dirty="0" smtClean="0"/>
              <a:t>[2] </a:t>
            </a:r>
            <a:r>
              <a:rPr lang="en-US" altLang="zh-CN" sz="900" dirty="0" err="1" smtClean="0"/>
              <a:t>Xiaodan</a:t>
            </a:r>
            <a:r>
              <a:rPr lang="en-US" altLang="zh-CN" sz="900" dirty="0" smtClean="0"/>
              <a:t> </a:t>
            </a:r>
            <a:r>
              <a:rPr lang="en-US" altLang="zh-CN" sz="900" dirty="0"/>
              <a:t>Liang, </a:t>
            </a:r>
            <a:r>
              <a:rPr lang="en-US" altLang="zh-CN" sz="900" dirty="0" smtClean="0"/>
              <a:t>et al, </a:t>
            </a:r>
            <a:r>
              <a:rPr lang="en-US" altLang="zh-CN" sz="900" dirty="0"/>
              <a:t>Deep Human Parsing with Active Template Regression, </a:t>
            </a:r>
            <a:r>
              <a:rPr lang="en-US" altLang="zh-CN" sz="900" dirty="0" smtClean="0"/>
              <a:t>TPAMI 2015</a:t>
            </a:r>
            <a:endParaRPr lang="zh-CN" altLang="en-US" sz="900" dirty="0"/>
          </a:p>
        </p:txBody>
      </p:sp>
      <p:pic>
        <p:nvPicPr>
          <p:cNvPr id="12" name="图片 11"/>
          <p:cNvPicPr>
            <a:picLocks noChangeAspect="1"/>
          </p:cNvPicPr>
          <p:nvPr/>
        </p:nvPicPr>
        <p:blipFill>
          <a:blip r:embed="rId2"/>
          <a:stretch>
            <a:fillRect/>
          </a:stretch>
        </p:blipFill>
        <p:spPr>
          <a:xfrm>
            <a:off x="5427188" y="1538687"/>
            <a:ext cx="1837791" cy="1485000"/>
          </a:xfrm>
          <a:prstGeom prst="rect">
            <a:avLst/>
          </a:prstGeom>
        </p:spPr>
      </p:pic>
      <p:sp>
        <p:nvSpPr>
          <p:cNvPr id="13" name="内容占位符 2"/>
          <p:cNvSpPr txBox="1"/>
          <p:nvPr/>
        </p:nvSpPr>
        <p:spPr bwMode="auto">
          <a:xfrm>
            <a:off x="4572000" y="1113588"/>
            <a:ext cx="3572154" cy="45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500" b="1" dirty="0">
                <a:solidFill>
                  <a:srgbClr val="FF0000"/>
                </a:solidFill>
              </a:rPr>
              <a:t>Active Template Regression </a:t>
            </a:r>
            <a:r>
              <a:rPr lang="en-US" altLang="zh-CN" sz="1500" b="1" baseline="30000" dirty="0">
                <a:solidFill>
                  <a:srgbClr val="FF0000"/>
                </a:solidFill>
              </a:rPr>
              <a:t>[2]</a:t>
            </a:r>
            <a:endParaRPr lang="zh-CN" altLang="en-US" sz="1500" b="1" baseline="30000" dirty="0">
              <a:solidFill>
                <a:srgbClr val="FF0000"/>
              </a:solidFill>
            </a:endParaRPr>
          </a:p>
        </p:txBody>
      </p:sp>
      <p:pic>
        <p:nvPicPr>
          <p:cNvPr id="14" name="图片 13"/>
          <p:cNvPicPr>
            <a:picLocks noChangeAspect="1"/>
          </p:cNvPicPr>
          <p:nvPr/>
        </p:nvPicPr>
        <p:blipFill>
          <a:blip r:embed="rId3"/>
          <a:stretch>
            <a:fillRect/>
          </a:stretch>
        </p:blipFill>
        <p:spPr>
          <a:xfrm>
            <a:off x="3972818" y="3152839"/>
            <a:ext cx="3329267" cy="1309121"/>
          </a:xfrm>
          <a:prstGeom prst="rect">
            <a:avLst/>
          </a:prstGeom>
        </p:spPr>
      </p:pic>
      <p:sp>
        <p:nvSpPr>
          <p:cNvPr id="15" name="文本框 14"/>
          <p:cNvSpPr txBox="1"/>
          <p:nvPr/>
        </p:nvSpPr>
        <p:spPr>
          <a:xfrm>
            <a:off x="1156784" y="4948014"/>
            <a:ext cx="5709285" cy="368300"/>
          </a:xfrm>
          <a:prstGeom prst="rect">
            <a:avLst/>
          </a:prstGeom>
          <a:noFill/>
        </p:spPr>
        <p:txBody>
          <a:bodyPr wrap="none" rtlCol="0">
            <a:spAutoFit/>
          </a:bodyPr>
          <a:lstStyle/>
          <a:p>
            <a:r>
              <a:rPr lang="en-US" altLang="zh-CN" sz="900" dirty="0" smtClean="0"/>
              <a:t>[3] Si Liu</a:t>
            </a:r>
            <a:r>
              <a:rPr lang="en-US" altLang="zh-CN" sz="900" dirty="0"/>
              <a:t> </a:t>
            </a:r>
            <a:r>
              <a:rPr lang="en-US" altLang="zh-CN" sz="900" dirty="0" smtClean="0"/>
              <a:t>et al, </a:t>
            </a:r>
            <a:r>
              <a:rPr lang="en-US" altLang="zh-CN" sz="900" dirty="0" err="1"/>
              <a:t>Xiaochun</a:t>
            </a:r>
            <a:r>
              <a:rPr lang="en-US" altLang="zh-CN" sz="900" dirty="0"/>
              <a:t> Cao, </a:t>
            </a:r>
            <a:r>
              <a:rPr lang="en-US" altLang="zh-CN" sz="900" dirty="0" err="1"/>
              <a:t>Shuicheng</a:t>
            </a:r>
            <a:r>
              <a:rPr lang="en-US" altLang="zh-CN" sz="900" dirty="0"/>
              <a:t> Yan. “Matching-CNN Meets KNN: Quasi-Parametric Human Parsing. CVPR </a:t>
            </a:r>
            <a:r>
              <a:rPr lang="en-US" altLang="zh-CN" sz="900" dirty="0" smtClean="0"/>
              <a:t>2015</a:t>
            </a:r>
            <a:endParaRPr lang="en-US" altLang="zh-CN" sz="900" dirty="0"/>
          </a:p>
          <a:p>
            <a:endParaRPr lang="zh-CN" altLang="en-US" sz="900" dirty="0"/>
          </a:p>
        </p:txBody>
      </p:sp>
      <p:sp>
        <p:nvSpPr>
          <p:cNvPr id="16" name="内容占位符 2"/>
          <p:cNvSpPr txBox="1"/>
          <p:nvPr/>
        </p:nvSpPr>
        <p:spPr bwMode="auto">
          <a:xfrm>
            <a:off x="1331640" y="3641537"/>
            <a:ext cx="3613296" cy="50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500" b="1" dirty="0">
                <a:solidFill>
                  <a:srgbClr val="FF0000"/>
                </a:solidFill>
              </a:rPr>
              <a:t>Matching-CNN </a:t>
            </a:r>
            <a:r>
              <a:rPr lang="en-US" altLang="zh-CN" sz="1500" b="1" baseline="30000" dirty="0">
                <a:solidFill>
                  <a:srgbClr val="FF0000"/>
                </a:solidFill>
              </a:rPr>
              <a:t>[3]</a:t>
            </a:r>
            <a:endParaRPr lang="zh-CN" altLang="en-US" sz="1500" b="1" baseline="30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3"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State-of-the-arts: </a:t>
            </a:r>
            <a:r>
              <a:rPr lang="en-US" altLang="zh-CN" sz="2400" dirty="0"/>
              <a:t>Pose &amp; Parsing</a:t>
            </a:r>
            <a:endParaRPr lang="zh-CN" altLang="en-US" sz="2400" dirty="0"/>
          </a:p>
        </p:txBody>
      </p:sp>
      <p:sp>
        <p:nvSpPr>
          <p:cNvPr id="3" name="内容占位符 2"/>
          <p:cNvSpPr>
            <a:spLocks noGrp="1"/>
          </p:cNvSpPr>
          <p:nvPr>
            <p:ph idx="1"/>
          </p:nvPr>
        </p:nvSpPr>
        <p:spPr>
          <a:xfrm>
            <a:off x="1169622" y="984126"/>
            <a:ext cx="4359824" cy="507504"/>
          </a:xfrm>
        </p:spPr>
        <p:txBody>
          <a:bodyPr/>
          <a:lstStyle/>
          <a:p>
            <a:r>
              <a:rPr lang="zh-CN" altLang="en-US" sz="1500" b="1" dirty="0">
                <a:solidFill>
                  <a:srgbClr val="FF0000"/>
                </a:solidFill>
              </a:rPr>
              <a:t>Pose-Guided Human </a:t>
            </a:r>
            <a:r>
              <a:rPr lang="zh-CN" altLang="en-US" sz="1500" b="1" dirty="0" smtClean="0">
                <a:solidFill>
                  <a:srgbClr val="FF0000"/>
                </a:solidFill>
              </a:rPr>
              <a:t>Parsing</a:t>
            </a:r>
            <a:r>
              <a:rPr lang="en-US" altLang="zh-CN" sz="1500" b="1" dirty="0">
                <a:solidFill>
                  <a:srgbClr val="FF0000"/>
                </a:solidFill>
              </a:rPr>
              <a:t> </a:t>
            </a:r>
            <a:r>
              <a:rPr lang="en-US" altLang="zh-CN" sz="1500" b="1" baseline="30000" dirty="0" smtClean="0">
                <a:solidFill>
                  <a:srgbClr val="FF0000"/>
                </a:solidFill>
              </a:rPr>
              <a:t>[1]</a:t>
            </a:r>
            <a:endParaRPr lang="zh-CN" altLang="en-US" sz="1500" b="1" baseline="30000" dirty="0">
              <a:solidFill>
                <a:srgbClr val="FF0000"/>
              </a:solidFill>
            </a:endParaRPr>
          </a:p>
        </p:txBody>
      </p:sp>
      <p:sp>
        <p:nvSpPr>
          <p:cNvPr id="4" name="矩形 3"/>
          <p:cNvSpPr/>
          <p:nvPr/>
        </p:nvSpPr>
        <p:spPr>
          <a:xfrm>
            <a:off x="1169622" y="4481777"/>
            <a:ext cx="7236804" cy="218440"/>
          </a:xfrm>
          <a:prstGeom prst="rect">
            <a:avLst/>
          </a:prstGeom>
        </p:spPr>
        <p:txBody>
          <a:bodyPr wrap="square">
            <a:spAutoFit/>
          </a:bodyPr>
          <a:lstStyle/>
          <a:p>
            <a:r>
              <a:rPr lang="en-US" altLang="zh-CN" sz="825" dirty="0" smtClean="0"/>
              <a:t>[1] </a:t>
            </a:r>
            <a:r>
              <a:rPr lang="zh-CN" altLang="en-US" sz="825" dirty="0" smtClean="0"/>
              <a:t>Fangting </a:t>
            </a:r>
            <a:r>
              <a:rPr lang="zh-CN" altLang="en-US" sz="825" dirty="0"/>
              <a:t>Xia </a:t>
            </a:r>
            <a:r>
              <a:rPr lang="en-US" altLang="zh-CN" sz="825" dirty="0"/>
              <a:t>et al, </a:t>
            </a:r>
            <a:r>
              <a:rPr lang="zh-CN" altLang="en-US" sz="825" dirty="0"/>
              <a:t>Pose-Guided Human Parsing by an AND/OR Graph Using Pose-Context Features. AAAI 2016.</a:t>
            </a:r>
            <a:endParaRPr lang="zh-CN" altLang="en-US" sz="825" dirty="0"/>
          </a:p>
        </p:txBody>
      </p:sp>
      <p:pic>
        <p:nvPicPr>
          <p:cNvPr id="5" name="Picture 2"/>
          <p:cNvPicPr>
            <a:picLocks noChangeAspect="1" noChangeArrowheads="1"/>
          </p:cNvPicPr>
          <p:nvPr/>
        </p:nvPicPr>
        <p:blipFill>
          <a:blip r:embed="rId1"/>
          <a:srcRect/>
          <a:stretch>
            <a:fillRect/>
          </a:stretch>
        </p:blipFill>
        <p:spPr bwMode="auto">
          <a:xfrm>
            <a:off x="1277634" y="1297056"/>
            <a:ext cx="2854314" cy="1350000"/>
          </a:xfrm>
          <a:prstGeom prst="rect">
            <a:avLst/>
          </a:prstGeom>
          <a:noFill/>
          <a:ln w="9525">
            <a:noFill/>
            <a:miter lim="800000"/>
            <a:headEnd/>
            <a:tailEnd/>
          </a:ln>
          <a:effectLst/>
        </p:spPr>
      </p:pic>
      <p:pic>
        <p:nvPicPr>
          <p:cNvPr id="8" name="Picture 2"/>
          <p:cNvPicPr>
            <a:picLocks noChangeAspect="1" noChangeArrowheads="1"/>
          </p:cNvPicPr>
          <p:nvPr/>
        </p:nvPicPr>
        <p:blipFill>
          <a:blip r:embed="rId2"/>
          <a:srcRect/>
          <a:stretch>
            <a:fillRect/>
          </a:stretch>
        </p:blipFill>
        <p:spPr bwMode="auto">
          <a:xfrm>
            <a:off x="4734018" y="1297056"/>
            <a:ext cx="3032780" cy="1350000"/>
          </a:xfrm>
          <a:prstGeom prst="rect">
            <a:avLst/>
          </a:prstGeom>
          <a:noFill/>
          <a:ln w="9525">
            <a:noFill/>
            <a:miter lim="800000"/>
            <a:headEnd/>
            <a:tailEnd/>
          </a:ln>
          <a:effectLst/>
        </p:spPr>
      </p:pic>
      <p:sp>
        <p:nvSpPr>
          <p:cNvPr id="9" name="矩形 8"/>
          <p:cNvSpPr/>
          <p:nvPr/>
        </p:nvSpPr>
        <p:spPr>
          <a:xfrm>
            <a:off x="1169622" y="4623978"/>
            <a:ext cx="6750750" cy="218440"/>
          </a:xfrm>
          <a:prstGeom prst="rect">
            <a:avLst/>
          </a:prstGeom>
        </p:spPr>
        <p:txBody>
          <a:bodyPr wrap="square">
            <a:spAutoFit/>
          </a:bodyPr>
          <a:lstStyle/>
          <a:p>
            <a:r>
              <a:rPr lang="en-US" altLang="zh-CN" sz="825" dirty="0" smtClean="0"/>
              <a:t>[2] Gong K et </a:t>
            </a:r>
            <a:r>
              <a:rPr lang="en-US" altLang="zh-CN" sz="825" dirty="0"/>
              <a:t>al. Look into Person: Self-supervised Structure-sensitive Learning and A New Benchmark for Human </a:t>
            </a:r>
            <a:r>
              <a:rPr lang="en-US" altLang="zh-CN" sz="825" dirty="0" smtClean="0"/>
              <a:t>Parsing. CVPR 2017</a:t>
            </a:r>
            <a:r>
              <a:rPr lang="en-US" altLang="zh-CN" sz="825" dirty="0"/>
              <a:t>.</a:t>
            </a:r>
            <a:endParaRPr lang="zh-CN" altLang="en-US" sz="825" dirty="0"/>
          </a:p>
        </p:txBody>
      </p:sp>
      <p:sp>
        <p:nvSpPr>
          <p:cNvPr id="10" name="内容占位符 2"/>
          <p:cNvSpPr txBox="1"/>
          <p:nvPr/>
        </p:nvSpPr>
        <p:spPr bwMode="auto">
          <a:xfrm>
            <a:off x="4856692" y="984126"/>
            <a:ext cx="4359824" cy="50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500" b="1" dirty="0" smtClean="0">
                <a:solidFill>
                  <a:srgbClr val="FF0000"/>
                </a:solidFill>
              </a:rPr>
              <a:t>SSL </a:t>
            </a:r>
            <a:r>
              <a:rPr lang="en-US" altLang="zh-CN" sz="1500" b="1" baseline="30000" dirty="0" smtClean="0">
                <a:solidFill>
                  <a:srgbClr val="FF0000"/>
                </a:solidFill>
              </a:rPr>
              <a:t>[2]</a:t>
            </a:r>
            <a:endParaRPr lang="zh-CN" altLang="en-US" sz="1500" b="1" dirty="0">
              <a:solidFill>
                <a:srgbClr val="FF0000"/>
              </a:solidFill>
            </a:endParaRPr>
          </a:p>
        </p:txBody>
      </p:sp>
      <p:sp>
        <p:nvSpPr>
          <p:cNvPr id="11" name="内容占位符 2"/>
          <p:cNvSpPr txBox="1"/>
          <p:nvPr/>
        </p:nvSpPr>
        <p:spPr bwMode="auto">
          <a:xfrm>
            <a:off x="2249742" y="3407166"/>
            <a:ext cx="6172200" cy="34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500" b="1" dirty="0" err="1">
                <a:solidFill>
                  <a:srgbClr val="FF0000"/>
                </a:solidFill>
              </a:rPr>
              <a:t>PaperDoll</a:t>
            </a:r>
            <a:r>
              <a:rPr lang="en-US" altLang="zh-CN" sz="1500" b="1" dirty="0">
                <a:solidFill>
                  <a:srgbClr val="FF0000"/>
                </a:solidFill>
              </a:rPr>
              <a:t>  </a:t>
            </a:r>
            <a:r>
              <a:rPr lang="en-US" altLang="zh-CN" sz="1500" b="1" baseline="30000" dirty="0">
                <a:solidFill>
                  <a:srgbClr val="FF0000"/>
                </a:solidFill>
              </a:rPr>
              <a:t>[3,4]</a:t>
            </a:r>
            <a:endParaRPr lang="zh-CN" altLang="en-US" sz="1500" b="1" baseline="30000" dirty="0">
              <a:solidFill>
                <a:srgbClr val="FF0000"/>
              </a:solidFill>
            </a:endParaRPr>
          </a:p>
        </p:txBody>
      </p:sp>
      <p:pic>
        <p:nvPicPr>
          <p:cNvPr id="12" name="Picture 4"/>
          <p:cNvPicPr>
            <a:picLocks noChangeAspect="1" noChangeArrowheads="1"/>
          </p:cNvPicPr>
          <p:nvPr/>
        </p:nvPicPr>
        <p:blipFill>
          <a:blip r:embed="rId3" cstate="print"/>
          <a:srcRect/>
          <a:stretch>
            <a:fillRect/>
          </a:stretch>
        </p:blipFill>
        <p:spPr bwMode="auto">
          <a:xfrm>
            <a:off x="4247964" y="2846789"/>
            <a:ext cx="2210444" cy="1417847"/>
          </a:xfrm>
          <a:prstGeom prst="rect">
            <a:avLst/>
          </a:prstGeom>
          <a:noFill/>
          <a:ln w="9525">
            <a:noFill/>
            <a:miter lim="800000"/>
            <a:headEnd/>
            <a:tailEnd/>
          </a:ln>
          <a:effectLst/>
        </p:spPr>
      </p:pic>
      <p:sp>
        <p:nvSpPr>
          <p:cNvPr id="13" name="文本框 12"/>
          <p:cNvSpPr txBox="1"/>
          <p:nvPr/>
        </p:nvSpPr>
        <p:spPr>
          <a:xfrm>
            <a:off x="1169622" y="4751454"/>
            <a:ext cx="5270915" cy="346075"/>
          </a:xfrm>
          <a:prstGeom prst="rect">
            <a:avLst/>
          </a:prstGeom>
        </p:spPr>
        <p:txBody>
          <a:bodyPr wrap="square">
            <a:spAutoFit/>
          </a:bodyPr>
          <a:lstStyle>
            <a:defPPr>
              <a:defRPr lang="zh-CN"/>
            </a:defPPr>
            <a:lvl1pPr>
              <a:defRPr sz="1100"/>
            </a:lvl1pPr>
          </a:lstStyle>
          <a:p>
            <a:r>
              <a:rPr lang="en-US" altLang="zh-CN" sz="825" dirty="0" smtClean="0"/>
              <a:t>[3] </a:t>
            </a:r>
            <a:r>
              <a:rPr lang="en-US" altLang="zh-CN" sz="825" dirty="0"/>
              <a:t>Kota Yamaguchi et al, "Paper Doll Parsing: Retrieving Similar Styles to Parse Clothing Items", ICCV 2013. </a:t>
            </a:r>
            <a:endParaRPr lang="en-US" altLang="zh-CN" sz="825" dirty="0"/>
          </a:p>
          <a:p>
            <a:r>
              <a:rPr lang="en-US" altLang="zh-CN" sz="825" dirty="0" smtClean="0"/>
              <a:t>[4] </a:t>
            </a:r>
            <a:r>
              <a:rPr lang="en-US" altLang="zh-CN" sz="825" dirty="0"/>
              <a:t>Kota Yamaguchi et al, "Retrieving Similar Styles to Parse Clothing", TPAMI 2014. </a:t>
            </a:r>
            <a:endParaRPr lang="en-US" altLang="zh-CN" sz="8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p:bldP spid="10" grpId="0"/>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4"/>
          <p:cNvSpPr/>
          <p:nvPr/>
        </p:nvSpPr>
        <p:spPr bwMode="auto">
          <a:xfrm>
            <a:off x="1893096" y="2759870"/>
            <a:ext cx="5366147" cy="2447925"/>
          </a:xfrm>
          <a:custGeom>
            <a:avLst/>
            <a:gdLst>
              <a:gd name="T0" fmla="*/ 3575956 w 7155602"/>
              <a:gd name="T1" fmla="*/ 0 h 3263874"/>
              <a:gd name="T2" fmla="*/ 7150044 w 7155602"/>
              <a:gd name="T3" fmla="*/ 3227110 h 3263874"/>
              <a:gd name="T4" fmla="*/ 7151907 w 7155602"/>
              <a:gd name="T5" fmla="*/ 3264004 h 3263874"/>
              <a:gd name="T6" fmla="*/ 0 w 7155602"/>
              <a:gd name="T7" fmla="*/ 3264004 h 3263874"/>
              <a:gd name="T8" fmla="*/ 1863 w 7155602"/>
              <a:gd name="T9" fmla="*/ 3227110 h 3263874"/>
              <a:gd name="T10" fmla="*/ 3575956 w 7155602"/>
              <a:gd name="T11" fmla="*/ 0 h 3263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5602" h="3263874">
                <a:moveTo>
                  <a:pt x="3577801" y="0"/>
                </a:moveTo>
                <a:cubicBezTo>
                  <a:pt x="5438912" y="0"/>
                  <a:pt x="6969665" y="1414434"/>
                  <a:pt x="7153739" y="3226980"/>
                </a:cubicBezTo>
                <a:lnTo>
                  <a:pt x="7155602" y="3263874"/>
                </a:lnTo>
                <a:lnTo>
                  <a:pt x="0" y="3263874"/>
                </a:lnTo>
                <a:lnTo>
                  <a:pt x="1863" y="3226980"/>
                </a:lnTo>
                <a:cubicBezTo>
                  <a:pt x="185937" y="1414434"/>
                  <a:pt x="1716690" y="0"/>
                  <a:pt x="3577801" y="0"/>
                </a:cubicBezTo>
                <a:close/>
              </a:path>
            </a:pathLst>
          </a:custGeom>
          <a:noFill/>
          <a:ln w="1270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bg1">
                  <a:lumMod val="50000"/>
                </a:schemeClr>
              </a:solidFill>
            </a:endParaRPr>
          </a:p>
        </p:txBody>
      </p:sp>
      <p:pic>
        <p:nvPicPr>
          <p:cNvPr id="5" name="图片 32"/>
          <p:cNvPicPr>
            <a:picLocks noChangeAspect="1" noChangeArrowheads="1"/>
          </p:cNvPicPr>
          <p:nvPr/>
        </p:nvPicPr>
        <p:blipFill>
          <a:blip r:embed="rId1" cstate="screen"/>
          <a:srcRect/>
          <a:stretch>
            <a:fillRect/>
          </a:stretch>
        </p:blipFill>
        <p:spPr bwMode="auto">
          <a:xfrm>
            <a:off x="2134078" y="3040857"/>
            <a:ext cx="4900613" cy="210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35"/>
          <p:cNvSpPr txBox="1">
            <a:spLocks noChangeArrowheads="1"/>
          </p:cNvSpPr>
          <p:nvPr/>
        </p:nvSpPr>
        <p:spPr bwMode="auto">
          <a:xfrm>
            <a:off x="0" y="610870"/>
            <a:ext cx="91821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sz="3200" b="1" dirty="0" smtClean="0">
                <a:solidFill>
                  <a:schemeClr val="tx1">
                    <a:lumMod val="65000"/>
                    <a:lumOff val="35000"/>
                  </a:schemeClr>
                </a:solidFill>
              </a:rPr>
              <a:t>Surveillance Video Parsing with Single Frame Supervision</a:t>
            </a:r>
            <a:endParaRPr lang="zh-CN" altLang="en-US" sz="3200" b="1" dirty="0">
              <a:solidFill>
                <a:schemeClr val="tx1">
                  <a:lumMod val="65000"/>
                  <a:lumOff val="35000"/>
                </a:schemeClr>
              </a:solidFill>
              <a:latin typeface="+mn-lt"/>
              <a:ea typeface="微软雅黑" panose="020B0503020204020204" pitchFamily="34" charset="-122"/>
              <a:cs typeface="Times New Roman" panose="02020603050405020304" pitchFamily="18" charset="0"/>
            </a:endParaRPr>
          </a:p>
        </p:txBody>
      </p:sp>
      <p:sp>
        <p:nvSpPr>
          <p:cNvPr id="25" name="矩形 36"/>
          <p:cNvSpPr>
            <a:spLocks noChangeArrowheads="1"/>
          </p:cNvSpPr>
          <p:nvPr/>
        </p:nvSpPr>
        <p:spPr bwMode="auto">
          <a:xfrm>
            <a:off x="1611084" y="1834505"/>
            <a:ext cx="74918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sz="1600" u="sng" dirty="0" smtClean="0">
                <a:solidFill>
                  <a:schemeClr val="tx1">
                    <a:lumMod val="65000"/>
                    <a:lumOff val="35000"/>
                  </a:schemeClr>
                </a:solidFill>
              </a:rPr>
              <a:t>Si Liu</a:t>
            </a:r>
            <a:r>
              <a:rPr lang="en-US" sz="1600" dirty="0" smtClean="0">
                <a:solidFill>
                  <a:schemeClr val="tx1">
                    <a:lumMod val="65000"/>
                    <a:lumOff val="35000"/>
                  </a:schemeClr>
                </a:solidFill>
              </a:rPr>
              <a:t>, </a:t>
            </a:r>
            <a:r>
              <a:rPr lang="en-US" sz="1600" dirty="0" err="1" smtClean="0">
                <a:solidFill>
                  <a:schemeClr val="tx1">
                    <a:lumMod val="65000"/>
                    <a:lumOff val="35000"/>
                  </a:schemeClr>
                </a:solidFill>
              </a:rPr>
              <a:t>Changhu</a:t>
            </a:r>
            <a:r>
              <a:rPr lang="en-US" sz="1600" dirty="0" smtClean="0">
                <a:solidFill>
                  <a:schemeClr val="tx1">
                    <a:lumMod val="65000"/>
                    <a:lumOff val="35000"/>
                  </a:schemeClr>
                </a:solidFill>
              </a:rPr>
              <a:t> Wang, </a:t>
            </a:r>
            <a:r>
              <a:rPr lang="en-US" sz="1600" dirty="0" err="1" smtClean="0">
                <a:solidFill>
                  <a:schemeClr val="tx1">
                    <a:lumMod val="65000"/>
                    <a:lumOff val="35000"/>
                  </a:schemeClr>
                </a:solidFill>
              </a:rPr>
              <a:t>Ruihe</a:t>
            </a:r>
            <a:r>
              <a:rPr lang="en-US" sz="1600" dirty="0" smtClean="0">
                <a:solidFill>
                  <a:schemeClr val="tx1">
                    <a:lumMod val="65000"/>
                    <a:lumOff val="35000"/>
                  </a:schemeClr>
                </a:solidFill>
              </a:rPr>
              <a:t> </a:t>
            </a:r>
            <a:r>
              <a:rPr lang="en-US" sz="1600" dirty="0" err="1" smtClean="0">
                <a:solidFill>
                  <a:schemeClr val="tx1">
                    <a:lumMod val="65000"/>
                    <a:lumOff val="35000"/>
                  </a:schemeClr>
                </a:solidFill>
              </a:rPr>
              <a:t>Qian</a:t>
            </a:r>
            <a:r>
              <a:rPr lang="en-US" sz="1600" dirty="0" smtClean="0">
                <a:solidFill>
                  <a:schemeClr val="tx1">
                    <a:lumMod val="65000"/>
                    <a:lumOff val="35000"/>
                  </a:schemeClr>
                </a:solidFill>
              </a:rPr>
              <a:t>, Han Yu, </a:t>
            </a:r>
            <a:r>
              <a:rPr lang="en-US" sz="1600" dirty="0" err="1" smtClean="0">
                <a:solidFill>
                  <a:schemeClr val="tx1">
                    <a:lumMod val="65000"/>
                    <a:lumOff val="35000"/>
                  </a:schemeClr>
                </a:solidFill>
              </a:rPr>
              <a:t>Renda</a:t>
            </a:r>
            <a:r>
              <a:rPr lang="en-US" sz="1600" dirty="0" smtClean="0">
                <a:solidFill>
                  <a:schemeClr val="tx1">
                    <a:lumMod val="65000"/>
                    <a:lumOff val="35000"/>
                  </a:schemeClr>
                </a:solidFill>
              </a:rPr>
              <a:t> </a:t>
            </a:r>
            <a:r>
              <a:rPr lang="en-US" sz="1600" dirty="0" err="1" smtClean="0">
                <a:solidFill>
                  <a:schemeClr val="tx1">
                    <a:lumMod val="65000"/>
                    <a:lumOff val="35000"/>
                  </a:schemeClr>
                </a:solidFill>
              </a:rPr>
              <a:t>Bao</a:t>
            </a:r>
            <a:r>
              <a:rPr lang="en-US" sz="1600" dirty="0" smtClean="0">
                <a:solidFill>
                  <a:schemeClr val="tx1">
                    <a:lumMod val="65000"/>
                    <a:lumOff val="35000"/>
                  </a:schemeClr>
                </a:solidFill>
              </a:rPr>
              <a:t>, Yao Sun</a:t>
            </a:r>
            <a:endParaRPr lang="en-US" sz="1600" dirty="0" smtClean="0">
              <a:solidFill>
                <a:schemeClr val="tx1">
                  <a:lumMod val="65000"/>
                  <a:lumOff val="35000"/>
                </a:schemeClr>
              </a:solidFill>
            </a:endParaRPr>
          </a:p>
        </p:txBody>
      </p:sp>
      <p:cxnSp>
        <p:nvCxnSpPr>
          <p:cNvPr id="35" name="直接连接符 48"/>
          <p:cNvCxnSpPr>
            <a:cxnSpLocks noChangeShapeType="1"/>
          </p:cNvCxnSpPr>
          <p:nvPr/>
        </p:nvCxnSpPr>
        <p:spPr bwMode="auto">
          <a:xfrm>
            <a:off x="3293269" y="3398044"/>
            <a:ext cx="604838" cy="604838"/>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36" name="直接连接符 49"/>
          <p:cNvCxnSpPr>
            <a:cxnSpLocks noChangeShapeType="1"/>
          </p:cNvCxnSpPr>
          <p:nvPr/>
        </p:nvCxnSpPr>
        <p:spPr bwMode="auto">
          <a:xfrm flipV="1">
            <a:off x="2595563" y="4002881"/>
            <a:ext cx="1302544" cy="657225"/>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37" name="直接连接符 52"/>
          <p:cNvCxnSpPr>
            <a:cxnSpLocks noChangeShapeType="1"/>
          </p:cNvCxnSpPr>
          <p:nvPr/>
        </p:nvCxnSpPr>
        <p:spPr bwMode="auto">
          <a:xfrm flipV="1">
            <a:off x="3127772" y="4002883"/>
            <a:ext cx="770334" cy="1140619"/>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38" name="直接连接符 55"/>
          <p:cNvCxnSpPr>
            <a:cxnSpLocks noChangeShapeType="1"/>
          </p:cNvCxnSpPr>
          <p:nvPr/>
        </p:nvCxnSpPr>
        <p:spPr bwMode="auto">
          <a:xfrm>
            <a:off x="3794523" y="3402806"/>
            <a:ext cx="102394" cy="600075"/>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39" name="直接连接符 58"/>
          <p:cNvCxnSpPr>
            <a:cxnSpLocks noChangeShapeType="1"/>
          </p:cNvCxnSpPr>
          <p:nvPr/>
        </p:nvCxnSpPr>
        <p:spPr bwMode="auto">
          <a:xfrm>
            <a:off x="3899299" y="4002883"/>
            <a:ext cx="657225" cy="1140619"/>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40" name="直接连接符 61"/>
          <p:cNvCxnSpPr>
            <a:cxnSpLocks noChangeShapeType="1"/>
          </p:cNvCxnSpPr>
          <p:nvPr/>
        </p:nvCxnSpPr>
        <p:spPr bwMode="auto">
          <a:xfrm flipH="1">
            <a:off x="6236494" y="4792266"/>
            <a:ext cx="121444" cy="351234"/>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41" name="直接连接符 65"/>
          <p:cNvCxnSpPr>
            <a:cxnSpLocks noChangeShapeType="1"/>
          </p:cNvCxnSpPr>
          <p:nvPr/>
        </p:nvCxnSpPr>
        <p:spPr bwMode="auto">
          <a:xfrm flipH="1">
            <a:off x="2605088" y="3402806"/>
            <a:ext cx="685800" cy="1257300"/>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42" name="直接连接符 68"/>
          <p:cNvCxnSpPr>
            <a:cxnSpLocks noChangeShapeType="1"/>
          </p:cNvCxnSpPr>
          <p:nvPr/>
        </p:nvCxnSpPr>
        <p:spPr bwMode="auto">
          <a:xfrm flipH="1" flipV="1">
            <a:off x="2602709" y="4660108"/>
            <a:ext cx="522685" cy="488156"/>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43" name="直接连接符 71"/>
          <p:cNvCxnSpPr>
            <a:cxnSpLocks noChangeShapeType="1"/>
          </p:cNvCxnSpPr>
          <p:nvPr/>
        </p:nvCxnSpPr>
        <p:spPr bwMode="auto">
          <a:xfrm>
            <a:off x="3294462" y="3402806"/>
            <a:ext cx="497681" cy="0"/>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sp>
        <p:nvSpPr>
          <p:cNvPr id="44" name="椭圆 74"/>
          <p:cNvSpPr>
            <a:spLocks noChangeArrowheads="1"/>
          </p:cNvSpPr>
          <p:nvPr/>
        </p:nvSpPr>
        <p:spPr bwMode="auto">
          <a:xfrm>
            <a:off x="3876676" y="3983832"/>
            <a:ext cx="50006" cy="50006"/>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chemeClr val="bg1">
                  <a:lumMod val="50000"/>
                </a:schemeClr>
              </a:solidFill>
            </a:endParaRPr>
          </a:p>
        </p:txBody>
      </p:sp>
      <p:sp>
        <p:nvSpPr>
          <p:cNvPr id="45" name="椭圆 75"/>
          <p:cNvSpPr>
            <a:spLocks noChangeArrowheads="1"/>
          </p:cNvSpPr>
          <p:nvPr/>
        </p:nvSpPr>
        <p:spPr bwMode="auto">
          <a:xfrm>
            <a:off x="3765949" y="3377804"/>
            <a:ext cx="51197" cy="51197"/>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chemeClr val="bg1">
                  <a:lumMod val="50000"/>
                </a:schemeClr>
              </a:solidFill>
            </a:endParaRPr>
          </a:p>
        </p:txBody>
      </p:sp>
      <p:sp>
        <p:nvSpPr>
          <p:cNvPr id="46" name="椭圆 76"/>
          <p:cNvSpPr>
            <a:spLocks noChangeArrowheads="1"/>
          </p:cNvSpPr>
          <p:nvPr/>
        </p:nvSpPr>
        <p:spPr bwMode="auto">
          <a:xfrm>
            <a:off x="2593182" y="4635105"/>
            <a:ext cx="50006" cy="50006"/>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chemeClr val="bg1"/>
              </a:solidFill>
            </a:endParaRPr>
          </a:p>
        </p:txBody>
      </p:sp>
      <p:sp>
        <p:nvSpPr>
          <p:cNvPr id="47" name="椭圆 77"/>
          <p:cNvSpPr>
            <a:spLocks noChangeArrowheads="1"/>
          </p:cNvSpPr>
          <p:nvPr/>
        </p:nvSpPr>
        <p:spPr bwMode="auto">
          <a:xfrm>
            <a:off x="3107532" y="5118499"/>
            <a:ext cx="50006" cy="50006"/>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chemeClr val="bg1"/>
              </a:solidFill>
            </a:endParaRPr>
          </a:p>
        </p:txBody>
      </p:sp>
      <p:sp>
        <p:nvSpPr>
          <p:cNvPr id="48" name="椭圆 78"/>
          <p:cNvSpPr>
            <a:spLocks noChangeArrowheads="1"/>
          </p:cNvSpPr>
          <p:nvPr/>
        </p:nvSpPr>
        <p:spPr bwMode="auto">
          <a:xfrm>
            <a:off x="3269457" y="3383758"/>
            <a:ext cx="50006" cy="51197"/>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chemeClr val="bg1">
                  <a:lumMod val="50000"/>
                </a:schemeClr>
              </a:solidFill>
            </a:endParaRPr>
          </a:p>
        </p:txBody>
      </p:sp>
      <p:cxnSp>
        <p:nvCxnSpPr>
          <p:cNvPr id="49" name="直接连接符 82"/>
          <p:cNvCxnSpPr>
            <a:cxnSpLocks noChangeShapeType="1"/>
          </p:cNvCxnSpPr>
          <p:nvPr/>
        </p:nvCxnSpPr>
        <p:spPr bwMode="auto">
          <a:xfrm flipH="1" flipV="1">
            <a:off x="6349605" y="4792266"/>
            <a:ext cx="336947" cy="110728"/>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50" name="直接连接符 85"/>
          <p:cNvCxnSpPr>
            <a:cxnSpLocks noChangeShapeType="1"/>
          </p:cNvCxnSpPr>
          <p:nvPr/>
        </p:nvCxnSpPr>
        <p:spPr bwMode="auto">
          <a:xfrm flipV="1">
            <a:off x="6611541" y="4902995"/>
            <a:ext cx="72628" cy="245269"/>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cxnSp>
        <p:nvCxnSpPr>
          <p:cNvPr id="51" name="直接连接符 91"/>
          <p:cNvCxnSpPr>
            <a:cxnSpLocks noChangeShapeType="1"/>
          </p:cNvCxnSpPr>
          <p:nvPr/>
        </p:nvCxnSpPr>
        <p:spPr bwMode="auto">
          <a:xfrm flipH="1" flipV="1">
            <a:off x="6357937" y="4794649"/>
            <a:ext cx="234554" cy="348853"/>
          </a:xfrm>
          <a:prstGeom prst="line">
            <a:avLst/>
          </a:prstGeom>
          <a:noFill/>
          <a:ln w="3175">
            <a:solidFill>
              <a:schemeClr val="bg1">
                <a:alpha val="41176"/>
              </a:schemeClr>
            </a:solidFill>
            <a:round/>
          </a:ln>
          <a:extLst>
            <a:ext uri="{909E8E84-426E-40DD-AFC4-6F175D3DCCD1}">
              <a14:hiddenFill xmlns:a14="http://schemas.microsoft.com/office/drawing/2010/main">
                <a:noFill/>
              </a14:hiddenFill>
            </a:ext>
          </a:extLst>
        </p:spPr>
      </p:cxnSp>
      <p:sp>
        <p:nvSpPr>
          <p:cNvPr id="52" name="椭圆 99"/>
          <p:cNvSpPr>
            <a:spLocks noChangeArrowheads="1"/>
          </p:cNvSpPr>
          <p:nvPr/>
        </p:nvSpPr>
        <p:spPr bwMode="auto">
          <a:xfrm>
            <a:off x="6335318" y="4789885"/>
            <a:ext cx="51197" cy="50006"/>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chemeClr val="bg1"/>
              </a:solidFill>
            </a:endParaRPr>
          </a:p>
        </p:txBody>
      </p:sp>
      <p:sp>
        <p:nvSpPr>
          <p:cNvPr id="53" name="椭圆 100"/>
          <p:cNvSpPr>
            <a:spLocks noChangeArrowheads="1"/>
          </p:cNvSpPr>
          <p:nvPr/>
        </p:nvSpPr>
        <p:spPr bwMode="auto">
          <a:xfrm>
            <a:off x="6663929" y="4883945"/>
            <a:ext cx="50006" cy="51197"/>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chemeClr val="bg1"/>
              </a:solidFill>
            </a:endParaRPr>
          </a:p>
        </p:txBody>
      </p:sp>
      <p:pic>
        <p:nvPicPr>
          <p:cNvPr id="2" name="Picture 1" descr="安防"/>
          <p:cNvPicPr>
            <a:picLocks noChangeAspect="1"/>
          </p:cNvPicPr>
          <p:nvPr/>
        </p:nvPicPr>
        <p:blipFill>
          <a:blip r:embed="rId2" cstate="print"/>
          <a:stretch>
            <a:fillRect/>
          </a:stretch>
        </p:blipFill>
        <p:spPr>
          <a:xfrm>
            <a:off x="6245225" y="3298190"/>
            <a:ext cx="474345" cy="474345"/>
          </a:xfrm>
          <a:prstGeom prst="rect">
            <a:avLst/>
          </a:prstGeom>
        </p:spPr>
      </p:pic>
      <p:pic>
        <p:nvPicPr>
          <p:cNvPr id="54" name="Picture 53" descr="摄像头 (1)"/>
          <p:cNvPicPr>
            <a:picLocks noChangeAspect="1"/>
          </p:cNvPicPr>
          <p:nvPr/>
        </p:nvPicPr>
        <p:blipFill>
          <a:blip r:embed="rId3"/>
          <a:stretch>
            <a:fillRect/>
          </a:stretch>
        </p:blipFill>
        <p:spPr>
          <a:xfrm>
            <a:off x="488950" y="2778760"/>
            <a:ext cx="1540510" cy="1540510"/>
          </a:xfrm>
          <a:prstGeom prst="rect">
            <a:avLst/>
          </a:prstGeom>
        </p:spPr>
      </p:pic>
      <p:pic>
        <p:nvPicPr>
          <p:cNvPr id="55" name="Picture 54" descr="安防"/>
          <p:cNvPicPr>
            <a:picLocks noChangeAspect="1"/>
          </p:cNvPicPr>
          <p:nvPr/>
        </p:nvPicPr>
        <p:blipFill>
          <a:blip r:embed="rId2" cstate="print"/>
          <a:stretch>
            <a:fillRect/>
          </a:stretch>
        </p:blipFill>
        <p:spPr>
          <a:xfrm>
            <a:off x="1910715" y="3982085"/>
            <a:ext cx="473075" cy="473075"/>
          </a:xfrm>
          <a:prstGeom prst="rect">
            <a:avLst/>
          </a:prstGeom>
        </p:spPr>
      </p:pic>
      <p:pic>
        <p:nvPicPr>
          <p:cNvPr id="56" name="Picture 55" descr="安防"/>
          <p:cNvPicPr>
            <a:picLocks noChangeAspect="1"/>
          </p:cNvPicPr>
          <p:nvPr/>
        </p:nvPicPr>
        <p:blipFill>
          <a:blip r:embed="rId4" cstate="print"/>
          <a:stretch>
            <a:fillRect/>
          </a:stretch>
        </p:blipFill>
        <p:spPr>
          <a:xfrm>
            <a:off x="4329430" y="2614295"/>
            <a:ext cx="324485" cy="324485"/>
          </a:xfrm>
          <a:prstGeom prst="rect">
            <a:avLst/>
          </a:prstGeom>
        </p:spPr>
      </p:pic>
      <p:pic>
        <p:nvPicPr>
          <p:cNvPr id="57" name="Picture 56" descr="安防"/>
          <p:cNvPicPr>
            <a:picLocks noChangeAspect="1"/>
          </p:cNvPicPr>
          <p:nvPr/>
        </p:nvPicPr>
        <p:blipFill>
          <a:blip r:embed="rId5" cstate="print"/>
          <a:stretch>
            <a:fillRect/>
          </a:stretch>
        </p:blipFill>
        <p:spPr>
          <a:xfrm>
            <a:off x="5854065" y="2446020"/>
            <a:ext cx="242570" cy="242570"/>
          </a:xfrm>
          <a:prstGeom prst="rect">
            <a:avLst/>
          </a:prstGeom>
        </p:spPr>
      </p:pic>
      <p:pic>
        <p:nvPicPr>
          <p:cNvPr id="58" name="Picture 57" descr="摄像头 (1)"/>
          <p:cNvPicPr>
            <a:picLocks noChangeAspect="1"/>
          </p:cNvPicPr>
          <p:nvPr/>
        </p:nvPicPr>
        <p:blipFill>
          <a:blip r:embed="rId3"/>
          <a:stretch>
            <a:fillRect/>
          </a:stretch>
        </p:blipFill>
        <p:spPr>
          <a:xfrm flipH="1">
            <a:off x="7483475" y="2643505"/>
            <a:ext cx="1540510" cy="1540510"/>
          </a:xfrm>
          <a:prstGeom prst="rect">
            <a:avLst/>
          </a:prstGeom>
        </p:spPr>
      </p:pic>
      <p:pic>
        <p:nvPicPr>
          <p:cNvPr id="59" name="Picture 58" descr="安防"/>
          <p:cNvPicPr>
            <a:picLocks noChangeAspect="1"/>
          </p:cNvPicPr>
          <p:nvPr/>
        </p:nvPicPr>
        <p:blipFill>
          <a:blip r:embed="rId5" cstate="print"/>
          <a:stretch>
            <a:fillRect/>
          </a:stretch>
        </p:blipFill>
        <p:spPr>
          <a:xfrm>
            <a:off x="2840355" y="2588260"/>
            <a:ext cx="242570" cy="242570"/>
          </a:xfrm>
          <a:prstGeom prst="rect">
            <a:avLst/>
          </a:prstGeom>
        </p:spPr>
      </p:pic>
      <p:sp>
        <p:nvSpPr>
          <p:cNvPr id="3" name="矩形 2"/>
          <p:cNvSpPr/>
          <p:nvPr/>
        </p:nvSpPr>
        <p:spPr>
          <a:xfrm>
            <a:off x="2200378" y="4829621"/>
            <a:ext cx="5406369" cy="307777"/>
          </a:xfrm>
          <a:prstGeom prst="rect">
            <a:avLst/>
          </a:prstGeom>
        </p:spPr>
        <p:txBody>
          <a:bodyPr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Project Page: </a:t>
            </a:r>
            <a:r>
              <a:rPr lang="en-US" altLang="zh-CN" sz="1400" b="1" dirty="0" smtClean="0">
                <a:solidFill>
                  <a:schemeClr val="bg1"/>
                </a:solidFill>
                <a:latin typeface="微软雅黑" panose="020B0503020204020204" pitchFamily="34" charset="-122"/>
                <a:ea typeface="微软雅黑" panose="020B0503020204020204" pitchFamily="34" charset="-122"/>
              </a:rPr>
              <a:t>http://liusi-group.com/projects/SVP</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人像图片视频的语义理解</a:t>
            </a:r>
            <a:endParaRPr lang="zh-CN" altLang="en-US" dirty="0"/>
          </a:p>
        </p:txBody>
      </p:sp>
      <p:sp>
        <p:nvSpPr>
          <p:cNvPr id="3" name="内容占位符 2"/>
          <p:cNvSpPr>
            <a:spLocks noGrp="1"/>
          </p:cNvSpPr>
          <p:nvPr>
            <p:ph idx="1"/>
          </p:nvPr>
        </p:nvSpPr>
        <p:spPr>
          <a:xfrm>
            <a:off x="488950" y="4353719"/>
            <a:ext cx="7886700" cy="789781"/>
          </a:xfrm>
        </p:spPr>
        <p:txBody>
          <a:bodyPr/>
          <a:lstStyle/>
          <a:p>
            <a:r>
              <a:rPr lang="zh-CN" altLang="en-US" b="1" dirty="0" smtClean="0">
                <a:solidFill>
                  <a:srgbClr val="FF0000"/>
                </a:solidFill>
              </a:rPr>
              <a:t>以人为主体</a:t>
            </a:r>
            <a:r>
              <a:rPr lang="zh-CN" altLang="en-US" dirty="0" smtClean="0"/>
              <a:t>的图像视频中，有关</a:t>
            </a:r>
            <a:r>
              <a:rPr lang="zh-CN" altLang="en-US" u="sng" dirty="0" smtClean="0"/>
              <a:t>人的服饰、配饰、人体属性、人身份、人体姿态、动作、多人交互</a:t>
            </a:r>
            <a:r>
              <a:rPr lang="zh-CN" altLang="en-US" dirty="0" smtClean="0"/>
              <a:t>方面的研究和应用。</a:t>
            </a:r>
            <a:endParaRPr lang="zh-CN" altLang="en-US" dirty="0"/>
          </a:p>
        </p:txBody>
      </p:sp>
      <p:pic>
        <p:nvPicPr>
          <p:cNvPr id="1026" name="Picture 2" descr="https://timgsa.baidu.com/timg?image&amp;quality=80&amp;size=b9999_10000&amp;sec=1502336336544&amp;di=ababe9f386352a5944dfab6f95cf3049&amp;imgtype=0&amp;src=http%3A%2F%2Fs13.sinaimg.cn%2Fmiddle%2Fa3a7b48fh799b9569c3ac%26690"/>
          <p:cNvPicPr>
            <a:picLocks noChangeAspect="1" noChangeArrowheads="1"/>
          </p:cNvPicPr>
          <p:nvPr/>
        </p:nvPicPr>
        <p:blipFill>
          <a:blip r:embed="rId1"/>
          <a:srcRect/>
          <a:stretch>
            <a:fillRect/>
          </a:stretch>
        </p:blipFill>
        <p:spPr bwMode="auto">
          <a:xfrm>
            <a:off x="2276475" y="838200"/>
            <a:ext cx="1762125" cy="2343627"/>
          </a:xfrm>
          <a:prstGeom prst="rect">
            <a:avLst/>
          </a:prstGeom>
          <a:noFill/>
        </p:spPr>
      </p:pic>
      <p:sp>
        <p:nvSpPr>
          <p:cNvPr id="5" name="内容占位符 2"/>
          <p:cNvSpPr txBox="1"/>
          <p:nvPr/>
        </p:nvSpPr>
        <p:spPr>
          <a:xfrm>
            <a:off x="577850" y="3439319"/>
            <a:ext cx="7886700" cy="789781"/>
          </a:xfrm>
          <a:prstGeom prst="rect">
            <a:avLst/>
          </a:prstGeom>
        </p:spPr>
        <p:txBody>
          <a:bodyPr/>
          <a:lstStyle/>
          <a:p>
            <a:r>
              <a:rPr lang="en-US" sz="2400" b="1" i="1" dirty="0" smtClean="0"/>
              <a:t>I don’t do fashion, I am fashion.    ---- Coco Chanel </a:t>
            </a:r>
            <a:endParaRPr lang="en-US" sz="2400" dirty="0"/>
          </a:p>
        </p:txBody>
      </p:sp>
      <p:pic>
        <p:nvPicPr>
          <p:cNvPr id="6" name="图片 5"/>
          <p:cNvPicPr>
            <a:picLocks noChangeAspect="1"/>
          </p:cNvPicPr>
          <p:nvPr/>
        </p:nvPicPr>
        <p:blipFill>
          <a:blip r:embed="rId2"/>
          <a:stretch>
            <a:fillRect/>
          </a:stretch>
        </p:blipFill>
        <p:spPr>
          <a:xfrm>
            <a:off x="4625022" y="1683385"/>
            <a:ext cx="3068955" cy="109093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39306" y="239099"/>
            <a:ext cx="6501689" cy="3396730"/>
          </a:xfrm>
          <a:prstGeom prst="rect">
            <a:avLst/>
          </a:prstGeom>
        </p:spPr>
      </p:pic>
      <p:sp>
        <p:nvSpPr>
          <p:cNvPr id="7" name="矩形 6"/>
          <p:cNvSpPr/>
          <p:nvPr/>
        </p:nvSpPr>
        <p:spPr>
          <a:xfrm>
            <a:off x="65316" y="3755573"/>
            <a:ext cx="8882743" cy="93617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smtClean="0">
                <a:latin typeface="Calibri" panose="020F0502020204030204" pitchFamily="34" charset="0"/>
                <a:ea typeface="宋体" panose="02010600030101010101" pitchFamily="2" charset="-122"/>
              </a:rPr>
              <a:t>Video surveillance system is the </a:t>
            </a:r>
            <a:r>
              <a:rPr lang="en-US" sz="2400" b="1" dirty="0" smtClean="0">
                <a:solidFill>
                  <a:srgbClr val="FFFF00"/>
                </a:solidFill>
                <a:latin typeface="Calibri" panose="020F0502020204030204" pitchFamily="34" charset="0"/>
                <a:ea typeface="宋体" panose="02010600030101010101" pitchFamily="2" charset="-122"/>
              </a:rPr>
              <a:t>infrastructure</a:t>
            </a:r>
            <a:r>
              <a:rPr lang="en-US" sz="2400" b="1" dirty="0" smtClean="0">
                <a:latin typeface="Calibri" panose="020F0502020204030204" pitchFamily="34" charset="0"/>
                <a:ea typeface="宋体" panose="02010600030101010101" pitchFamily="2" charset="-122"/>
              </a:rPr>
              <a:t> of city public security</a:t>
            </a:r>
            <a:r>
              <a:rPr lang="zh-CN" altLang="en-US" sz="2400" b="1" dirty="0" smtClean="0">
                <a:latin typeface="Calibri" panose="020F0502020204030204" pitchFamily="34" charset="0"/>
                <a:ea typeface="宋体" panose="02010600030101010101" pitchFamily="2" charset="-122"/>
              </a:rPr>
              <a:t>！</a:t>
            </a:r>
            <a:endParaRPr lang="zh-CN" alt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268574" y="346552"/>
            <a:ext cx="3042881" cy="1620000"/>
          </a:xfrm>
          <a:prstGeom prst="rect">
            <a:avLst/>
          </a:prstGeom>
        </p:spPr>
      </p:pic>
      <p:pic>
        <p:nvPicPr>
          <p:cNvPr id="5" name="图片 4"/>
          <p:cNvPicPr>
            <a:picLocks noChangeAspect="1"/>
          </p:cNvPicPr>
          <p:nvPr/>
        </p:nvPicPr>
        <p:blipFill>
          <a:blip r:embed="rId2"/>
          <a:stretch>
            <a:fillRect/>
          </a:stretch>
        </p:blipFill>
        <p:spPr>
          <a:xfrm>
            <a:off x="0" y="335937"/>
            <a:ext cx="3146660" cy="1620000"/>
          </a:xfrm>
          <a:prstGeom prst="rect">
            <a:avLst/>
          </a:prstGeom>
        </p:spPr>
      </p:pic>
      <p:pic>
        <p:nvPicPr>
          <p:cNvPr id="6" name="图片 5"/>
          <p:cNvPicPr>
            <a:picLocks noChangeAspect="1"/>
          </p:cNvPicPr>
          <p:nvPr/>
        </p:nvPicPr>
        <p:blipFill rotWithShape="1">
          <a:blip r:embed="rId3"/>
          <a:srcRect b="24033"/>
          <a:stretch>
            <a:fillRect/>
          </a:stretch>
        </p:blipFill>
        <p:spPr>
          <a:xfrm>
            <a:off x="6458768" y="341245"/>
            <a:ext cx="2540991" cy="1620000"/>
          </a:xfrm>
          <a:prstGeom prst="rect">
            <a:avLst/>
          </a:prstGeom>
        </p:spPr>
      </p:pic>
      <p:sp>
        <p:nvSpPr>
          <p:cNvPr id="7" name="Rectangle 3"/>
          <p:cNvSpPr txBox="1">
            <a:spLocks noChangeArrowheads="1"/>
          </p:cNvSpPr>
          <p:nvPr/>
        </p:nvSpPr>
        <p:spPr bwMode="auto">
          <a:xfrm>
            <a:off x="50800" y="3956403"/>
            <a:ext cx="9055100" cy="1021998"/>
          </a:xfrm>
          <a:prstGeom prst="rect">
            <a:avLst/>
          </a:prstGeom>
          <a:solidFill>
            <a:srgbClr val="C00000"/>
          </a:solidFill>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lstStyle/>
          <a:p>
            <a:pPr algn="ctr" defTabSz="762000">
              <a:lnSpc>
                <a:spcPct val="125000"/>
              </a:lnSpc>
              <a:buClr>
                <a:srgbClr val="0033CC"/>
              </a:buClr>
              <a:defRPr/>
            </a:pPr>
            <a:r>
              <a:rPr lang="en-US" altLang="zh-CN" sz="2400" b="1" dirty="0" smtClean="0">
                <a:solidFill>
                  <a:schemeClr val="bg1"/>
                </a:solidFill>
                <a:latin typeface="+mn-ea"/>
              </a:rPr>
              <a:t>Insufficient processing capacity !!</a:t>
            </a:r>
            <a:endParaRPr lang="en-US" altLang="zh-CN" sz="2400" b="1" dirty="0" smtClean="0">
              <a:solidFill>
                <a:schemeClr val="bg1"/>
              </a:solidFill>
              <a:latin typeface="+mn-ea"/>
            </a:endParaRPr>
          </a:p>
          <a:p>
            <a:pPr algn="ctr" defTabSz="762000">
              <a:lnSpc>
                <a:spcPct val="125000"/>
              </a:lnSpc>
              <a:buClr>
                <a:srgbClr val="0033CC"/>
              </a:buClr>
              <a:defRPr/>
            </a:pPr>
            <a:r>
              <a:rPr lang="en-US" altLang="zh-CN" sz="2400" b="1" dirty="0" smtClean="0">
                <a:solidFill>
                  <a:srgbClr val="FFFF00"/>
                </a:solidFill>
                <a:latin typeface="+mn-ea"/>
              </a:rPr>
              <a:t>Efficient and accurate intelligent analysis is the key!</a:t>
            </a:r>
            <a:endParaRPr lang="en-US" altLang="zh-CN" sz="2400" b="1" dirty="0" smtClean="0">
              <a:solidFill>
                <a:srgbClr val="FFFF00"/>
              </a:solidFill>
              <a:latin typeface="+mn-ea"/>
            </a:endParaRPr>
          </a:p>
        </p:txBody>
      </p:sp>
      <p:sp>
        <p:nvSpPr>
          <p:cNvPr id="8" name="矩形 7"/>
          <p:cNvSpPr/>
          <p:nvPr/>
        </p:nvSpPr>
        <p:spPr>
          <a:xfrm>
            <a:off x="0" y="2445003"/>
            <a:ext cx="9135180" cy="707886"/>
          </a:xfrm>
          <a:prstGeom prst="rect">
            <a:avLst/>
          </a:prstGeom>
          <a:solidFill>
            <a:schemeClr val="bg1">
              <a:lumMod val="50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marL="457200" indent="-457200">
              <a:buFont typeface="Wingdings" panose="05000000000000000000" pitchFamily="2" charset="2"/>
              <a:buChar char="Ø"/>
            </a:pPr>
            <a:r>
              <a:rPr lang="zh-CN" altLang="en-US" sz="2000" dirty="0" smtClean="0">
                <a:solidFill>
                  <a:schemeClr val="bg1"/>
                </a:solidFill>
                <a:latin typeface="+mn-ea"/>
              </a:rPr>
              <a:t>周</a:t>
            </a:r>
            <a:r>
              <a:rPr lang="zh-CN" altLang="en-US" sz="2000" dirty="0">
                <a:solidFill>
                  <a:schemeClr val="bg1"/>
                </a:solidFill>
                <a:latin typeface="+mn-ea"/>
              </a:rPr>
              <a:t>克华抢劫案</a:t>
            </a:r>
            <a:r>
              <a:rPr lang="zh-CN" altLang="en-US" sz="2000" dirty="0" smtClean="0">
                <a:solidFill>
                  <a:schemeClr val="bg1"/>
                </a:solidFill>
                <a:latin typeface="+mn-ea"/>
              </a:rPr>
              <a:t>：</a:t>
            </a:r>
            <a:r>
              <a:rPr lang="en-US" altLang="zh-CN" sz="2000" dirty="0" smtClean="0">
                <a:solidFill>
                  <a:schemeClr val="bg1"/>
                </a:solidFill>
                <a:latin typeface="+mn-ea"/>
              </a:rPr>
              <a:t> 480 thousand hours browsing surveillance video</a:t>
            </a:r>
            <a:endParaRPr lang="en-US" altLang="zh-CN" sz="2000" dirty="0">
              <a:solidFill>
                <a:schemeClr val="bg1"/>
              </a:solidFill>
              <a:latin typeface="+mn-ea"/>
            </a:endParaRPr>
          </a:p>
          <a:p>
            <a:pPr marL="457200" indent="-457200">
              <a:buFont typeface="Wingdings" panose="05000000000000000000" pitchFamily="2" charset="2"/>
              <a:buChar char="Ø"/>
            </a:pPr>
            <a:r>
              <a:rPr lang="zh-CN" altLang="en-US" sz="2000" dirty="0">
                <a:solidFill>
                  <a:schemeClr val="bg1"/>
                </a:solidFill>
                <a:latin typeface="+mn-ea"/>
              </a:rPr>
              <a:t>长春盗车杀婴案</a:t>
            </a:r>
            <a:r>
              <a:rPr lang="zh-CN" altLang="en-US" sz="2000" dirty="0" smtClean="0">
                <a:solidFill>
                  <a:schemeClr val="bg1"/>
                </a:solidFill>
                <a:latin typeface="+mn-ea"/>
              </a:rPr>
              <a:t>：</a:t>
            </a:r>
            <a:r>
              <a:rPr lang="en-US" altLang="zh-CN" sz="2000" dirty="0" smtClean="0">
                <a:solidFill>
                  <a:schemeClr val="bg1"/>
                </a:solidFill>
                <a:latin typeface="+mn-ea"/>
              </a:rPr>
              <a:t>1000 policemen, 40 hours looking for the suspect</a:t>
            </a:r>
            <a:endParaRPr lang="zh-CN" altLang="en-US" sz="2000" dirty="0">
              <a:solidFill>
                <a:schemeClr val="bg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timg (1).jpg"/>
          <p:cNvPicPr>
            <a:picLocks noChangeAspect="1"/>
          </p:cNvPicPr>
          <p:nvPr/>
        </p:nvPicPr>
        <p:blipFill>
          <a:blip r:embed="rId1"/>
          <a:stretch>
            <a:fillRect/>
          </a:stretch>
        </p:blipFill>
        <p:spPr>
          <a:xfrm>
            <a:off x="6865116" y="566343"/>
            <a:ext cx="2278885" cy="1337295"/>
          </a:xfrm>
          <a:prstGeom prst="rect">
            <a:avLst/>
          </a:prstGeom>
        </p:spPr>
      </p:pic>
      <p:pic>
        <p:nvPicPr>
          <p:cNvPr id="29" name="图片 28" descr="timg3.jpg"/>
          <p:cNvPicPr>
            <a:picLocks noChangeAspect="1"/>
          </p:cNvPicPr>
          <p:nvPr/>
        </p:nvPicPr>
        <p:blipFill>
          <a:blip r:embed="rId2" cstate="print"/>
          <a:stretch>
            <a:fillRect/>
          </a:stretch>
        </p:blipFill>
        <p:spPr>
          <a:xfrm>
            <a:off x="76200" y="730165"/>
            <a:ext cx="772886" cy="1009650"/>
          </a:xfrm>
          <a:prstGeom prst="rect">
            <a:avLst/>
          </a:prstGeom>
        </p:spPr>
      </p:pic>
      <p:grpSp>
        <p:nvGrpSpPr>
          <p:cNvPr id="48" name="组合 26"/>
          <p:cNvGrpSpPr/>
          <p:nvPr/>
        </p:nvGrpSpPr>
        <p:grpSpPr>
          <a:xfrm>
            <a:off x="956115" y="998760"/>
            <a:ext cx="7186384" cy="406913"/>
            <a:chOff x="1638299" y="1460497"/>
            <a:chExt cx="7186384" cy="542550"/>
          </a:xfrm>
        </p:grpSpPr>
        <p:sp>
          <p:nvSpPr>
            <p:cNvPr id="49" name="圆角矩形 48"/>
            <p:cNvSpPr/>
            <p:nvPr/>
          </p:nvSpPr>
          <p:spPr>
            <a:xfrm>
              <a:off x="1638299" y="1460497"/>
              <a:ext cx="7164627" cy="540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0" name="TextBox 49"/>
            <p:cNvSpPr txBox="1"/>
            <p:nvPr/>
          </p:nvSpPr>
          <p:spPr>
            <a:xfrm>
              <a:off x="1643740" y="1469568"/>
              <a:ext cx="7180943" cy="533479"/>
            </a:xfrm>
            <a:prstGeom prst="rect">
              <a:avLst/>
            </a:prstGeom>
            <a:noFill/>
          </p:spPr>
          <p:txBody>
            <a:bodyPr wrap="square" rtlCol="0">
              <a:spAutoFit/>
            </a:bodyPr>
            <a:lstStyle/>
            <a:p>
              <a:r>
                <a:rPr lang="en-US" altLang="zh-CN" sz="2000" dirty="0" smtClean="0"/>
                <a:t>Find a woman with a </a:t>
              </a:r>
              <a:r>
                <a:rPr lang="en-US" altLang="zh-CN" sz="2000" b="1" dirty="0" smtClean="0">
                  <a:solidFill>
                    <a:srgbClr val="FFFF00"/>
                  </a:solidFill>
                </a:rPr>
                <a:t>brown coat</a:t>
              </a:r>
              <a:r>
                <a:rPr lang="en-US" altLang="zh-CN" sz="2000" dirty="0" smtClean="0"/>
                <a:t>, </a:t>
              </a:r>
              <a:r>
                <a:rPr lang="en-US" altLang="zh-CN" sz="2000" b="1" dirty="0" smtClean="0">
                  <a:solidFill>
                    <a:srgbClr val="FFFF00"/>
                  </a:solidFill>
                </a:rPr>
                <a:t>black tights</a:t>
              </a:r>
              <a:r>
                <a:rPr lang="en-US" altLang="zh-CN" sz="2000" dirty="0" smtClean="0"/>
                <a:t>, and a </a:t>
              </a:r>
              <a:r>
                <a:rPr lang="en-US" altLang="zh-CN" sz="2000" b="1" dirty="0" smtClean="0">
                  <a:solidFill>
                    <a:srgbClr val="FFFF00"/>
                  </a:solidFill>
                </a:rPr>
                <a:t>white suitcase</a:t>
              </a:r>
              <a:endParaRPr lang="zh-CN" altLang="en-US" sz="2000" b="1" dirty="0" smtClean="0">
                <a:solidFill>
                  <a:srgbClr val="FFFF00"/>
                </a:solidFill>
              </a:endParaRPr>
            </a:p>
          </p:txBody>
        </p:sp>
      </p:grpSp>
      <p:sp>
        <p:nvSpPr>
          <p:cNvPr id="51" name="TextBox 50"/>
          <p:cNvSpPr txBox="1"/>
          <p:nvPr/>
        </p:nvSpPr>
        <p:spPr>
          <a:xfrm>
            <a:off x="6839841" y="1827437"/>
            <a:ext cx="2076466" cy="400110"/>
          </a:xfrm>
          <a:prstGeom prst="rect">
            <a:avLst/>
          </a:prstGeom>
          <a:noFill/>
        </p:spPr>
        <p:txBody>
          <a:bodyPr wrap="none" rtlCol="0">
            <a:spAutoFit/>
          </a:bodyPr>
          <a:lstStyle/>
          <a:p>
            <a:r>
              <a:rPr lang="en-US" altLang="zh-CN" sz="2000" dirty="0" smtClean="0"/>
              <a:t>Large-scale videos</a:t>
            </a:r>
            <a:endParaRPr lang="zh-CN" altLang="en-US" sz="2000" dirty="0" smtClean="0"/>
          </a:p>
        </p:txBody>
      </p:sp>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20" y="2311935"/>
            <a:ext cx="3559046" cy="2001964"/>
          </a:xfrm>
          <a:prstGeom prst="rect">
            <a:avLst/>
          </a:prstGeom>
        </p:spPr>
      </p:pic>
      <p:pic>
        <p:nvPicPr>
          <p:cNvPr id="53" name="Picture 2" descr="https://timgsa.baidu.com/timg?image&amp;quality=80&amp;size=b9999_10000&amp;sec=1498045833&amp;di=6efc60a5a88c414e93282e441b73d03d&amp;imgtype=jpg&amp;er=1&amp;src=http%3A%2F%2Fwww.zgznh.com%2Ffile%2Fupload%2F201612%2F28%2F171843531.jpg"/>
          <p:cNvPicPr>
            <a:picLocks noChangeAspect="1" noChangeArrowheads="1"/>
          </p:cNvPicPr>
          <p:nvPr/>
        </p:nvPicPr>
        <p:blipFill>
          <a:blip r:embed="rId4"/>
          <a:srcRect b="13856"/>
          <a:stretch>
            <a:fillRect/>
          </a:stretch>
        </p:blipFill>
        <p:spPr bwMode="auto">
          <a:xfrm>
            <a:off x="4943475" y="2290034"/>
            <a:ext cx="3514726" cy="1989866"/>
          </a:xfrm>
          <a:prstGeom prst="rect">
            <a:avLst/>
          </a:prstGeom>
          <a:noFill/>
        </p:spPr>
      </p:pic>
      <p:sp>
        <p:nvSpPr>
          <p:cNvPr id="54" name="矩形 53"/>
          <p:cNvSpPr/>
          <p:nvPr/>
        </p:nvSpPr>
        <p:spPr>
          <a:xfrm>
            <a:off x="620485" y="4377873"/>
            <a:ext cx="7870372" cy="6513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smtClean="0"/>
              <a:t>low efficiency,  high miss detection </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timg (1).jpg"/>
          <p:cNvPicPr>
            <a:picLocks noChangeAspect="1"/>
          </p:cNvPicPr>
          <p:nvPr/>
        </p:nvPicPr>
        <p:blipFill>
          <a:blip r:embed="rId1"/>
          <a:stretch>
            <a:fillRect/>
          </a:stretch>
        </p:blipFill>
        <p:spPr>
          <a:xfrm>
            <a:off x="6865116" y="566343"/>
            <a:ext cx="2278885" cy="1337295"/>
          </a:xfrm>
          <a:prstGeom prst="rect">
            <a:avLst/>
          </a:prstGeom>
        </p:spPr>
      </p:pic>
      <p:pic>
        <p:nvPicPr>
          <p:cNvPr id="30" name="Picture 2"/>
          <p:cNvPicPr>
            <a:picLocks noChangeAspect="1" noChangeArrowheads="1"/>
          </p:cNvPicPr>
          <p:nvPr/>
        </p:nvPicPr>
        <p:blipFill>
          <a:blip r:embed="rId2"/>
          <a:srcRect l="49774"/>
          <a:stretch>
            <a:fillRect/>
          </a:stretch>
        </p:blipFill>
        <p:spPr bwMode="auto">
          <a:xfrm>
            <a:off x="4822904" y="2084612"/>
            <a:ext cx="1765300" cy="2607701"/>
          </a:xfrm>
          <a:prstGeom prst="rect">
            <a:avLst/>
          </a:prstGeom>
          <a:noFill/>
          <a:ln w="9525">
            <a:noFill/>
            <a:miter lim="800000"/>
            <a:headEnd/>
            <a:tailEnd/>
          </a:ln>
          <a:effectLst/>
        </p:spPr>
      </p:pic>
      <p:pic>
        <p:nvPicPr>
          <p:cNvPr id="31" name="Picture 2"/>
          <p:cNvPicPr>
            <a:picLocks noChangeAspect="1" noChangeArrowheads="1"/>
          </p:cNvPicPr>
          <p:nvPr/>
        </p:nvPicPr>
        <p:blipFill>
          <a:blip r:embed="rId2"/>
          <a:srcRect r="50587"/>
          <a:stretch>
            <a:fillRect/>
          </a:stretch>
        </p:blipFill>
        <p:spPr bwMode="auto">
          <a:xfrm>
            <a:off x="727074" y="2036987"/>
            <a:ext cx="1736726" cy="2607701"/>
          </a:xfrm>
          <a:prstGeom prst="rect">
            <a:avLst/>
          </a:prstGeom>
          <a:noFill/>
          <a:ln w="9525">
            <a:noFill/>
            <a:miter lim="800000"/>
            <a:headEnd/>
            <a:tailEnd/>
          </a:ln>
          <a:effectLst/>
        </p:spPr>
      </p:pic>
      <p:cxnSp>
        <p:nvCxnSpPr>
          <p:cNvPr id="32" name="直接箭头连接符 31"/>
          <p:cNvCxnSpPr/>
          <p:nvPr/>
        </p:nvCxnSpPr>
        <p:spPr>
          <a:xfrm flipV="1">
            <a:off x="5778500" y="2579942"/>
            <a:ext cx="1660605" cy="371447"/>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34" name="直接箭头连接符 33"/>
          <p:cNvCxnSpPr/>
          <p:nvPr/>
        </p:nvCxnSpPr>
        <p:spPr>
          <a:xfrm rot="10800000" flipV="1">
            <a:off x="4065577" y="3789587"/>
            <a:ext cx="1176432" cy="800100"/>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37" name="直接箭头连接符 36"/>
          <p:cNvCxnSpPr/>
          <p:nvPr/>
        </p:nvCxnSpPr>
        <p:spPr>
          <a:xfrm flipV="1">
            <a:off x="6042104" y="3856262"/>
            <a:ext cx="1104900" cy="180975"/>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39" name="直接箭头连接符 38"/>
          <p:cNvCxnSpPr/>
          <p:nvPr/>
        </p:nvCxnSpPr>
        <p:spPr>
          <a:xfrm rot="10800000">
            <a:off x="4930420" y="1960847"/>
            <a:ext cx="619481" cy="314266"/>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41" name="直接箭头连接符 40"/>
          <p:cNvCxnSpPr/>
          <p:nvPr/>
        </p:nvCxnSpPr>
        <p:spPr>
          <a:xfrm>
            <a:off x="6156404" y="4284887"/>
            <a:ext cx="1397000" cy="276225"/>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rot="10800000">
            <a:off x="4212433" y="2141793"/>
            <a:ext cx="1334381" cy="314297"/>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sp>
        <p:nvSpPr>
          <p:cNvPr id="44" name="右箭头 43"/>
          <p:cNvSpPr/>
          <p:nvPr/>
        </p:nvSpPr>
        <p:spPr>
          <a:xfrm>
            <a:off x="3362404" y="3094262"/>
            <a:ext cx="5334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7482647" y="2303689"/>
            <a:ext cx="1645002" cy="400110"/>
          </a:xfrm>
          <a:prstGeom prst="rect">
            <a:avLst/>
          </a:prstGeom>
          <a:noFill/>
        </p:spPr>
        <p:txBody>
          <a:bodyPr wrap="none" rtlCol="0">
            <a:spAutoFit/>
          </a:bodyPr>
          <a:lstStyle/>
          <a:p>
            <a:r>
              <a:rPr lang="en-US" altLang="zh-CN" sz="2000" i="1" dirty="0" smtClean="0">
                <a:solidFill>
                  <a:schemeClr val="tx1">
                    <a:lumMod val="65000"/>
                    <a:lumOff val="35000"/>
                  </a:schemeClr>
                </a:solidFill>
              </a:rPr>
              <a:t>Upper Clothes</a:t>
            </a:r>
            <a:endParaRPr lang="zh-CN" altLang="en-US" sz="2000" i="1" dirty="0">
              <a:solidFill>
                <a:schemeClr val="tx1">
                  <a:lumMod val="65000"/>
                  <a:lumOff val="35000"/>
                </a:schemeClr>
              </a:solidFill>
            </a:endParaRPr>
          </a:p>
        </p:txBody>
      </p:sp>
      <p:sp>
        <p:nvSpPr>
          <p:cNvPr id="54" name="TextBox 53"/>
          <p:cNvSpPr txBox="1"/>
          <p:nvPr/>
        </p:nvSpPr>
        <p:spPr>
          <a:xfrm>
            <a:off x="7223204" y="3554186"/>
            <a:ext cx="759439" cy="400110"/>
          </a:xfrm>
          <a:prstGeom prst="rect">
            <a:avLst/>
          </a:prstGeom>
          <a:noFill/>
        </p:spPr>
        <p:txBody>
          <a:bodyPr wrap="none" rtlCol="0">
            <a:spAutoFit/>
          </a:bodyPr>
          <a:lstStyle/>
          <a:p>
            <a:r>
              <a:rPr lang="en-US" altLang="zh-CN" sz="2000" i="1" dirty="0" smtClean="0">
                <a:solidFill>
                  <a:schemeClr val="tx1">
                    <a:lumMod val="65000"/>
                    <a:lumOff val="35000"/>
                  </a:schemeClr>
                </a:solidFill>
              </a:rPr>
              <a:t>Pants</a:t>
            </a:r>
            <a:endParaRPr lang="zh-CN" altLang="en-US" sz="2000" i="1" dirty="0">
              <a:solidFill>
                <a:schemeClr val="tx1">
                  <a:lumMod val="65000"/>
                  <a:lumOff val="35000"/>
                </a:schemeClr>
              </a:solidFill>
            </a:endParaRPr>
          </a:p>
        </p:txBody>
      </p:sp>
      <p:sp>
        <p:nvSpPr>
          <p:cNvPr id="55" name="TextBox 54"/>
          <p:cNvSpPr txBox="1"/>
          <p:nvPr/>
        </p:nvSpPr>
        <p:spPr>
          <a:xfrm>
            <a:off x="4581604" y="1571623"/>
            <a:ext cx="623889" cy="400110"/>
          </a:xfrm>
          <a:prstGeom prst="rect">
            <a:avLst/>
          </a:prstGeom>
          <a:noFill/>
        </p:spPr>
        <p:txBody>
          <a:bodyPr wrap="none" rtlCol="0">
            <a:spAutoFit/>
          </a:bodyPr>
          <a:lstStyle/>
          <a:p>
            <a:r>
              <a:rPr lang="en-US" altLang="zh-CN" sz="2000" i="1" dirty="0" smtClean="0">
                <a:solidFill>
                  <a:schemeClr val="tx1">
                    <a:lumMod val="65000"/>
                    <a:lumOff val="35000"/>
                  </a:schemeClr>
                </a:solidFill>
                <a:ea typeface="Cambria Math" panose="02040503050406030204" pitchFamily="18" charset="0"/>
              </a:rPr>
              <a:t>Hair</a:t>
            </a:r>
            <a:endParaRPr lang="zh-CN" altLang="en-US" sz="2000" i="1" dirty="0">
              <a:solidFill>
                <a:schemeClr val="tx1">
                  <a:lumMod val="65000"/>
                  <a:lumOff val="35000"/>
                </a:schemeClr>
              </a:solidFill>
            </a:endParaRPr>
          </a:p>
        </p:txBody>
      </p:sp>
      <p:sp>
        <p:nvSpPr>
          <p:cNvPr id="56" name="TextBox 55"/>
          <p:cNvSpPr txBox="1"/>
          <p:nvPr/>
        </p:nvSpPr>
        <p:spPr>
          <a:xfrm>
            <a:off x="7586060" y="4357007"/>
            <a:ext cx="784189" cy="400110"/>
          </a:xfrm>
          <a:prstGeom prst="rect">
            <a:avLst/>
          </a:prstGeom>
          <a:noFill/>
        </p:spPr>
        <p:txBody>
          <a:bodyPr wrap="none" rtlCol="0">
            <a:spAutoFit/>
          </a:bodyPr>
          <a:lstStyle/>
          <a:p>
            <a:r>
              <a:rPr lang="en-US" altLang="zh-CN" sz="2000" i="1" dirty="0" smtClean="0">
                <a:solidFill>
                  <a:schemeClr val="tx1">
                    <a:lumMod val="65000"/>
                    <a:lumOff val="35000"/>
                  </a:schemeClr>
                </a:solidFill>
              </a:rPr>
              <a:t>Shoes</a:t>
            </a:r>
            <a:endParaRPr lang="zh-CN" altLang="en-US" sz="2000" i="1" dirty="0">
              <a:solidFill>
                <a:schemeClr val="tx1">
                  <a:lumMod val="65000"/>
                  <a:lumOff val="35000"/>
                </a:schemeClr>
              </a:solidFill>
            </a:endParaRPr>
          </a:p>
        </p:txBody>
      </p:sp>
      <p:sp>
        <p:nvSpPr>
          <p:cNvPr id="57" name="TextBox 56"/>
          <p:cNvSpPr txBox="1"/>
          <p:nvPr/>
        </p:nvSpPr>
        <p:spPr>
          <a:xfrm>
            <a:off x="3514805" y="2028825"/>
            <a:ext cx="658835" cy="400110"/>
          </a:xfrm>
          <a:prstGeom prst="rect">
            <a:avLst/>
          </a:prstGeom>
          <a:noFill/>
        </p:spPr>
        <p:txBody>
          <a:bodyPr wrap="none" rtlCol="0">
            <a:spAutoFit/>
          </a:bodyPr>
          <a:lstStyle/>
          <a:p>
            <a:r>
              <a:rPr lang="en-US" altLang="zh-CN" sz="2000" i="1" dirty="0" smtClean="0">
                <a:solidFill>
                  <a:schemeClr val="tx1">
                    <a:lumMod val="65000"/>
                    <a:lumOff val="35000"/>
                  </a:schemeClr>
                </a:solidFill>
              </a:rPr>
              <a:t>Face</a:t>
            </a:r>
            <a:endParaRPr lang="zh-CN" altLang="en-US" sz="2000" i="1" dirty="0">
              <a:solidFill>
                <a:schemeClr val="tx1">
                  <a:lumMod val="65000"/>
                  <a:lumOff val="35000"/>
                </a:schemeClr>
              </a:solidFill>
            </a:endParaRPr>
          </a:p>
        </p:txBody>
      </p:sp>
      <p:sp>
        <p:nvSpPr>
          <p:cNvPr id="58" name="TextBox 57"/>
          <p:cNvSpPr txBox="1"/>
          <p:nvPr/>
        </p:nvSpPr>
        <p:spPr>
          <a:xfrm>
            <a:off x="4806569" y="4779413"/>
            <a:ext cx="1777346" cy="400110"/>
          </a:xfrm>
          <a:prstGeom prst="rect">
            <a:avLst/>
          </a:prstGeom>
          <a:noFill/>
        </p:spPr>
        <p:txBody>
          <a:bodyPr wrap="none" rtlCol="0">
            <a:spAutoFit/>
          </a:bodyPr>
          <a:lstStyle/>
          <a:p>
            <a:r>
              <a:rPr lang="en-US" altLang="zh-CN" sz="2000" b="1" dirty="0" smtClean="0">
                <a:solidFill>
                  <a:schemeClr val="tx1">
                    <a:lumMod val="65000"/>
                    <a:lumOff val="35000"/>
                  </a:schemeClr>
                </a:solidFill>
              </a:rPr>
              <a:t>Parsing Results</a:t>
            </a:r>
            <a:endParaRPr lang="zh-CN" altLang="en-US" sz="2000" b="1" dirty="0">
              <a:solidFill>
                <a:schemeClr val="tx1">
                  <a:lumMod val="65000"/>
                  <a:lumOff val="35000"/>
                </a:schemeClr>
              </a:solidFill>
            </a:endParaRPr>
          </a:p>
        </p:txBody>
      </p:sp>
      <p:sp>
        <p:nvSpPr>
          <p:cNvPr id="59" name="TextBox 58"/>
          <p:cNvSpPr txBox="1"/>
          <p:nvPr/>
        </p:nvSpPr>
        <p:spPr>
          <a:xfrm>
            <a:off x="3300727" y="4371975"/>
            <a:ext cx="587020" cy="400110"/>
          </a:xfrm>
          <a:prstGeom prst="rect">
            <a:avLst/>
          </a:prstGeom>
          <a:noFill/>
        </p:spPr>
        <p:txBody>
          <a:bodyPr wrap="none" rtlCol="0">
            <a:spAutoFit/>
          </a:bodyPr>
          <a:lstStyle/>
          <a:p>
            <a:r>
              <a:rPr lang="en-US" altLang="zh-CN" sz="2000" i="1" dirty="0" smtClean="0">
                <a:solidFill>
                  <a:schemeClr val="bg1">
                    <a:lumMod val="50000"/>
                  </a:schemeClr>
                </a:solidFill>
              </a:rPr>
              <a:t>Bag</a:t>
            </a:r>
            <a:endParaRPr lang="zh-CN" altLang="en-US" sz="2000" i="1" dirty="0">
              <a:solidFill>
                <a:schemeClr val="bg1">
                  <a:lumMod val="50000"/>
                </a:schemeClr>
              </a:solidFill>
            </a:endParaRPr>
          </a:p>
        </p:txBody>
      </p:sp>
      <p:sp>
        <p:nvSpPr>
          <p:cNvPr id="63" name="TextBox 62"/>
          <p:cNvSpPr txBox="1"/>
          <p:nvPr/>
        </p:nvSpPr>
        <p:spPr>
          <a:xfrm>
            <a:off x="551530" y="4703987"/>
            <a:ext cx="2154629" cy="400110"/>
          </a:xfrm>
          <a:prstGeom prst="rect">
            <a:avLst/>
          </a:prstGeom>
          <a:noFill/>
        </p:spPr>
        <p:txBody>
          <a:bodyPr wrap="none" rtlCol="0">
            <a:spAutoFit/>
          </a:bodyPr>
          <a:lstStyle/>
          <a:p>
            <a:r>
              <a:rPr lang="en-US" sz="2000" b="1" dirty="0" smtClean="0">
                <a:solidFill>
                  <a:schemeClr val="tx1">
                    <a:lumMod val="65000"/>
                    <a:lumOff val="35000"/>
                  </a:schemeClr>
                </a:solidFill>
              </a:rPr>
              <a:t>Surveillance Video</a:t>
            </a:r>
            <a:endParaRPr lang="zh-CN" altLang="en-US" sz="2000" dirty="0">
              <a:solidFill>
                <a:schemeClr val="tx1">
                  <a:lumMod val="65000"/>
                  <a:lumOff val="35000"/>
                </a:schemeClr>
              </a:solidFill>
            </a:endParaRPr>
          </a:p>
        </p:txBody>
      </p:sp>
      <p:pic>
        <p:nvPicPr>
          <p:cNvPr id="64" name="图片 63" descr="timg3.jpg"/>
          <p:cNvPicPr>
            <a:picLocks noChangeAspect="1"/>
          </p:cNvPicPr>
          <p:nvPr/>
        </p:nvPicPr>
        <p:blipFill>
          <a:blip r:embed="rId3" cstate="print"/>
          <a:stretch>
            <a:fillRect/>
          </a:stretch>
        </p:blipFill>
        <p:spPr>
          <a:xfrm>
            <a:off x="76200" y="730165"/>
            <a:ext cx="772886" cy="1009650"/>
          </a:xfrm>
          <a:prstGeom prst="rect">
            <a:avLst/>
          </a:prstGeom>
        </p:spPr>
      </p:pic>
      <p:grpSp>
        <p:nvGrpSpPr>
          <p:cNvPr id="65" name="组合 26"/>
          <p:cNvGrpSpPr/>
          <p:nvPr/>
        </p:nvGrpSpPr>
        <p:grpSpPr>
          <a:xfrm>
            <a:off x="956115" y="998760"/>
            <a:ext cx="7186384" cy="406913"/>
            <a:chOff x="1638299" y="1460497"/>
            <a:chExt cx="7186384" cy="542550"/>
          </a:xfrm>
        </p:grpSpPr>
        <p:sp>
          <p:nvSpPr>
            <p:cNvPr id="66" name="圆角矩形 65"/>
            <p:cNvSpPr/>
            <p:nvPr/>
          </p:nvSpPr>
          <p:spPr>
            <a:xfrm>
              <a:off x="1638299" y="1460497"/>
              <a:ext cx="7164627" cy="540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7" name="TextBox 66"/>
            <p:cNvSpPr txBox="1"/>
            <p:nvPr/>
          </p:nvSpPr>
          <p:spPr>
            <a:xfrm>
              <a:off x="1643740" y="1469568"/>
              <a:ext cx="7180943" cy="533479"/>
            </a:xfrm>
            <a:prstGeom prst="rect">
              <a:avLst/>
            </a:prstGeom>
            <a:noFill/>
          </p:spPr>
          <p:txBody>
            <a:bodyPr wrap="square" rtlCol="0">
              <a:spAutoFit/>
            </a:bodyPr>
            <a:lstStyle/>
            <a:p>
              <a:r>
                <a:rPr lang="en-US" altLang="zh-CN" sz="2000" dirty="0" smtClean="0"/>
                <a:t>Find a woman with a </a:t>
              </a:r>
              <a:r>
                <a:rPr lang="en-US" altLang="zh-CN" sz="2000" b="1" dirty="0" smtClean="0">
                  <a:solidFill>
                    <a:srgbClr val="FFFF00"/>
                  </a:solidFill>
                </a:rPr>
                <a:t>brown coat</a:t>
              </a:r>
              <a:r>
                <a:rPr lang="en-US" altLang="zh-CN" sz="2000" dirty="0" smtClean="0"/>
                <a:t>, </a:t>
              </a:r>
              <a:r>
                <a:rPr lang="en-US" altLang="zh-CN" sz="2000" b="1" dirty="0" smtClean="0">
                  <a:solidFill>
                    <a:srgbClr val="FFFF00"/>
                  </a:solidFill>
                </a:rPr>
                <a:t>black tights</a:t>
              </a:r>
              <a:r>
                <a:rPr lang="en-US" altLang="zh-CN" sz="2000" dirty="0" smtClean="0"/>
                <a:t>, and a </a:t>
              </a:r>
              <a:r>
                <a:rPr lang="en-US" altLang="zh-CN" sz="2000" b="1" dirty="0" smtClean="0">
                  <a:solidFill>
                    <a:srgbClr val="FFFF00"/>
                  </a:solidFill>
                </a:rPr>
                <a:t>white suitcase</a:t>
              </a:r>
              <a:endParaRPr lang="zh-CN" altLang="en-US" sz="2000" b="1" dirty="0" smtClean="0">
                <a:solidFill>
                  <a:srgbClr val="FFFF00"/>
                </a:solidFill>
              </a:endParaRPr>
            </a:p>
          </p:txBody>
        </p:sp>
      </p:grpSp>
      <p:sp>
        <p:nvSpPr>
          <p:cNvPr id="69" name="TextBox 68"/>
          <p:cNvSpPr txBox="1"/>
          <p:nvPr/>
        </p:nvSpPr>
        <p:spPr>
          <a:xfrm>
            <a:off x="6839841" y="1827437"/>
            <a:ext cx="2076466" cy="400110"/>
          </a:xfrm>
          <a:prstGeom prst="rect">
            <a:avLst/>
          </a:prstGeom>
          <a:noFill/>
        </p:spPr>
        <p:txBody>
          <a:bodyPr wrap="none" rtlCol="0">
            <a:spAutoFit/>
          </a:bodyPr>
          <a:lstStyle/>
          <a:p>
            <a:r>
              <a:rPr lang="en-US" altLang="zh-CN" sz="2000" dirty="0" smtClean="0">
                <a:solidFill>
                  <a:schemeClr val="tx1">
                    <a:lumMod val="65000"/>
                    <a:lumOff val="35000"/>
                  </a:schemeClr>
                </a:solidFill>
              </a:rPr>
              <a:t>Large-scale videos</a:t>
            </a:r>
            <a:endParaRPr lang="zh-CN" altLang="en-US" sz="2000" dirty="0" smtClean="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par>
                                <p:cTn id="18" presetID="22" presetClass="entr" presetSubtype="4"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par>
                                <p:cTn id="21" presetID="22" presetClass="entr" presetSubtype="1"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par>
                                <p:cTn id="24" presetID="22" presetClass="entr" presetSubtype="1"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par>
                                <p:cTn id="27" presetID="22" presetClass="entr" presetSubtype="4"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2" grpId="0"/>
      <p:bldP spid="54" grpId="0"/>
      <p:bldP spid="55" grpId="0"/>
      <p:bldP spid="56" grpId="0"/>
      <p:bldP spid="57" grpId="0"/>
      <p:bldP spid="58" grpId="0"/>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timg (1).jpg"/>
          <p:cNvPicPr>
            <a:picLocks noChangeAspect="1"/>
          </p:cNvPicPr>
          <p:nvPr/>
        </p:nvPicPr>
        <p:blipFill>
          <a:blip r:embed="rId1"/>
          <a:stretch>
            <a:fillRect/>
          </a:stretch>
        </p:blipFill>
        <p:spPr>
          <a:xfrm>
            <a:off x="6865116" y="566343"/>
            <a:ext cx="2278885" cy="1337295"/>
          </a:xfrm>
          <a:prstGeom prst="rect">
            <a:avLst/>
          </a:prstGeom>
        </p:spPr>
      </p:pic>
      <p:pic>
        <p:nvPicPr>
          <p:cNvPr id="30" name="Picture 2"/>
          <p:cNvPicPr>
            <a:picLocks noChangeAspect="1" noChangeArrowheads="1"/>
          </p:cNvPicPr>
          <p:nvPr/>
        </p:nvPicPr>
        <p:blipFill>
          <a:blip r:embed="rId2"/>
          <a:srcRect l="49774"/>
          <a:stretch>
            <a:fillRect/>
          </a:stretch>
        </p:blipFill>
        <p:spPr bwMode="auto">
          <a:xfrm>
            <a:off x="4822904" y="2084612"/>
            <a:ext cx="1765300" cy="2607701"/>
          </a:xfrm>
          <a:prstGeom prst="rect">
            <a:avLst/>
          </a:prstGeom>
          <a:noFill/>
          <a:ln w="9525">
            <a:noFill/>
            <a:miter lim="800000"/>
            <a:headEnd/>
            <a:tailEnd/>
          </a:ln>
          <a:effectLst/>
        </p:spPr>
      </p:pic>
      <p:pic>
        <p:nvPicPr>
          <p:cNvPr id="31" name="Picture 2"/>
          <p:cNvPicPr>
            <a:picLocks noChangeAspect="1" noChangeArrowheads="1"/>
          </p:cNvPicPr>
          <p:nvPr/>
        </p:nvPicPr>
        <p:blipFill>
          <a:blip r:embed="rId2"/>
          <a:srcRect r="50587"/>
          <a:stretch>
            <a:fillRect/>
          </a:stretch>
        </p:blipFill>
        <p:spPr bwMode="auto">
          <a:xfrm>
            <a:off x="727074" y="2036987"/>
            <a:ext cx="1736726" cy="2607701"/>
          </a:xfrm>
          <a:prstGeom prst="rect">
            <a:avLst/>
          </a:prstGeom>
          <a:noFill/>
          <a:ln w="9525">
            <a:noFill/>
            <a:miter lim="800000"/>
            <a:headEnd/>
            <a:tailEnd/>
          </a:ln>
          <a:effectLst/>
        </p:spPr>
      </p:pic>
      <p:cxnSp>
        <p:nvCxnSpPr>
          <p:cNvPr id="32" name="直接箭头连接符 31"/>
          <p:cNvCxnSpPr/>
          <p:nvPr/>
        </p:nvCxnSpPr>
        <p:spPr>
          <a:xfrm flipV="1">
            <a:off x="5778500" y="2579942"/>
            <a:ext cx="1660605" cy="371447"/>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34" name="直接箭头连接符 33"/>
          <p:cNvCxnSpPr/>
          <p:nvPr/>
        </p:nvCxnSpPr>
        <p:spPr>
          <a:xfrm rot="10800000" flipV="1">
            <a:off x="4065577" y="3789587"/>
            <a:ext cx="1176432" cy="800100"/>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37" name="直接箭头连接符 36"/>
          <p:cNvCxnSpPr/>
          <p:nvPr/>
        </p:nvCxnSpPr>
        <p:spPr>
          <a:xfrm flipV="1">
            <a:off x="6042104" y="3856262"/>
            <a:ext cx="1104900" cy="180975"/>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39" name="直接箭头连接符 38"/>
          <p:cNvCxnSpPr/>
          <p:nvPr/>
        </p:nvCxnSpPr>
        <p:spPr>
          <a:xfrm rot="10800000">
            <a:off x="4930420" y="1960847"/>
            <a:ext cx="619481" cy="314266"/>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41" name="直接箭头连接符 40"/>
          <p:cNvCxnSpPr/>
          <p:nvPr/>
        </p:nvCxnSpPr>
        <p:spPr>
          <a:xfrm>
            <a:off x="6156404" y="4284887"/>
            <a:ext cx="1397000" cy="276225"/>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rot="10800000">
            <a:off x="4212433" y="2141793"/>
            <a:ext cx="1334381" cy="314297"/>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sp>
        <p:nvSpPr>
          <p:cNvPr id="44" name="右箭头 43"/>
          <p:cNvSpPr/>
          <p:nvPr/>
        </p:nvSpPr>
        <p:spPr>
          <a:xfrm>
            <a:off x="3362404" y="3094262"/>
            <a:ext cx="5334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7482647" y="2303689"/>
            <a:ext cx="1425390" cy="400110"/>
          </a:xfrm>
          <a:prstGeom prst="rect">
            <a:avLst/>
          </a:prstGeom>
          <a:noFill/>
        </p:spPr>
        <p:txBody>
          <a:bodyPr wrap="none" rtlCol="0">
            <a:spAutoFit/>
          </a:bodyPr>
          <a:lstStyle/>
          <a:p>
            <a:r>
              <a:rPr lang="en-US" altLang="zh-CN" sz="2000" i="1" dirty="0" smtClean="0">
                <a:solidFill>
                  <a:schemeClr val="tx1">
                    <a:lumMod val="65000"/>
                    <a:lumOff val="35000"/>
                  </a:schemeClr>
                </a:solidFill>
              </a:rPr>
              <a:t>Upper Color</a:t>
            </a:r>
            <a:endParaRPr lang="zh-CN" altLang="en-US" sz="2000" i="1" dirty="0">
              <a:solidFill>
                <a:schemeClr val="tx1">
                  <a:lumMod val="65000"/>
                  <a:lumOff val="35000"/>
                </a:schemeClr>
              </a:solidFill>
            </a:endParaRPr>
          </a:p>
        </p:txBody>
      </p:sp>
      <p:sp>
        <p:nvSpPr>
          <p:cNvPr id="54" name="TextBox 53"/>
          <p:cNvSpPr txBox="1"/>
          <p:nvPr/>
        </p:nvSpPr>
        <p:spPr>
          <a:xfrm>
            <a:off x="7223204" y="3554186"/>
            <a:ext cx="1362168" cy="400110"/>
          </a:xfrm>
          <a:prstGeom prst="rect">
            <a:avLst/>
          </a:prstGeom>
          <a:noFill/>
        </p:spPr>
        <p:txBody>
          <a:bodyPr wrap="none" rtlCol="0">
            <a:spAutoFit/>
          </a:bodyPr>
          <a:lstStyle/>
          <a:p>
            <a:r>
              <a:rPr lang="en-US" altLang="zh-CN" sz="2000" i="1" dirty="0" smtClean="0">
                <a:solidFill>
                  <a:schemeClr val="tx1">
                    <a:lumMod val="65000"/>
                    <a:lumOff val="35000"/>
                  </a:schemeClr>
                </a:solidFill>
              </a:rPr>
              <a:t>Pants Color</a:t>
            </a:r>
            <a:endParaRPr lang="zh-CN" altLang="en-US" sz="2000" i="1" dirty="0">
              <a:solidFill>
                <a:schemeClr val="tx1">
                  <a:lumMod val="65000"/>
                  <a:lumOff val="35000"/>
                </a:schemeClr>
              </a:solidFill>
            </a:endParaRPr>
          </a:p>
        </p:txBody>
      </p:sp>
      <p:sp>
        <p:nvSpPr>
          <p:cNvPr id="55" name="TextBox 54"/>
          <p:cNvSpPr txBox="1"/>
          <p:nvPr/>
        </p:nvSpPr>
        <p:spPr>
          <a:xfrm>
            <a:off x="4352998" y="1571623"/>
            <a:ext cx="1391728" cy="400110"/>
          </a:xfrm>
          <a:prstGeom prst="rect">
            <a:avLst/>
          </a:prstGeom>
          <a:noFill/>
        </p:spPr>
        <p:txBody>
          <a:bodyPr wrap="none" rtlCol="0">
            <a:spAutoFit/>
          </a:bodyPr>
          <a:lstStyle/>
          <a:p>
            <a:r>
              <a:rPr lang="en-US" altLang="zh-CN" sz="2000" i="1" dirty="0" smtClean="0">
                <a:solidFill>
                  <a:schemeClr val="tx1">
                    <a:lumMod val="65000"/>
                    <a:lumOff val="35000"/>
                  </a:schemeClr>
                </a:solidFill>
                <a:ea typeface="Cambria Math" panose="02040503050406030204" pitchFamily="18" charset="0"/>
              </a:rPr>
              <a:t>Hair Length</a:t>
            </a:r>
            <a:endParaRPr lang="zh-CN" altLang="en-US" sz="2000" i="1" dirty="0">
              <a:solidFill>
                <a:schemeClr val="tx1">
                  <a:lumMod val="65000"/>
                  <a:lumOff val="35000"/>
                </a:schemeClr>
              </a:solidFill>
            </a:endParaRPr>
          </a:p>
        </p:txBody>
      </p:sp>
      <p:sp>
        <p:nvSpPr>
          <p:cNvPr id="56" name="TextBox 55"/>
          <p:cNvSpPr txBox="1"/>
          <p:nvPr/>
        </p:nvSpPr>
        <p:spPr>
          <a:xfrm>
            <a:off x="7586060" y="4357007"/>
            <a:ext cx="1386918" cy="400110"/>
          </a:xfrm>
          <a:prstGeom prst="rect">
            <a:avLst/>
          </a:prstGeom>
          <a:noFill/>
        </p:spPr>
        <p:txBody>
          <a:bodyPr wrap="none" rtlCol="0">
            <a:spAutoFit/>
          </a:bodyPr>
          <a:lstStyle/>
          <a:p>
            <a:r>
              <a:rPr lang="en-US" altLang="zh-CN" sz="2000" i="1" dirty="0" smtClean="0">
                <a:solidFill>
                  <a:schemeClr val="tx1">
                    <a:lumMod val="65000"/>
                    <a:lumOff val="35000"/>
                  </a:schemeClr>
                </a:solidFill>
              </a:rPr>
              <a:t>Shoes Color</a:t>
            </a:r>
            <a:endParaRPr lang="zh-CN" altLang="en-US" sz="2000" i="1" dirty="0">
              <a:solidFill>
                <a:schemeClr val="tx1">
                  <a:lumMod val="65000"/>
                  <a:lumOff val="35000"/>
                </a:schemeClr>
              </a:solidFill>
            </a:endParaRPr>
          </a:p>
        </p:txBody>
      </p:sp>
      <p:sp>
        <p:nvSpPr>
          <p:cNvPr id="57" name="TextBox 56"/>
          <p:cNvSpPr txBox="1"/>
          <p:nvPr/>
        </p:nvSpPr>
        <p:spPr>
          <a:xfrm>
            <a:off x="3514805" y="2028825"/>
            <a:ext cx="587020" cy="400110"/>
          </a:xfrm>
          <a:prstGeom prst="rect">
            <a:avLst/>
          </a:prstGeom>
          <a:noFill/>
        </p:spPr>
        <p:txBody>
          <a:bodyPr wrap="none" rtlCol="0">
            <a:spAutoFit/>
          </a:bodyPr>
          <a:lstStyle/>
          <a:p>
            <a:r>
              <a:rPr lang="en-US" altLang="zh-CN" sz="2000" i="1" dirty="0" smtClean="0">
                <a:solidFill>
                  <a:schemeClr val="tx1">
                    <a:lumMod val="65000"/>
                    <a:lumOff val="35000"/>
                  </a:schemeClr>
                </a:solidFill>
              </a:rPr>
              <a:t>Age</a:t>
            </a:r>
            <a:endParaRPr lang="zh-CN" altLang="en-US" sz="2000" i="1" dirty="0">
              <a:solidFill>
                <a:schemeClr val="tx1">
                  <a:lumMod val="65000"/>
                  <a:lumOff val="35000"/>
                </a:schemeClr>
              </a:solidFill>
            </a:endParaRPr>
          </a:p>
        </p:txBody>
      </p:sp>
      <p:sp>
        <p:nvSpPr>
          <p:cNvPr id="58" name="TextBox 57"/>
          <p:cNvSpPr txBox="1"/>
          <p:nvPr/>
        </p:nvSpPr>
        <p:spPr>
          <a:xfrm>
            <a:off x="4621507" y="4779413"/>
            <a:ext cx="2354234" cy="400110"/>
          </a:xfrm>
          <a:prstGeom prst="rect">
            <a:avLst/>
          </a:prstGeom>
          <a:noFill/>
        </p:spPr>
        <p:txBody>
          <a:bodyPr wrap="none" rtlCol="0">
            <a:spAutoFit/>
          </a:bodyPr>
          <a:lstStyle/>
          <a:p>
            <a:r>
              <a:rPr lang="en-US" altLang="zh-CN" sz="2000" b="1" dirty="0" smtClean="0">
                <a:solidFill>
                  <a:schemeClr val="tx1">
                    <a:lumMod val="65000"/>
                    <a:lumOff val="35000"/>
                  </a:schemeClr>
                </a:solidFill>
              </a:rPr>
              <a:t>Attribute Prediction </a:t>
            </a:r>
            <a:endParaRPr lang="zh-CN" altLang="en-US" sz="2000" b="1" dirty="0">
              <a:solidFill>
                <a:schemeClr val="tx1">
                  <a:lumMod val="65000"/>
                  <a:lumOff val="35000"/>
                </a:schemeClr>
              </a:solidFill>
            </a:endParaRPr>
          </a:p>
        </p:txBody>
      </p:sp>
      <p:sp>
        <p:nvSpPr>
          <p:cNvPr id="59" name="TextBox 58"/>
          <p:cNvSpPr txBox="1"/>
          <p:nvPr/>
        </p:nvSpPr>
        <p:spPr>
          <a:xfrm>
            <a:off x="2799971" y="4371975"/>
            <a:ext cx="1189749" cy="400110"/>
          </a:xfrm>
          <a:prstGeom prst="rect">
            <a:avLst/>
          </a:prstGeom>
          <a:noFill/>
        </p:spPr>
        <p:txBody>
          <a:bodyPr wrap="none" rtlCol="0">
            <a:spAutoFit/>
          </a:bodyPr>
          <a:lstStyle/>
          <a:p>
            <a:r>
              <a:rPr lang="en-US" altLang="zh-CN" sz="2000" i="1" dirty="0" smtClean="0">
                <a:solidFill>
                  <a:schemeClr val="tx1">
                    <a:lumMod val="65000"/>
                    <a:lumOff val="35000"/>
                  </a:schemeClr>
                </a:solidFill>
              </a:rPr>
              <a:t>Bag Color</a:t>
            </a:r>
            <a:endParaRPr lang="zh-CN" altLang="en-US" sz="2000" i="1" dirty="0">
              <a:solidFill>
                <a:schemeClr val="tx1">
                  <a:lumMod val="65000"/>
                  <a:lumOff val="35000"/>
                </a:schemeClr>
              </a:solidFill>
            </a:endParaRPr>
          </a:p>
        </p:txBody>
      </p:sp>
      <p:sp>
        <p:nvSpPr>
          <p:cNvPr id="63" name="TextBox 62"/>
          <p:cNvSpPr txBox="1"/>
          <p:nvPr/>
        </p:nvSpPr>
        <p:spPr>
          <a:xfrm>
            <a:off x="551530" y="4703987"/>
            <a:ext cx="2154629" cy="400110"/>
          </a:xfrm>
          <a:prstGeom prst="rect">
            <a:avLst/>
          </a:prstGeom>
          <a:noFill/>
        </p:spPr>
        <p:txBody>
          <a:bodyPr wrap="none" rtlCol="0">
            <a:spAutoFit/>
          </a:bodyPr>
          <a:lstStyle/>
          <a:p>
            <a:r>
              <a:rPr lang="en-US" sz="2000" b="1" dirty="0" smtClean="0">
                <a:solidFill>
                  <a:schemeClr val="tx1">
                    <a:lumMod val="65000"/>
                    <a:lumOff val="35000"/>
                  </a:schemeClr>
                </a:solidFill>
              </a:rPr>
              <a:t>Surveillance Video</a:t>
            </a:r>
            <a:endParaRPr lang="zh-CN" altLang="en-US" sz="2000" dirty="0">
              <a:solidFill>
                <a:schemeClr val="tx1">
                  <a:lumMod val="65000"/>
                  <a:lumOff val="35000"/>
                </a:schemeClr>
              </a:solidFill>
            </a:endParaRPr>
          </a:p>
        </p:txBody>
      </p:sp>
      <p:pic>
        <p:nvPicPr>
          <p:cNvPr id="64" name="图片 63" descr="timg3.jpg"/>
          <p:cNvPicPr>
            <a:picLocks noChangeAspect="1"/>
          </p:cNvPicPr>
          <p:nvPr/>
        </p:nvPicPr>
        <p:blipFill>
          <a:blip r:embed="rId3" cstate="print"/>
          <a:stretch>
            <a:fillRect/>
          </a:stretch>
        </p:blipFill>
        <p:spPr>
          <a:xfrm>
            <a:off x="76200" y="730165"/>
            <a:ext cx="772886" cy="1009650"/>
          </a:xfrm>
          <a:prstGeom prst="rect">
            <a:avLst/>
          </a:prstGeom>
        </p:spPr>
      </p:pic>
      <p:grpSp>
        <p:nvGrpSpPr>
          <p:cNvPr id="2" name="组合 26"/>
          <p:cNvGrpSpPr/>
          <p:nvPr/>
        </p:nvGrpSpPr>
        <p:grpSpPr>
          <a:xfrm>
            <a:off x="956115" y="998760"/>
            <a:ext cx="7186384" cy="406913"/>
            <a:chOff x="1638299" y="1460497"/>
            <a:chExt cx="7186384" cy="542550"/>
          </a:xfrm>
        </p:grpSpPr>
        <p:sp>
          <p:nvSpPr>
            <p:cNvPr id="66" name="圆角矩形 65"/>
            <p:cNvSpPr/>
            <p:nvPr/>
          </p:nvSpPr>
          <p:spPr>
            <a:xfrm>
              <a:off x="1638299" y="1460497"/>
              <a:ext cx="7164627" cy="540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7" name="TextBox 66"/>
            <p:cNvSpPr txBox="1"/>
            <p:nvPr/>
          </p:nvSpPr>
          <p:spPr>
            <a:xfrm>
              <a:off x="1643740" y="1469568"/>
              <a:ext cx="7180943" cy="533479"/>
            </a:xfrm>
            <a:prstGeom prst="rect">
              <a:avLst/>
            </a:prstGeom>
            <a:noFill/>
          </p:spPr>
          <p:txBody>
            <a:bodyPr wrap="square" rtlCol="0">
              <a:spAutoFit/>
            </a:bodyPr>
            <a:lstStyle/>
            <a:p>
              <a:r>
                <a:rPr lang="en-US" altLang="zh-CN" sz="2000" dirty="0" smtClean="0"/>
                <a:t>Find a woman with a </a:t>
              </a:r>
              <a:r>
                <a:rPr lang="en-US" altLang="zh-CN" sz="2000" b="1" dirty="0" smtClean="0">
                  <a:solidFill>
                    <a:srgbClr val="FFFF00"/>
                  </a:solidFill>
                </a:rPr>
                <a:t>brown coat</a:t>
              </a:r>
              <a:r>
                <a:rPr lang="en-US" altLang="zh-CN" sz="2000" dirty="0" smtClean="0"/>
                <a:t>, </a:t>
              </a:r>
              <a:r>
                <a:rPr lang="en-US" altLang="zh-CN" sz="2000" b="1" dirty="0" smtClean="0">
                  <a:solidFill>
                    <a:srgbClr val="FFFF00"/>
                  </a:solidFill>
                </a:rPr>
                <a:t>black tights</a:t>
              </a:r>
              <a:r>
                <a:rPr lang="en-US" altLang="zh-CN" sz="2000" dirty="0" smtClean="0"/>
                <a:t>, and a </a:t>
              </a:r>
              <a:r>
                <a:rPr lang="en-US" altLang="zh-CN" sz="2000" b="1" dirty="0" smtClean="0">
                  <a:solidFill>
                    <a:srgbClr val="FFFF00"/>
                  </a:solidFill>
                </a:rPr>
                <a:t>white suitcase</a:t>
              </a:r>
              <a:endParaRPr lang="zh-CN" altLang="en-US" sz="2000" b="1" dirty="0" smtClean="0">
                <a:solidFill>
                  <a:srgbClr val="FFFF00"/>
                </a:solidFill>
              </a:endParaRPr>
            </a:p>
          </p:txBody>
        </p:sp>
      </p:grpSp>
      <p:sp>
        <p:nvSpPr>
          <p:cNvPr id="69" name="TextBox 68"/>
          <p:cNvSpPr txBox="1"/>
          <p:nvPr/>
        </p:nvSpPr>
        <p:spPr>
          <a:xfrm>
            <a:off x="6839841" y="1827437"/>
            <a:ext cx="2076466" cy="400110"/>
          </a:xfrm>
          <a:prstGeom prst="rect">
            <a:avLst/>
          </a:prstGeom>
          <a:noFill/>
        </p:spPr>
        <p:txBody>
          <a:bodyPr wrap="none" rtlCol="0">
            <a:spAutoFit/>
          </a:bodyPr>
          <a:lstStyle/>
          <a:p>
            <a:r>
              <a:rPr lang="en-US" altLang="zh-CN" sz="2000" dirty="0" smtClean="0">
                <a:solidFill>
                  <a:schemeClr val="tx1">
                    <a:lumMod val="65000"/>
                    <a:lumOff val="35000"/>
                  </a:schemeClr>
                </a:solidFill>
              </a:rPr>
              <a:t>Large-scale videos</a:t>
            </a:r>
            <a:endParaRPr lang="zh-CN" altLang="en-US" sz="2000" dirty="0" smtClean="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5" grpId="0"/>
      <p:bldP spid="56" grpId="0"/>
      <p:bldP spid="57" grpId="0"/>
      <p:bldP spid="58" grpId="0"/>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srcRect l="49774"/>
          <a:stretch>
            <a:fillRect/>
          </a:stretch>
        </p:blipFill>
        <p:spPr bwMode="auto">
          <a:xfrm>
            <a:off x="4822904" y="2084612"/>
            <a:ext cx="1765300" cy="2607701"/>
          </a:xfrm>
          <a:prstGeom prst="rect">
            <a:avLst/>
          </a:prstGeom>
          <a:noFill/>
          <a:ln w="9525">
            <a:noFill/>
            <a:miter lim="800000"/>
            <a:headEnd/>
            <a:tailEnd/>
          </a:ln>
          <a:effectLst/>
        </p:spPr>
      </p:pic>
      <p:sp>
        <p:nvSpPr>
          <p:cNvPr id="5" name="矩形 4"/>
          <p:cNvSpPr/>
          <p:nvPr/>
        </p:nvSpPr>
        <p:spPr>
          <a:xfrm>
            <a:off x="1878616" y="912655"/>
            <a:ext cx="5008551" cy="923330"/>
          </a:xfrm>
          <a:prstGeom prst="rect">
            <a:avLst/>
          </a:prstGeom>
          <a:noFill/>
        </p:spPr>
        <p:txBody>
          <a:bodyPr wrap="none" lIns="91440" tIns="45720" rIns="91440" bIns="45720">
            <a:spAutoFit/>
          </a:bodyPr>
          <a:lstStyle/>
          <a:p>
            <a:pPr algn="ctr"/>
            <a:r>
              <a:rPr lang="en-US" altLang="zh-CN"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Human Parsing</a:t>
            </a:r>
            <a:endParaRPr lang="zh-CN" alt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6" name="Picture 2"/>
          <p:cNvPicPr>
            <a:picLocks noChangeAspect="1" noChangeArrowheads="1"/>
          </p:cNvPicPr>
          <p:nvPr/>
        </p:nvPicPr>
        <p:blipFill>
          <a:blip r:embed="rId1"/>
          <a:srcRect r="50587"/>
          <a:stretch>
            <a:fillRect/>
          </a:stretch>
        </p:blipFill>
        <p:spPr bwMode="auto">
          <a:xfrm>
            <a:off x="727074" y="2036987"/>
            <a:ext cx="1736726" cy="260770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497449323720&amp;di=ba653ac67b28e6cd7c146803500c4d19&amp;imgtype=0&amp;src=http%3A%2F%2Fwww.fangweibiaoqian.org.cn%2Fuploads%2F150702%2F2-150F2103223137.jpg"/>
          <p:cNvPicPr>
            <a:picLocks noChangeAspect="1" noChangeArrowheads="1"/>
          </p:cNvPicPr>
          <p:nvPr/>
        </p:nvPicPr>
        <p:blipFill>
          <a:blip r:embed="rId1"/>
          <a:srcRect/>
          <a:stretch>
            <a:fillRect/>
          </a:stretch>
        </p:blipFill>
        <p:spPr bwMode="auto">
          <a:xfrm>
            <a:off x="359909" y="620425"/>
            <a:ext cx="2709181" cy="1959932"/>
          </a:xfrm>
          <a:prstGeom prst="rect">
            <a:avLst/>
          </a:prstGeom>
          <a:noFill/>
        </p:spPr>
      </p:pic>
      <p:sp>
        <p:nvSpPr>
          <p:cNvPr id="8" name="TextBox 7"/>
          <p:cNvSpPr txBox="1"/>
          <p:nvPr/>
        </p:nvSpPr>
        <p:spPr>
          <a:xfrm>
            <a:off x="609600" y="2633618"/>
            <a:ext cx="1844929" cy="400110"/>
          </a:xfrm>
          <a:prstGeom prst="rect">
            <a:avLst/>
          </a:prstGeom>
          <a:noFill/>
        </p:spPr>
        <p:txBody>
          <a:bodyPr wrap="none" rtlCol="0">
            <a:spAutoFit/>
          </a:bodyPr>
          <a:lstStyle/>
          <a:p>
            <a:r>
              <a:rPr lang="en-US" altLang="zh-CN" sz="2000" dirty="0" smtClean="0">
                <a:solidFill>
                  <a:schemeClr val="tx1">
                    <a:lumMod val="65000"/>
                    <a:lumOff val="35000"/>
                  </a:schemeClr>
                </a:solidFill>
              </a:rPr>
              <a:t>Large scale data</a:t>
            </a:r>
            <a:endParaRPr lang="zh-CN" altLang="en-US" sz="2000" dirty="0">
              <a:solidFill>
                <a:schemeClr val="tx1">
                  <a:lumMod val="65000"/>
                  <a:lumOff val="35000"/>
                </a:schemeClr>
              </a:solidFill>
            </a:endParaRPr>
          </a:p>
        </p:txBody>
      </p:sp>
      <p:grpSp>
        <p:nvGrpSpPr>
          <p:cNvPr id="3" name="组合 16"/>
          <p:cNvGrpSpPr/>
          <p:nvPr/>
        </p:nvGrpSpPr>
        <p:grpSpPr>
          <a:xfrm>
            <a:off x="6451600" y="596900"/>
            <a:ext cx="2413000" cy="1803400"/>
            <a:chOff x="3784600" y="2705100"/>
            <a:chExt cx="2413000" cy="1803400"/>
          </a:xfrm>
        </p:grpSpPr>
        <p:sp>
          <p:nvSpPr>
            <p:cNvPr id="16" name="圆角矩形 15"/>
            <p:cNvSpPr/>
            <p:nvPr/>
          </p:nvSpPr>
          <p:spPr>
            <a:xfrm>
              <a:off x="3784600" y="2705100"/>
              <a:ext cx="2413000" cy="180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1" name="Picture 7" descr="http://d.hiphotos.baidu.com/baike/w%3D268%3Bg%3D0/sign=08fb6ade07b30f24359aeb05f0aeb67e/a044ad345982b2b7a3d0f87b39adcbef77099bc6.jpg"/>
            <p:cNvPicPr>
              <a:picLocks noChangeAspect="1" noChangeArrowheads="1"/>
            </p:cNvPicPr>
            <p:nvPr/>
          </p:nvPicPr>
          <p:blipFill>
            <a:blip r:embed="rId2"/>
            <a:srcRect/>
            <a:stretch>
              <a:fillRect/>
            </a:stretch>
          </p:blipFill>
          <p:spPr bwMode="auto">
            <a:xfrm>
              <a:off x="4778375" y="2859822"/>
              <a:ext cx="1254125" cy="510073"/>
            </a:xfrm>
            <a:prstGeom prst="rect">
              <a:avLst/>
            </a:prstGeom>
            <a:noFill/>
          </p:spPr>
        </p:pic>
        <p:pic>
          <p:nvPicPr>
            <p:cNvPr id="1033" name="Picture 9" descr="https://timgsa.baidu.com/timg?image&amp;quality=80&amp;size=b9999_10000&amp;sec=1497449591988&amp;di=169ae7a116981574278d716d81739bff&amp;imgtype=0&amp;src=http%3A%2F%2Fmachmachines.com%2Fwp-content%2Fuploads%2F2015%2F06%2Fmturk.png"/>
            <p:cNvPicPr>
              <a:picLocks noChangeAspect="1" noChangeArrowheads="1"/>
            </p:cNvPicPr>
            <p:nvPr/>
          </p:nvPicPr>
          <p:blipFill>
            <a:blip r:embed="rId3"/>
            <a:srcRect t="30828" r="811" b="40414"/>
            <a:stretch>
              <a:fillRect/>
            </a:stretch>
          </p:blipFill>
          <p:spPr bwMode="auto">
            <a:xfrm>
              <a:off x="3857048" y="3429000"/>
              <a:ext cx="2213552" cy="441773"/>
            </a:xfrm>
            <a:prstGeom prst="rect">
              <a:avLst/>
            </a:prstGeom>
            <a:noFill/>
          </p:spPr>
        </p:pic>
        <p:pic>
          <p:nvPicPr>
            <p:cNvPr id="1035" name="Picture 11" descr="猪八戒让人民为你服务"/>
            <p:cNvPicPr>
              <a:picLocks noChangeAspect="1" noChangeArrowheads="1"/>
            </p:cNvPicPr>
            <p:nvPr/>
          </p:nvPicPr>
          <p:blipFill>
            <a:blip r:embed="rId4"/>
            <a:srcRect/>
            <a:stretch>
              <a:fillRect/>
            </a:stretch>
          </p:blipFill>
          <p:spPr bwMode="auto">
            <a:xfrm>
              <a:off x="3813175" y="2794000"/>
              <a:ext cx="897334" cy="633413"/>
            </a:xfrm>
            <a:prstGeom prst="rect">
              <a:avLst/>
            </a:prstGeom>
            <a:noFill/>
          </p:spPr>
        </p:pic>
        <p:grpSp>
          <p:nvGrpSpPr>
            <p:cNvPr id="4" name="组合 13"/>
            <p:cNvGrpSpPr/>
            <p:nvPr/>
          </p:nvGrpSpPr>
          <p:grpSpPr>
            <a:xfrm>
              <a:off x="3937000" y="3911600"/>
              <a:ext cx="1866900" cy="444500"/>
              <a:chOff x="3441700" y="5143500"/>
              <a:chExt cx="2209800" cy="431800"/>
            </a:xfrm>
          </p:grpSpPr>
          <p:sp>
            <p:nvSpPr>
              <p:cNvPr id="13" name="矩形 12"/>
              <p:cNvSpPr/>
              <p:nvPr/>
            </p:nvSpPr>
            <p:spPr>
              <a:xfrm>
                <a:off x="3441700" y="5143500"/>
                <a:ext cx="22098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http://zhongbao.baidu.com/mark/static/img/zhongbao/logo.png"/>
              <p:cNvPicPr>
                <a:picLocks noChangeAspect="1" noChangeArrowheads="1"/>
              </p:cNvPicPr>
              <p:nvPr/>
            </p:nvPicPr>
            <p:blipFill>
              <a:blip r:embed="rId5"/>
              <a:srcRect/>
              <a:stretch>
                <a:fillRect/>
              </a:stretch>
            </p:blipFill>
            <p:spPr bwMode="auto">
              <a:xfrm>
                <a:off x="3495675" y="5143500"/>
                <a:ext cx="2057400" cy="361951"/>
              </a:xfrm>
              <a:prstGeom prst="rect">
                <a:avLst/>
              </a:prstGeom>
              <a:noFill/>
            </p:spPr>
          </p:pic>
        </p:grpSp>
      </p:grpSp>
      <p:pic>
        <p:nvPicPr>
          <p:cNvPr id="1041" name="Picture 17" descr="电脑前工作的女人"/>
          <p:cNvPicPr>
            <a:picLocks noGrp="1" noChangeAspect="1" noChangeArrowheads="1"/>
          </p:cNvPicPr>
          <p:nvPr>
            <p:ph idx="1"/>
          </p:nvPr>
        </p:nvPicPr>
        <p:blipFill>
          <a:blip r:embed="rId6"/>
          <a:srcRect l="53753" t="-1898"/>
          <a:stretch>
            <a:fillRect/>
          </a:stretch>
        </p:blipFill>
        <p:spPr bwMode="auto">
          <a:xfrm flipH="1">
            <a:off x="3777171" y="698500"/>
            <a:ext cx="1848929" cy="1597025"/>
          </a:xfrm>
          <a:prstGeom prst="rect">
            <a:avLst/>
          </a:prstGeom>
          <a:noFill/>
        </p:spPr>
      </p:pic>
      <p:sp>
        <p:nvSpPr>
          <p:cNvPr id="19" name="TextBox 18"/>
          <p:cNvSpPr txBox="1"/>
          <p:nvPr/>
        </p:nvSpPr>
        <p:spPr>
          <a:xfrm>
            <a:off x="3911600" y="2633618"/>
            <a:ext cx="1546962" cy="400110"/>
          </a:xfrm>
          <a:prstGeom prst="rect">
            <a:avLst/>
          </a:prstGeom>
          <a:noFill/>
        </p:spPr>
        <p:txBody>
          <a:bodyPr wrap="none" rtlCol="0">
            <a:spAutoFit/>
          </a:bodyPr>
          <a:lstStyle/>
          <a:p>
            <a:r>
              <a:rPr lang="en-US" altLang="zh-CN" sz="2000" dirty="0" smtClean="0">
                <a:solidFill>
                  <a:schemeClr val="tx1">
                    <a:lumMod val="65000"/>
                    <a:lumOff val="35000"/>
                  </a:schemeClr>
                </a:solidFill>
              </a:rPr>
              <a:t>Data labelers</a:t>
            </a:r>
            <a:endParaRPr lang="zh-CN" altLang="en-US" sz="2000" dirty="0">
              <a:solidFill>
                <a:schemeClr val="tx1">
                  <a:lumMod val="65000"/>
                  <a:lumOff val="35000"/>
                </a:schemeClr>
              </a:solidFill>
            </a:endParaRPr>
          </a:p>
        </p:txBody>
      </p:sp>
      <p:sp>
        <p:nvSpPr>
          <p:cNvPr id="20" name="TextBox 19"/>
          <p:cNvSpPr txBox="1"/>
          <p:nvPr/>
        </p:nvSpPr>
        <p:spPr>
          <a:xfrm>
            <a:off x="6451600" y="2633618"/>
            <a:ext cx="2438553" cy="400110"/>
          </a:xfrm>
          <a:prstGeom prst="rect">
            <a:avLst/>
          </a:prstGeom>
          <a:noFill/>
        </p:spPr>
        <p:txBody>
          <a:bodyPr wrap="none" rtlCol="0">
            <a:spAutoFit/>
          </a:bodyPr>
          <a:lstStyle/>
          <a:p>
            <a:r>
              <a:rPr lang="en-US" altLang="zh-CN" sz="2000" dirty="0" smtClean="0">
                <a:solidFill>
                  <a:schemeClr val="tx1">
                    <a:lumMod val="65000"/>
                    <a:lumOff val="35000"/>
                  </a:schemeClr>
                </a:solidFill>
              </a:rPr>
              <a:t>Data labeling services</a:t>
            </a:r>
            <a:endParaRPr lang="zh-CN" altLang="en-US" sz="20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497449323720&amp;di=ba653ac67b28e6cd7c146803500c4d19&amp;imgtype=0&amp;src=http%3A%2F%2Fwww.fangweibiaoqian.org.cn%2Fuploads%2F150702%2F2-150F2103223137.jpg"/>
          <p:cNvPicPr>
            <a:picLocks noChangeAspect="1" noChangeArrowheads="1"/>
          </p:cNvPicPr>
          <p:nvPr/>
        </p:nvPicPr>
        <p:blipFill>
          <a:blip r:embed="rId1"/>
          <a:srcRect/>
          <a:stretch>
            <a:fillRect/>
          </a:stretch>
        </p:blipFill>
        <p:spPr bwMode="auto">
          <a:xfrm>
            <a:off x="359909" y="620425"/>
            <a:ext cx="2709181" cy="1959932"/>
          </a:xfrm>
          <a:prstGeom prst="rect">
            <a:avLst/>
          </a:prstGeom>
          <a:noFill/>
        </p:spPr>
      </p:pic>
      <p:grpSp>
        <p:nvGrpSpPr>
          <p:cNvPr id="17" name="组合 16"/>
          <p:cNvGrpSpPr/>
          <p:nvPr/>
        </p:nvGrpSpPr>
        <p:grpSpPr>
          <a:xfrm>
            <a:off x="6451600" y="596900"/>
            <a:ext cx="2413000" cy="1803400"/>
            <a:chOff x="3784600" y="2705100"/>
            <a:chExt cx="2413000" cy="1803400"/>
          </a:xfrm>
        </p:grpSpPr>
        <p:sp>
          <p:nvSpPr>
            <p:cNvPr id="16" name="圆角矩形 15"/>
            <p:cNvSpPr/>
            <p:nvPr/>
          </p:nvSpPr>
          <p:spPr>
            <a:xfrm>
              <a:off x="3784600" y="2705100"/>
              <a:ext cx="2413000" cy="180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1" name="Picture 7" descr="http://d.hiphotos.baidu.com/baike/w%3D268%3Bg%3D0/sign=08fb6ade07b30f24359aeb05f0aeb67e/a044ad345982b2b7a3d0f87b39adcbef77099bc6.jpg"/>
            <p:cNvPicPr>
              <a:picLocks noChangeAspect="1" noChangeArrowheads="1"/>
            </p:cNvPicPr>
            <p:nvPr/>
          </p:nvPicPr>
          <p:blipFill>
            <a:blip r:embed="rId2"/>
            <a:srcRect/>
            <a:stretch>
              <a:fillRect/>
            </a:stretch>
          </p:blipFill>
          <p:spPr bwMode="auto">
            <a:xfrm>
              <a:off x="4778375" y="2859822"/>
              <a:ext cx="1254125" cy="510073"/>
            </a:xfrm>
            <a:prstGeom prst="rect">
              <a:avLst/>
            </a:prstGeom>
            <a:noFill/>
          </p:spPr>
        </p:pic>
        <p:pic>
          <p:nvPicPr>
            <p:cNvPr id="1033" name="Picture 9" descr="https://timgsa.baidu.com/timg?image&amp;quality=80&amp;size=b9999_10000&amp;sec=1497449591988&amp;di=169ae7a116981574278d716d81739bff&amp;imgtype=0&amp;src=http%3A%2F%2Fmachmachines.com%2Fwp-content%2Fuploads%2F2015%2F06%2Fmturk.png"/>
            <p:cNvPicPr>
              <a:picLocks noChangeAspect="1" noChangeArrowheads="1"/>
            </p:cNvPicPr>
            <p:nvPr/>
          </p:nvPicPr>
          <p:blipFill>
            <a:blip r:embed="rId3"/>
            <a:srcRect t="30828" r="811" b="40414"/>
            <a:stretch>
              <a:fillRect/>
            </a:stretch>
          </p:blipFill>
          <p:spPr bwMode="auto">
            <a:xfrm>
              <a:off x="3857048" y="3429000"/>
              <a:ext cx="2213552" cy="441773"/>
            </a:xfrm>
            <a:prstGeom prst="rect">
              <a:avLst/>
            </a:prstGeom>
            <a:noFill/>
          </p:spPr>
        </p:pic>
        <p:pic>
          <p:nvPicPr>
            <p:cNvPr id="1035" name="Picture 11" descr="猪八戒让人民为你服务"/>
            <p:cNvPicPr>
              <a:picLocks noChangeAspect="1" noChangeArrowheads="1"/>
            </p:cNvPicPr>
            <p:nvPr/>
          </p:nvPicPr>
          <p:blipFill>
            <a:blip r:embed="rId4"/>
            <a:srcRect/>
            <a:stretch>
              <a:fillRect/>
            </a:stretch>
          </p:blipFill>
          <p:spPr bwMode="auto">
            <a:xfrm>
              <a:off x="3813175" y="2794000"/>
              <a:ext cx="897334" cy="633413"/>
            </a:xfrm>
            <a:prstGeom prst="rect">
              <a:avLst/>
            </a:prstGeom>
            <a:noFill/>
          </p:spPr>
        </p:pic>
        <p:grpSp>
          <p:nvGrpSpPr>
            <p:cNvPr id="14" name="组合 13"/>
            <p:cNvGrpSpPr/>
            <p:nvPr/>
          </p:nvGrpSpPr>
          <p:grpSpPr>
            <a:xfrm>
              <a:off x="3937000" y="3911600"/>
              <a:ext cx="1866900" cy="444500"/>
              <a:chOff x="3441700" y="5143500"/>
              <a:chExt cx="2209800" cy="431800"/>
            </a:xfrm>
          </p:grpSpPr>
          <p:sp>
            <p:nvSpPr>
              <p:cNvPr id="13" name="矩形 12"/>
              <p:cNvSpPr/>
              <p:nvPr/>
            </p:nvSpPr>
            <p:spPr>
              <a:xfrm>
                <a:off x="3441700" y="5143500"/>
                <a:ext cx="22098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http://zhongbao.baidu.com/mark/static/img/zhongbao/logo.png"/>
              <p:cNvPicPr>
                <a:picLocks noChangeAspect="1" noChangeArrowheads="1"/>
              </p:cNvPicPr>
              <p:nvPr/>
            </p:nvPicPr>
            <p:blipFill>
              <a:blip r:embed="rId5"/>
              <a:srcRect/>
              <a:stretch>
                <a:fillRect/>
              </a:stretch>
            </p:blipFill>
            <p:spPr bwMode="auto">
              <a:xfrm>
                <a:off x="3495675" y="5143500"/>
                <a:ext cx="2057400" cy="361951"/>
              </a:xfrm>
              <a:prstGeom prst="rect">
                <a:avLst/>
              </a:prstGeom>
              <a:noFill/>
            </p:spPr>
          </p:pic>
        </p:grpSp>
      </p:grpSp>
      <p:pic>
        <p:nvPicPr>
          <p:cNvPr id="1041" name="Picture 17" descr="电脑前工作的女人"/>
          <p:cNvPicPr>
            <a:picLocks noGrp="1" noChangeAspect="1" noChangeArrowheads="1"/>
          </p:cNvPicPr>
          <p:nvPr>
            <p:ph idx="1"/>
          </p:nvPr>
        </p:nvPicPr>
        <p:blipFill>
          <a:blip r:embed="rId6"/>
          <a:srcRect l="53753" t="-1898"/>
          <a:stretch>
            <a:fillRect/>
          </a:stretch>
        </p:blipFill>
        <p:spPr bwMode="auto">
          <a:xfrm flipH="1">
            <a:off x="3777171" y="698500"/>
            <a:ext cx="1848929" cy="1597025"/>
          </a:xfrm>
          <a:prstGeom prst="rect">
            <a:avLst/>
          </a:prstGeom>
          <a:noFill/>
        </p:spPr>
      </p:pic>
      <p:sp>
        <p:nvSpPr>
          <p:cNvPr id="22" name="矩形 21"/>
          <p:cNvSpPr/>
          <p:nvPr/>
        </p:nvSpPr>
        <p:spPr>
          <a:xfrm>
            <a:off x="558800" y="3784600"/>
            <a:ext cx="8153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It is </a:t>
            </a:r>
            <a:r>
              <a:rPr lang="en-US" altLang="zh-CN" sz="3200" dirty="0" smtClean="0">
                <a:solidFill>
                  <a:srgbClr val="FFFF00"/>
                </a:solidFill>
              </a:rPr>
              <a:t>time consuming</a:t>
            </a:r>
            <a:r>
              <a:rPr lang="en-US" altLang="zh-CN" sz="3200" dirty="0" smtClean="0">
                <a:solidFill>
                  <a:srgbClr val="FF0000"/>
                </a:solidFill>
              </a:rPr>
              <a:t> </a:t>
            </a:r>
            <a:r>
              <a:rPr lang="en-US" altLang="zh-CN" sz="3200" dirty="0" smtClean="0"/>
              <a:t>and </a:t>
            </a:r>
            <a:r>
              <a:rPr lang="en-US" altLang="zh-CN" sz="3200" dirty="0" smtClean="0">
                <a:solidFill>
                  <a:srgbClr val="FFFF00"/>
                </a:solidFill>
              </a:rPr>
              <a:t>tedious</a:t>
            </a:r>
            <a:r>
              <a:rPr lang="en-US" altLang="zh-CN" sz="3200" dirty="0" smtClean="0"/>
              <a:t> to label the large scale video data !! </a:t>
            </a:r>
            <a:endParaRPr lang="zh-CN" altLang="en-US" sz="3200" dirty="0"/>
          </a:p>
        </p:txBody>
      </p:sp>
      <p:sp>
        <p:nvSpPr>
          <p:cNvPr id="24" name="TextBox 23"/>
          <p:cNvSpPr txBox="1"/>
          <p:nvPr/>
        </p:nvSpPr>
        <p:spPr>
          <a:xfrm>
            <a:off x="609600" y="2633618"/>
            <a:ext cx="1844929" cy="400110"/>
          </a:xfrm>
          <a:prstGeom prst="rect">
            <a:avLst/>
          </a:prstGeom>
          <a:noFill/>
        </p:spPr>
        <p:txBody>
          <a:bodyPr wrap="none" rtlCol="0">
            <a:spAutoFit/>
          </a:bodyPr>
          <a:lstStyle/>
          <a:p>
            <a:r>
              <a:rPr lang="en-US" altLang="zh-CN" sz="2000" dirty="0" smtClean="0">
                <a:solidFill>
                  <a:schemeClr val="tx1">
                    <a:lumMod val="65000"/>
                    <a:lumOff val="35000"/>
                  </a:schemeClr>
                </a:solidFill>
              </a:rPr>
              <a:t>Large scale data</a:t>
            </a:r>
            <a:endParaRPr lang="zh-CN" altLang="en-US" sz="2000" dirty="0">
              <a:solidFill>
                <a:schemeClr val="tx1">
                  <a:lumMod val="65000"/>
                  <a:lumOff val="35000"/>
                </a:schemeClr>
              </a:solidFill>
            </a:endParaRPr>
          </a:p>
        </p:txBody>
      </p:sp>
      <p:sp>
        <p:nvSpPr>
          <p:cNvPr id="25" name="TextBox 24"/>
          <p:cNvSpPr txBox="1"/>
          <p:nvPr/>
        </p:nvSpPr>
        <p:spPr>
          <a:xfrm>
            <a:off x="3911600" y="2633618"/>
            <a:ext cx="1546962" cy="400110"/>
          </a:xfrm>
          <a:prstGeom prst="rect">
            <a:avLst/>
          </a:prstGeom>
          <a:noFill/>
        </p:spPr>
        <p:txBody>
          <a:bodyPr wrap="none" rtlCol="0">
            <a:spAutoFit/>
          </a:bodyPr>
          <a:lstStyle/>
          <a:p>
            <a:r>
              <a:rPr lang="en-US" altLang="zh-CN" sz="2000" dirty="0" smtClean="0">
                <a:solidFill>
                  <a:schemeClr val="tx1">
                    <a:lumMod val="65000"/>
                    <a:lumOff val="35000"/>
                  </a:schemeClr>
                </a:solidFill>
              </a:rPr>
              <a:t>Data labelers</a:t>
            </a:r>
            <a:endParaRPr lang="zh-CN" altLang="en-US" sz="2000" dirty="0">
              <a:solidFill>
                <a:schemeClr val="tx1">
                  <a:lumMod val="65000"/>
                  <a:lumOff val="35000"/>
                </a:schemeClr>
              </a:solidFill>
            </a:endParaRPr>
          </a:p>
        </p:txBody>
      </p:sp>
      <p:sp>
        <p:nvSpPr>
          <p:cNvPr id="26" name="TextBox 25"/>
          <p:cNvSpPr txBox="1"/>
          <p:nvPr/>
        </p:nvSpPr>
        <p:spPr>
          <a:xfrm>
            <a:off x="6451600" y="2633618"/>
            <a:ext cx="2438553" cy="400110"/>
          </a:xfrm>
          <a:prstGeom prst="rect">
            <a:avLst/>
          </a:prstGeom>
          <a:noFill/>
        </p:spPr>
        <p:txBody>
          <a:bodyPr wrap="none" rtlCol="0">
            <a:spAutoFit/>
          </a:bodyPr>
          <a:lstStyle/>
          <a:p>
            <a:r>
              <a:rPr lang="en-US" altLang="zh-CN" sz="2000" dirty="0" smtClean="0">
                <a:solidFill>
                  <a:schemeClr val="tx1">
                    <a:lumMod val="65000"/>
                    <a:lumOff val="35000"/>
                  </a:schemeClr>
                </a:solidFill>
              </a:rPr>
              <a:t>Data labeling services</a:t>
            </a:r>
            <a:endParaRPr lang="zh-CN" altLang="en-US" sz="2000" dirty="0">
              <a:solidFill>
                <a:schemeClr val="tx1">
                  <a:lumMod val="65000"/>
                  <a:lumOff val="35000"/>
                </a:schemeClr>
              </a:solidFill>
            </a:endParaRPr>
          </a:p>
        </p:txBody>
      </p:sp>
      <p:pic>
        <p:nvPicPr>
          <p:cNvPr id="1043" name="Picture 19" descr="https://imgsa.baidu.com/forum/w%3D580/sign=b04da411d7ca7bcb7d7bc7278e086b3f/0c2c7bcb0a46f21f7c4ac381f6246b600e33aec9.jpg"/>
          <p:cNvPicPr>
            <a:picLocks noChangeAspect="1" noChangeArrowheads="1"/>
          </p:cNvPicPr>
          <p:nvPr/>
        </p:nvPicPr>
        <p:blipFill>
          <a:blip r:embed="rId7"/>
          <a:srcRect/>
          <a:stretch>
            <a:fillRect/>
          </a:stretch>
        </p:blipFill>
        <p:spPr bwMode="auto">
          <a:xfrm>
            <a:off x="1676400" y="128017"/>
            <a:ext cx="5464547" cy="346608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43"/>
                                        </p:tgtEl>
                                        <p:attrNameLst>
                                          <p:attrName>style.visibility</p:attrName>
                                        </p:attrNameLst>
                                      </p:cBhvr>
                                      <p:to>
                                        <p:strVal val="visible"/>
                                      </p:to>
                                    </p:set>
                                    <p:anim calcmode="lin" valueType="num">
                                      <p:cBhvr>
                                        <p:cTn id="7" dur="500" fill="hold"/>
                                        <p:tgtEl>
                                          <p:spTgt spid="1043"/>
                                        </p:tgtEl>
                                        <p:attrNameLst>
                                          <p:attrName>ppt_w</p:attrName>
                                        </p:attrNameLst>
                                      </p:cBhvr>
                                      <p:tavLst>
                                        <p:tav tm="0">
                                          <p:val>
                                            <p:fltVal val="0"/>
                                          </p:val>
                                        </p:tav>
                                        <p:tav tm="100000">
                                          <p:val>
                                            <p:strVal val="#ppt_w"/>
                                          </p:val>
                                        </p:tav>
                                      </p:tavLst>
                                    </p:anim>
                                    <p:anim calcmode="lin" valueType="num">
                                      <p:cBhvr>
                                        <p:cTn id="8" dur="500" fill="hold"/>
                                        <p:tgtEl>
                                          <p:spTgt spid="1043"/>
                                        </p:tgtEl>
                                        <p:attrNameLst>
                                          <p:attrName>ppt_h</p:attrName>
                                        </p:attrNameLst>
                                      </p:cBhvr>
                                      <p:tavLst>
                                        <p:tav tm="0">
                                          <p:val>
                                            <p:fltVal val="0"/>
                                          </p:val>
                                        </p:tav>
                                        <p:tav tm="100000">
                                          <p:val>
                                            <p:strVal val="#ppt_h"/>
                                          </p:val>
                                        </p:tav>
                                      </p:tavLst>
                                    </p:anim>
                                    <p:animEffect transition="in" filter="fade">
                                      <p:cBhvr>
                                        <p:cTn id="9" dur="500"/>
                                        <p:tgtEl>
                                          <p:spTgt spid="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3435846"/>
            <a:ext cx="8856984" cy="148049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07504" y="3597864"/>
            <a:ext cx="885698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23528"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39552"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532440" y="3462430"/>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5576"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71600"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87624"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403648"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619672"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35696"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051720"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267744"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483768"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99792"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915816"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131840"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347864"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563888"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779912"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95936"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211960"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427984"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44008"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860032"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076056"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292080"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508104"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724128"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940152"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156176"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372200"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588224"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04248"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020272" y="3435846"/>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236296" y="3462430"/>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452320" y="3462430"/>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68344" y="3462430"/>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884368" y="3462430"/>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100392" y="3462430"/>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316416" y="3462430"/>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748464" y="3462430"/>
            <a:ext cx="0" cy="1620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07504" y="4731990"/>
            <a:ext cx="8856984" cy="188602"/>
            <a:chOff x="107504" y="5877272"/>
            <a:chExt cx="8856984" cy="251469"/>
          </a:xfrm>
        </p:grpSpPr>
        <p:cxnSp>
          <p:nvCxnSpPr>
            <p:cNvPr id="47" name="直接连接符 46"/>
            <p:cNvCxnSpPr/>
            <p:nvPr/>
          </p:nvCxnSpPr>
          <p:spPr>
            <a:xfrm>
              <a:off x="107504" y="5877272"/>
              <a:ext cx="885698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组合 10"/>
            <p:cNvGrpSpPr/>
            <p:nvPr/>
          </p:nvGrpSpPr>
          <p:grpSpPr>
            <a:xfrm>
              <a:off x="107504" y="5877272"/>
              <a:ext cx="8424936" cy="251469"/>
              <a:chOff x="107504" y="6237312"/>
              <a:chExt cx="8424936" cy="251469"/>
            </a:xfrm>
          </p:grpSpPr>
          <p:cxnSp>
            <p:nvCxnSpPr>
              <p:cNvPr id="50" name="直接连接符 49"/>
              <p:cNvCxnSpPr/>
              <p:nvPr/>
            </p:nvCxnSpPr>
            <p:spPr>
              <a:xfrm>
                <a:off x="107504"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23528"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316416" y="6272757"/>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39552"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55576"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971600"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187624"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403648"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619672"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835696"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051720"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2267744"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483768"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699792"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2915816"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131840"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347864"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563888"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779912"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995936"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211960"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427984"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644008"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860032"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076056"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292080"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508104"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724128"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940152"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6156176"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372200"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588224"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6804248" y="6237312"/>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7020272" y="6272757"/>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236296" y="6272757"/>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7452320" y="6272757"/>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668344" y="6272757"/>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7884368" y="6272757"/>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100392" y="6272757"/>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532440" y="6272757"/>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9" name="直接连接符 48"/>
            <p:cNvCxnSpPr/>
            <p:nvPr/>
          </p:nvCxnSpPr>
          <p:spPr>
            <a:xfrm>
              <a:off x="8748464" y="5912717"/>
              <a:ext cx="0" cy="216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组合 195"/>
          <p:cNvGrpSpPr/>
          <p:nvPr/>
        </p:nvGrpSpPr>
        <p:grpSpPr>
          <a:xfrm>
            <a:off x="107504" y="3621152"/>
            <a:ext cx="26461501" cy="1080000"/>
            <a:chOff x="-7805262" y="4295481"/>
            <a:chExt cx="26461501" cy="1440000"/>
          </a:xfrm>
        </p:grpSpPr>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37497" y="4295481"/>
              <a:ext cx="1776079" cy="1440000"/>
            </a:xfrm>
            <a:prstGeom prst="rect">
              <a:avLst/>
            </a:prstGeom>
          </p:spPr>
        </p:pic>
        <p:pic>
          <p:nvPicPr>
            <p:cNvPr id="92" name="图片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5776" y="4295481"/>
              <a:ext cx="1723910" cy="1440000"/>
            </a:xfrm>
            <a:prstGeom prst="rect">
              <a:avLst/>
            </a:prstGeom>
          </p:spPr>
        </p:pic>
        <p:pic>
          <p:nvPicPr>
            <p:cNvPr id="93" name="图片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055" y="4295481"/>
              <a:ext cx="1723910" cy="1440000"/>
            </a:xfrm>
            <a:prstGeom prst="rect">
              <a:avLst/>
            </a:prstGeom>
          </p:spPr>
        </p:pic>
        <p:pic>
          <p:nvPicPr>
            <p:cNvPr id="94" name="图片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507" y="4295481"/>
              <a:ext cx="1706737" cy="1440000"/>
            </a:xfrm>
            <a:prstGeom prst="rect">
              <a:avLst/>
            </a:prstGeom>
          </p:spPr>
        </p:pic>
        <p:pic>
          <p:nvPicPr>
            <p:cNvPr id="95" name="图片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0673" y="4295481"/>
              <a:ext cx="1641023" cy="1440000"/>
            </a:xfrm>
            <a:prstGeom prst="rect">
              <a:avLst/>
            </a:prstGeom>
          </p:spPr>
        </p:pic>
        <p:pic>
          <p:nvPicPr>
            <p:cNvPr id="96" name="图片 9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117" y="4295481"/>
              <a:ext cx="1739745" cy="1440000"/>
            </a:xfrm>
            <a:prstGeom prst="rect">
              <a:avLst/>
            </a:prstGeom>
          </p:spPr>
        </p:pic>
        <p:pic>
          <p:nvPicPr>
            <p:cNvPr id="97" name="图片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71387" y="4295481"/>
              <a:ext cx="1739745" cy="1440000"/>
            </a:xfrm>
            <a:prstGeom prst="rect">
              <a:avLst/>
            </a:prstGeom>
          </p:spPr>
        </p:pic>
        <p:pic>
          <p:nvPicPr>
            <p:cNvPr id="98" name="图片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68943" y="4295481"/>
              <a:ext cx="1641023" cy="1440000"/>
            </a:xfrm>
            <a:prstGeom prst="rect">
              <a:avLst/>
            </a:prstGeom>
          </p:spPr>
        </p:pic>
        <p:pic>
          <p:nvPicPr>
            <p:cNvPr id="99" name="图片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7777" y="4295481"/>
              <a:ext cx="1706736" cy="1440000"/>
            </a:xfrm>
            <a:prstGeom prst="rect">
              <a:avLst/>
            </a:prstGeom>
          </p:spPr>
        </p:pic>
        <p:pic>
          <p:nvPicPr>
            <p:cNvPr id="100" name="图片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32328" y="4295481"/>
              <a:ext cx="1723911" cy="1440000"/>
            </a:xfrm>
            <a:prstGeom prst="rect">
              <a:avLst/>
            </a:prstGeom>
          </p:spPr>
        </p:pic>
        <p:pic>
          <p:nvPicPr>
            <p:cNvPr id="101" name="图片 1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439" y="4295481"/>
              <a:ext cx="1739745" cy="1440000"/>
            </a:xfrm>
            <a:prstGeom prst="rect">
              <a:avLst/>
            </a:prstGeom>
          </p:spPr>
        </p:pic>
        <p:pic>
          <p:nvPicPr>
            <p:cNvPr id="102" name="图片 10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66161" y="4295481"/>
              <a:ext cx="1723911" cy="1440000"/>
            </a:xfrm>
            <a:prstGeom prst="rect">
              <a:avLst/>
            </a:prstGeom>
          </p:spPr>
        </p:pic>
        <p:pic>
          <p:nvPicPr>
            <p:cNvPr id="103" name="图片 10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37064" y="4295481"/>
              <a:ext cx="1713092" cy="1440000"/>
            </a:xfrm>
            <a:prstGeom prst="rect">
              <a:avLst/>
            </a:prstGeom>
          </p:spPr>
        </p:pic>
        <p:pic>
          <p:nvPicPr>
            <p:cNvPr id="104" name="图片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8515" y="4295481"/>
              <a:ext cx="1703640" cy="1440000"/>
            </a:xfrm>
            <a:prstGeom prst="rect">
              <a:avLst/>
            </a:prstGeom>
          </p:spPr>
        </p:pic>
        <p:pic>
          <p:nvPicPr>
            <p:cNvPr id="105" name="图片 1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262" y="4295481"/>
              <a:ext cx="1648936" cy="1440000"/>
            </a:xfrm>
            <a:prstGeom prst="rect">
              <a:avLst/>
            </a:prstGeom>
          </p:spPr>
        </p:pic>
      </p:grpSp>
      <p:grpSp>
        <p:nvGrpSpPr>
          <p:cNvPr id="106" name="组合 227"/>
          <p:cNvGrpSpPr/>
          <p:nvPr/>
        </p:nvGrpSpPr>
        <p:grpSpPr>
          <a:xfrm>
            <a:off x="26651790" y="3636092"/>
            <a:ext cx="26461501" cy="1080000"/>
            <a:chOff x="-7805262" y="4295481"/>
            <a:chExt cx="26461501" cy="1440000"/>
          </a:xfrm>
        </p:grpSpPr>
        <p:pic>
          <p:nvPicPr>
            <p:cNvPr id="107" name="图片 10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37497" y="4295481"/>
              <a:ext cx="1776079" cy="1440000"/>
            </a:xfrm>
            <a:prstGeom prst="rect">
              <a:avLst/>
            </a:prstGeom>
          </p:spPr>
        </p:pic>
        <p:pic>
          <p:nvPicPr>
            <p:cNvPr id="108" name="图片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5776" y="4295481"/>
              <a:ext cx="1723910" cy="1440000"/>
            </a:xfrm>
            <a:prstGeom prst="rect">
              <a:avLst/>
            </a:prstGeom>
          </p:spPr>
        </p:pic>
        <p:pic>
          <p:nvPicPr>
            <p:cNvPr id="109" name="图片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055" y="4295481"/>
              <a:ext cx="1723910" cy="1440000"/>
            </a:xfrm>
            <a:prstGeom prst="rect">
              <a:avLst/>
            </a:prstGeom>
          </p:spPr>
        </p:pic>
        <p:pic>
          <p:nvPicPr>
            <p:cNvPr id="110" name="图片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507" y="4295481"/>
              <a:ext cx="1706737" cy="1440000"/>
            </a:xfrm>
            <a:prstGeom prst="rect">
              <a:avLst/>
            </a:prstGeom>
          </p:spPr>
        </p:pic>
        <p:pic>
          <p:nvPicPr>
            <p:cNvPr id="111" name="图片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0673" y="4295481"/>
              <a:ext cx="1641023" cy="1440000"/>
            </a:xfrm>
            <a:prstGeom prst="rect">
              <a:avLst/>
            </a:prstGeom>
          </p:spPr>
        </p:pic>
        <p:pic>
          <p:nvPicPr>
            <p:cNvPr id="112" name="图片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117" y="4295481"/>
              <a:ext cx="1739745" cy="1440000"/>
            </a:xfrm>
            <a:prstGeom prst="rect">
              <a:avLst/>
            </a:prstGeom>
          </p:spPr>
        </p:pic>
        <p:pic>
          <p:nvPicPr>
            <p:cNvPr id="113" name="图片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71387" y="4295481"/>
              <a:ext cx="1739745" cy="1440000"/>
            </a:xfrm>
            <a:prstGeom prst="rect">
              <a:avLst/>
            </a:prstGeom>
          </p:spPr>
        </p:pic>
        <p:pic>
          <p:nvPicPr>
            <p:cNvPr id="114" name="图片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68943" y="4295481"/>
              <a:ext cx="1641023" cy="1440000"/>
            </a:xfrm>
            <a:prstGeom prst="rect">
              <a:avLst/>
            </a:prstGeom>
          </p:spPr>
        </p:pic>
        <p:pic>
          <p:nvPicPr>
            <p:cNvPr id="115" name="图片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7777" y="4295481"/>
              <a:ext cx="1706736" cy="1440000"/>
            </a:xfrm>
            <a:prstGeom prst="rect">
              <a:avLst/>
            </a:prstGeom>
          </p:spPr>
        </p:pic>
        <p:pic>
          <p:nvPicPr>
            <p:cNvPr id="116" name="图片 1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32328" y="4295481"/>
              <a:ext cx="1723911" cy="1440000"/>
            </a:xfrm>
            <a:prstGeom prst="rect">
              <a:avLst/>
            </a:prstGeom>
          </p:spPr>
        </p:pic>
        <p:pic>
          <p:nvPicPr>
            <p:cNvPr id="117" name="图片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439" y="4295481"/>
              <a:ext cx="1739745" cy="1440000"/>
            </a:xfrm>
            <a:prstGeom prst="rect">
              <a:avLst/>
            </a:prstGeom>
          </p:spPr>
        </p:pic>
        <p:pic>
          <p:nvPicPr>
            <p:cNvPr id="118" name="图片 1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66161" y="4295481"/>
              <a:ext cx="1723911" cy="1440000"/>
            </a:xfrm>
            <a:prstGeom prst="rect">
              <a:avLst/>
            </a:prstGeom>
          </p:spPr>
        </p:pic>
        <p:pic>
          <p:nvPicPr>
            <p:cNvPr id="119" name="图片 1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37064" y="4295481"/>
              <a:ext cx="1713092" cy="1440000"/>
            </a:xfrm>
            <a:prstGeom prst="rect">
              <a:avLst/>
            </a:prstGeom>
          </p:spPr>
        </p:pic>
        <p:pic>
          <p:nvPicPr>
            <p:cNvPr id="120" name="图片 1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8515" y="4295481"/>
              <a:ext cx="1703640" cy="1440000"/>
            </a:xfrm>
            <a:prstGeom prst="rect">
              <a:avLst/>
            </a:prstGeom>
          </p:spPr>
        </p:pic>
        <p:pic>
          <p:nvPicPr>
            <p:cNvPr id="121" name="图片 1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5262" y="4295481"/>
              <a:ext cx="1648936" cy="1440000"/>
            </a:xfrm>
            <a:prstGeom prst="rect">
              <a:avLst/>
            </a:prstGeom>
          </p:spPr>
        </p:pic>
      </p:grpSp>
      <p:sp>
        <p:nvSpPr>
          <p:cNvPr id="125" name="矩形 124"/>
          <p:cNvSpPr/>
          <p:nvPr/>
        </p:nvSpPr>
        <p:spPr>
          <a:xfrm>
            <a:off x="190500" y="63500"/>
            <a:ext cx="8864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FF00"/>
                </a:solidFill>
              </a:rPr>
              <a:t>Video</a:t>
            </a:r>
            <a:r>
              <a:rPr lang="en-US" altLang="zh-CN" sz="3200" dirty="0" smtClean="0"/>
              <a:t>: continuous, redundant </a:t>
            </a:r>
            <a:r>
              <a:rPr lang="en-US" altLang="zh-CN" sz="3200" dirty="0" smtClean="0">
                <a:solidFill>
                  <a:srgbClr val="FFFF00"/>
                </a:solidFill>
              </a:rPr>
              <a:t>image sequences</a:t>
            </a:r>
            <a:endParaRPr lang="zh-CN" altLang="en-US" sz="3200" dirty="0">
              <a:solidFill>
                <a:srgbClr val="FFFF00"/>
              </a:solidFill>
            </a:endParaRPr>
          </a:p>
        </p:txBody>
      </p:sp>
      <p:pic>
        <p:nvPicPr>
          <p:cNvPr id="122" name="图片 121"/>
          <p:cNvPicPr>
            <a:picLocks noChangeAspect="1"/>
          </p:cNvPicPr>
          <p:nvPr/>
        </p:nvPicPr>
        <p:blipFill>
          <a:blip r:embed="rId11"/>
          <a:stretch>
            <a:fillRect/>
          </a:stretch>
        </p:blipFill>
        <p:spPr>
          <a:xfrm>
            <a:off x="3125912" y="1057334"/>
            <a:ext cx="2970087" cy="2227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5.55556E-7 3.7037E-6 L -2.69896 -0.0044 " pathEditMode="relative" rAng="0" ptsTypes="AA">
                                      <p:cBhvr>
                                        <p:cTn id="6" dur="20000" fill="hold"/>
                                        <p:tgtEl>
                                          <p:spTgt spid="90"/>
                                        </p:tgtEl>
                                        <p:attrNameLst>
                                          <p:attrName>ppt_x</p:attrName>
                                          <p:attrName>ppt_y</p:attrName>
                                        </p:attrNameLst>
                                      </p:cBhvr>
                                      <p:rCtr x="-134948" y="-231"/>
                                    </p:animMotion>
                                  </p:childTnLst>
                                </p:cTn>
                              </p:par>
                              <p:par>
                                <p:cTn id="7" presetID="35" presetClass="path" presetSubtype="0" repeatCount="indefinite" fill="hold" nodeType="withEffect">
                                  <p:stCondLst>
                                    <p:cond delay="0"/>
                                  </p:stCondLst>
                                  <p:childTnLst>
                                    <p:animMotion origin="layout" path="M -1.94444E-6 4.44444E-6 L -2.69896 -0.0044 " pathEditMode="relative" rAng="0" ptsTypes="AA">
                                      <p:cBhvr>
                                        <p:cTn id="8" dur="20000" fill="hold"/>
                                        <p:tgtEl>
                                          <p:spTgt spid="106"/>
                                        </p:tgtEl>
                                        <p:attrNameLst>
                                          <p:attrName>ppt_x</p:attrName>
                                          <p:attrName>ppt_y</p:attrName>
                                        </p:attrNameLst>
                                      </p:cBhvr>
                                      <p:rCtr x="-134948" y="-231"/>
                                    </p:animMotion>
                                  </p:childTnLst>
                                </p:cTn>
                              </p:par>
                              <p:par>
                                <p:cTn id="9" presetID="42" presetClass="entr" presetSubtype="0" fill="hold" nodeType="with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1000"/>
                                        <p:tgtEl>
                                          <p:spTgt spid="122"/>
                                        </p:tgtEl>
                                      </p:cBhvr>
                                    </p:animEffect>
                                    <p:anim calcmode="lin" valueType="num">
                                      <p:cBhvr>
                                        <p:cTn id="12" dur="1000" fill="hold"/>
                                        <p:tgtEl>
                                          <p:spTgt spid="122"/>
                                        </p:tgtEl>
                                        <p:attrNameLst>
                                          <p:attrName>ppt_x</p:attrName>
                                        </p:attrNameLst>
                                      </p:cBhvr>
                                      <p:tavLst>
                                        <p:tav tm="0">
                                          <p:val>
                                            <p:strVal val="#ppt_x"/>
                                          </p:val>
                                        </p:tav>
                                        <p:tav tm="100000">
                                          <p:val>
                                            <p:strVal val="#ppt_x"/>
                                          </p:val>
                                        </p:tav>
                                      </p:tavLst>
                                    </p:anim>
                                    <p:anim calcmode="lin" valueType="num">
                                      <p:cBhvr>
                                        <p:cTn id="13"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a:spLocks noGrp="1"/>
          </p:cNvSpPr>
          <p:nvPr>
            <p:ph type="title"/>
          </p:nvPr>
        </p:nvSpPr>
        <p:spPr>
          <a:xfrm>
            <a:off x="215900" y="103041"/>
            <a:ext cx="9601200" cy="630597"/>
          </a:xfrm>
        </p:spPr>
        <p:txBody>
          <a:bodyPr/>
          <a:lstStyle/>
          <a:p>
            <a:r>
              <a:rPr lang="en-US" sz="2800" b="1" dirty="0" smtClean="0">
                <a:solidFill>
                  <a:schemeClr val="tx1">
                    <a:lumMod val="65000"/>
                    <a:lumOff val="35000"/>
                  </a:schemeClr>
                </a:solidFill>
              </a:rPr>
              <a:t>Surveillance Video Parsing with Single Frame Supervision</a:t>
            </a:r>
            <a:endParaRPr lang="zh-CN" altLang="en-US" sz="2800" b="1" dirty="0">
              <a:solidFill>
                <a:schemeClr val="tx1">
                  <a:lumMod val="65000"/>
                  <a:lumOff val="35000"/>
                </a:schemeClr>
              </a:solidFill>
              <a:ea typeface="微软雅黑" panose="020B0503020204020204" pitchFamily="34" charset="-122"/>
              <a:cs typeface="Times New Roman" panose="02020603050405020304" pitchFamily="18" charset="0"/>
            </a:endParaRPr>
          </a:p>
        </p:txBody>
      </p:sp>
      <p:pic>
        <p:nvPicPr>
          <p:cNvPr id="139" name="图片 1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1424" y="920640"/>
            <a:ext cx="6463862" cy="2644307"/>
          </a:xfrm>
          <a:prstGeom prst="rect">
            <a:avLst/>
          </a:prstGeom>
        </p:spPr>
      </p:pic>
      <p:sp>
        <p:nvSpPr>
          <p:cNvPr id="144" name="矩形 143"/>
          <p:cNvSpPr/>
          <p:nvPr/>
        </p:nvSpPr>
        <p:spPr>
          <a:xfrm>
            <a:off x="1139383" y="3931676"/>
            <a:ext cx="7200000" cy="3594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solidFill>
                  <a:schemeClr val="tx1">
                    <a:lumMod val="65000"/>
                    <a:lumOff val="35000"/>
                  </a:schemeClr>
                </a:solidFill>
              </a:rPr>
              <a:t>Training:  only one single frame </a:t>
            </a:r>
            <a:r>
              <a:rPr lang="en-US" altLang="zh-CN" sz="2000" dirty="0">
                <a:solidFill>
                  <a:schemeClr val="tx1">
                    <a:lumMod val="65000"/>
                    <a:lumOff val="35000"/>
                  </a:schemeClr>
                </a:solidFill>
              </a:rPr>
              <a:t>in one video is labeled.</a:t>
            </a:r>
            <a:endParaRPr lang="zh-CN" altLang="en-US" sz="2000" dirty="0">
              <a:solidFill>
                <a:schemeClr val="tx1">
                  <a:lumMod val="65000"/>
                  <a:lumOff val="35000"/>
                </a:schemeClr>
              </a:solidFill>
            </a:endParaRPr>
          </a:p>
        </p:txBody>
      </p:sp>
      <p:sp>
        <p:nvSpPr>
          <p:cNvPr id="145" name="矩形 144"/>
          <p:cNvSpPr/>
          <p:nvPr/>
        </p:nvSpPr>
        <p:spPr>
          <a:xfrm>
            <a:off x="1139382" y="4478132"/>
            <a:ext cx="7200000" cy="3594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smtClean="0">
                <a:solidFill>
                  <a:schemeClr val="tx1">
                    <a:lumMod val="65000"/>
                    <a:lumOff val="35000"/>
                  </a:schemeClr>
                </a:solidFill>
              </a:rPr>
              <a:t>Testing:  the parsing result is also determined by previous frames.</a:t>
            </a:r>
            <a:endParaRPr lang="zh-CN" altLang="en-US" sz="18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500" fill="hold"/>
                                        <p:tgtEl>
                                          <p:spTgt spid="144"/>
                                        </p:tgtEl>
                                        <p:attrNameLst>
                                          <p:attrName>ppt_x</p:attrName>
                                        </p:attrNameLst>
                                      </p:cBhvr>
                                      <p:tavLst>
                                        <p:tav tm="0">
                                          <p:val>
                                            <p:strVal val="#ppt_x"/>
                                          </p:val>
                                        </p:tav>
                                        <p:tav tm="100000">
                                          <p:val>
                                            <p:strVal val="#ppt_x"/>
                                          </p:val>
                                        </p:tav>
                                      </p:tavLst>
                                    </p:anim>
                                    <p:anim calcmode="lin" valueType="num">
                                      <p:cBhvr additive="base">
                                        <p:cTn id="13"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5"/>
                                        </p:tgtEl>
                                        <p:attrNameLst>
                                          <p:attrName>style.visibility</p:attrName>
                                        </p:attrNameLst>
                                      </p:cBhvr>
                                      <p:to>
                                        <p:strVal val="visible"/>
                                      </p:to>
                                    </p:set>
                                    <p:anim calcmode="lin" valueType="num">
                                      <p:cBhvr additive="base">
                                        <p:cTn id="18" dur="500" fill="hold"/>
                                        <p:tgtEl>
                                          <p:spTgt spid="145"/>
                                        </p:tgtEl>
                                        <p:attrNameLst>
                                          <p:attrName>ppt_x</p:attrName>
                                        </p:attrNameLst>
                                      </p:cBhvr>
                                      <p:tavLst>
                                        <p:tav tm="0">
                                          <p:val>
                                            <p:strVal val="#ppt_x"/>
                                          </p:val>
                                        </p:tav>
                                        <p:tav tm="100000">
                                          <p:val>
                                            <p:strVal val="#ppt_x"/>
                                          </p:val>
                                        </p:tav>
                                      </p:tavLst>
                                    </p:anim>
                                    <p:anim calcmode="lin" valueType="num">
                                      <p:cBhvr additive="base">
                                        <p:cTn id="19"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srcRect/>
          <a:stretch>
            <a:fillRect/>
          </a:stretch>
        </p:blipFill>
        <p:spPr bwMode="auto">
          <a:xfrm>
            <a:off x="952500" y="600075"/>
            <a:ext cx="7200000" cy="4050000"/>
          </a:xfrm>
          <a:prstGeom prst="rect">
            <a:avLst/>
          </a:prstGeom>
          <a:noFill/>
          <a:ln w="9525">
            <a:noFill/>
            <a:miter lim="800000"/>
            <a:headEnd/>
            <a:tailEnd/>
          </a:ln>
          <a:effectLst/>
        </p:spPr>
      </p:pic>
      <p:sp>
        <p:nvSpPr>
          <p:cNvPr id="6" name="圆角矩形 5"/>
          <p:cNvSpPr/>
          <p:nvPr/>
        </p:nvSpPr>
        <p:spPr>
          <a:xfrm>
            <a:off x="4191000" y="1152525"/>
            <a:ext cx="444500" cy="4476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7" name="圆角矩形 6"/>
          <p:cNvSpPr/>
          <p:nvPr/>
        </p:nvSpPr>
        <p:spPr>
          <a:xfrm>
            <a:off x="4876800" y="1057275"/>
            <a:ext cx="495300" cy="3714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8" name="圆角矩形 7"/>
          <p:cNvSpPr/>
          <p:nvPr/>
        </p:nvSpPr>
        <p:spPr>
          <a:xfrm>
            <a:off x="6070600" y="1019175"/>
            <a:ext cx="495300" cy="4857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9" name="圆角矩形 8"/>
          <p:cNvSpPr/>
          <p:nvPr/>
        </p:nvSpPr>
        <p:spPr>
          <a:xfrm>
            <a:off x="5803900" y="2238375"/>
            <a:ext cx="495300" cy="3429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0" name="圆角矩形 9"/>
          <p:cNvSpPr/>
          <p:nvPr/>
        </p:nvSpPr>
        <p:spPr>
          <a:xfrm>
            <a:off x="4267200" y="2124075"/>
            <a:ext cx="584200" cy="4857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1" name="圆角矩形 10"/>
          <p:cNvSpPr/>
          <p:nvPr/>
        </p:nvSpPr>
        <p:spPr>
          <a:xfrm>
            <a:off x="2997200" y="2105025"/>
            <a:ext cx="584200" cy="4857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2" name="圆角矩形 11"/>
          <p:cNvSpPr/>
          <p:nvPr/>
        </p:nvSpPr>
        <p:spPr>
          <a:xfrm>
            <a:off x="3429000" y="1143000"/>
            <a:ext cx="431800" cy="4857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3" name="圆角矩形 12"/>
          <p:cNvSpPr/>
          <p:nvPr/>
        </p:nvSpPr>
        <p:spPr>
          <a:xfrm>
            <a:off x="2692400" y="1209675"/>
            <a:ext cx="469900" cy="3714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4" name="TextBox 13"/>
          <p:cNvSpPr txBox="1"/>
          <p:nvPr/>
        </p:nvSpPr>
        <p:spPr>
          <a:xfrm>
            <a:off x="4051301" y="771525"/>
            <a:ext cx="530915" cy="300082"/>
          </a:xfrm>
          <a:prstGeom prst="rect">
            <a:avLst/>
          </a:prstGeom>
          <a:noFill/>
        </p:spPr>
        <p:txBody>
          <a:bodyPr wrap="none" rtlCol="0">
            <a:spAutoFit/>
          </a:bodyPr>
          <a:lstStyle/>
          <a:p>
            <a:r>
              <a:rPr lang="zh-CN" altLang="en-US" b="1" dirty="0" smtClean="0">
                <a:solidFill>
                  <a:srgbClr val="FFFF00"/>
                </a:solidFill>
                <a:latin typeface="+mn-ea"/>
              </a:rPr>
              <a:t>刘偲</a:t>
            </a:r>
            <a:endParaRPr lang="zh-CN" altLang="en-US" b="1" dirty="0">
              <a:solidFill>
                <a:srgbClr val="FFFF00"/>
              </a:solidFill>
              <a:latin typeface="+mn-ea"/>
            </a:endParaRPr>
          </a:p>
        </p:txBody>
      </p:sp>
      <p:sp>
        <p:nvSpPr>
          <p:cNvPr id="15" name="TextBox 14"/>
          <p:cNvSpPr txBox="1"/>
          <p:nvPr/>
        </p:nvSpPr>
        <p:spPr>
          <a:xfrm>
            <a:off x="4864101" y="771525"/>
            <a:ext cx="530915" cy="300082"/>
          </a:xfrm>
          <a:prstGeom prst="rect">
            <a:avLst/>
          </a:prstGeom>
          <a:noFill/>
        </p:spPr>
        <p:txBody>
          <a:bodyPr wrap="none" rtlCol="0">
            <a:spAutoFit/>
          </a:bodyPr>
          <a:lstStyle/>
          <a:p>
            <a:r>
              <a:rPr lang="zh-CN" altLang="en-US" b="1" dirty="0" smtClean="0">
                <a:solidFill>
                  <a:srgbClr val="FFFF00"/>
                </a:solidFill>
                <a:latin typeface="+mn-ea"/>
              </a:rPr>
              <a:t>孙瑶</a:t>
            </a:r>
            <a:endParaRPr lang="zh-CN" altLang="en-US" b="1" dirty="0">
              <a:solidFill>
                <a:srgbClr val="FFFF00"/>
              </a:solidFill>
              <a:latin typeface="+mn-ea"/>
            </a:endParaRPr>
          </a:p>
        </p:txBody>
      </p:sp>
      <p:sp>
        <p:nvSpPr>
          <p:cNvPr id="16" name="TextBox 15"/>
          <p:cNvSpPr txBox="1"/>
          <p:nvPr/>
        </p:nvSpPr>
        <p:spPr>
          <a:xfrm>
            <a:off x="6070601" y="704850"/>
            <a:ext cx="704039" cy="300082"/>
          </a:xfrm>
          <a:prstGeom prst="rect">
            <a:avLst/>
          </a:prstGeom>
          <a:noFill/>
        </p:spPr>
        <p:txBody>
          <a:bodyPr wrap="none" rtlCol="0">
            <a:spAutoFit/>
          </a:bodyPr>
          <a:lstStyle/>
          <a:p>
            <a:r>
              <a:rPr lang="zh-CN" altLang="en-US" b="1" dirty="0" smtClean="0">
                <a:solidFill>
                  <a:srgbClr val="FFFF00"/>
                </a:solidFill>
                <a:latin typeface="+mn-ea"/>
              </a:rPr>
              <a:t>欧新宇</a:t>
            </a:r>
            <a:endParaRPr lang="zh-CN" altLang="en-US" b="1" dirty="0">
              <a:solidFill>
                <a:srgbClr val="FFFF00"/>
              </a:solidFill>
              <a:latin typeface="+mn-ea"/>
            </a:endParaRPr>
          </a:p>
        </p:txBody>
      </p:sp>
      <p:sp>
        <p:nvSpPr>
          <p:cNvPr id="17" name="TextBox 16"/>
          <p:cNvSpPr txBox="1"/>
          <p:nvPr/>
        </p:nvSpPr>
        <p:spPr>
          <a:xfrm>
            <a:off x="5702301" y="2676525"/>
            <a:ext cx="704039" cy="300082"/>
          </a:xfrm>
          <a:prstGeom prst="rect">
            <a:avLst/>
          </a:prstGeom>
          <a:noFill/>
        </p:spPr>
        <p:txBody>
          <a:bodyPr wrap="none" rtlCol="0">
            <a:spAutoFit/>
          </a:bodyPr>
          <a:lstStyle/>
          <a:p>
            <a:r>
              <a:rPr lang="zh-CN" altLang="en-US" b="1" dirty="0" smtClean="0">
                <a:solidFill>
                  <a:srgbClr val="FFFF00"/>
                </a:solidFill>
                <a:latin typeface="+mn-ea"/>
              </a:rPr>
              <a:t>朱德发</a:t>
            </a:r>
            <a:endParaRPr lang="zh-CN" altLang="en-US" b="1" dirty="0">
              <a:solidFill>
                <a:srgbClr val="FFFF00"/>
              </a:solidFill>
              <a:latin typeface="+mn-ea"/>
            </a:endParaRPr>
          </a:p>
        </p:txBody>
      </p:sp>
      <p:sp>
        <p:nvSpPr>
          <p:cNvPr id="18" name="TextBox 17"/>
          <p:cNvSpPr txBox="1"/>
          <p:nvPr/>
        </p:nvSpPr>
        <p:spPr>
          <a:xfrm>
            <a:off x="4216401" y="2628900"/>
            <a:ext cx="704039" cy="300082"/>
          </a:xfrm>
          <a:prstGeom prst="rect">
            <a:avLst/>
          </a:prstGeom>
          <a:noFill/>
        </p:spPr>
        <p:txBody>
          <a:bodyPr wrap="none" rtlCol="0">
            <a:spAutoFit/>
          </a:bodyPr>
          <a:lstStyle/>
          <a:p>
            <a:r>
              <a:rPr lang="zh-CN" altLang="en-US" b="1" dirty="0" smtClean="0">
                <a:solidFill>
                  <a:srgbClr val="FFFF00"/>
                </a:solidFill>
                <a:latin typeface="+mn-ea"/>
              </a:rPr>
              <a:t>任广辉</a:t>
            </a:r>
            <a:endParaRPr lang="zh-CN" altLang="en-US" b="1" dirty="0">
              <a:solidFill>
                <a:srgbClr val="FFFF00"/>
              </a:solidFill>
              <a:latin typeface="+mn-ea"/>
            </a:endParaRPr>
          </a:p>
        </p:txBody>
      </p:sp>
      <p:sp>
        <p:nvSpPr>
          <p:cNvPr id="19" name="TextBox 18"/>
          <p:cNvSpPr txBox="1"/>
          <p:nvPr/>
        </p:nvSpPr>
        <p:spPr>
          <a:xfrm>
            <a:off x="2857501" y="2647950"/>
            <a:ext cx="704039" cy="300082"/>
          </a:xfrm>
          <a:prstGeom prst="rect">
            <a:avLst/>
          </a:prstGeom>
          <a:noFill/>
        </p:spPr>
        <p:txBody>
          <a:bodyPr wrap="none" rtlCol="0">
            <a:spAutoFit/>
          </a:bodyPr>
          <a:lstStyle/>
          <a:p>
            <a:r>
              <a:rPr lang="zh-CN" altLang="en-US" b="1" dirty="0" smtClean="0">
                <a:solidFill>
                  <a:srgbClr val="FFFF00"/>
                </a:solidFill>
                <a:latin typeface="+mn-ea"/>
              </a:rPr>
              <a:t>包仁达</a:t>
            </a:r>
            <a:endParaRPr lang="zh-CN" altLang="en-US" b="1" dirty="0">
              <a:solidFill>
                <a:srgbClr val="FFFF00"/>
              </a:solidFill>
              <a:latin typeface="+mn-ea"/>
            </a:endParaRPr>
          </a:p>
        </p:txBody>
      </p:sp>
      <p:sp>
        <p:nvSpPr>
          <p:cNvPr id="20" name="TextBox 19"/>
          <p:cNvSpPr txBox="1"/>
          <p:nvPr/>
        </p:nvSpPr>
        <p:spPr>
          <a:xfrm>
            <a:off x="3149601" y="847725"/>
            <a:ext cx="704039" cy="300082"/>
          </a:xfrm>
          <a:prstGeom prst="rect">
            <a:avLst/>
          </a:prstGeom>
          <a:noFill/>
        </p:spPr>
        <p:txBody>
          <a:bodyPr wrap="none" rtlCol="0">
            <a:spAutoFit/>
          </a:bodyPr>
          <a:lstStyle/>
          <a:p>
            <a:r>
              <a:rPr lang="zh-CN" altLang="en-US" b="1" dirty="0" smtClean="0">
                <a:solidFill>
                  <a:srgbClr val="FFFF00"/>
                </a:solidFill>
                <a:latin typeface="+mn-ea"/>
              </a:rPr>
              <a:t>高佳俊</a:t>
            </a:r>
            <a:endParaRPr lang="zh-CN" altLang="en-US" b="1" dirty="0">
              <a:solidFill>
                <a:srgbClr val="FFFF00"/>
              </a:solidFill>
              <a:latin typeface="+mn-ea"/>
            </a:endParaRPr>
          </a:p>
        </p:txBody>
      </p:sp>
      <p:sp>
        <p:nvSpPr>
          <p:cNvPr id="21" name="TextBox 20"/>
          <p:cNvSpPr txBox="1"/>
          <p:nvPr/>
        </p:nvSpPr>
        <p:spPr>
          <a:xfrm>
            <a:off x="2298701" y="876300"/>
            <a:ext cx="530915" cy="300082"/>
          </a:xfrm>
          <a:prstGeom prst="rect">
            <a:avLst/>
          </a:prstGeom>
          <a:noFill/>
        </p:spPr>
        <p:txBody>
          <a:bodyPr wrap="none" rtlCol="0">
            <a:spAutoFit/>
          </a:bodyPr>
          <a:lstStyle/>
          <a:p>
            <a:r>
              <a:rPr lang="zh-CN" altLang="en-US" b="1" dirty="0" smtClean="0">
                <a:solidFill>
                  <a:srgbClr val="FFFF00"/>
                </a:solidFill>
                <a:latin typeface="+mn-ea"/>
              </a:rPr>
              <a:t>庾涵</a:t>
            </a:r>
            <a:endParaRPr lang="zh-CN" altLang="en-US" b="1" dirty="0">
              <a:solidFill>
                <a:srgbClr val="FFFF00"/>
              </a:solidFill>
              <a:latin typeface="+mn-ea"/>
            </a:endParaRPr>
          </a:p>
        </p:txBody>
      </p:sp>
      <p:sp>
        <p:nvSpPr>
          <p:cNvPr id="22" name="TextBox 21"/>
          <p:cNvSpPr txBox="1"/>
          <p:nvPr/>
        </p:nvSpPr>
        <p:spPr>
          <a:xfrm>
            <a:off x="3784601" y="4619625"/>
            <a:ext cx="1733167" cy="400110"/>
          </a:xfrm>
          <a:prstGeom prst="rect">
            <a:avLst/>
          </a:prstGeom>
          <a:noFill/>
        </p:spPr>
        <p:txBody>
          <a:bodyPr wrap="none" rtlCol="0">
            <a:spAutoFit/>
          </a:bodyPr>
          <a:lstStyle/>
          <a:p>
            <a:r>
              <a:rPr lang="zh-CN" altLang="en-US" sz="2000" b="1" dirty="0" smtClean="0">
                <a:solidFill>
                  <a:schemeClr val="tx1">
                    <a:lumMod val="65000"/>
                    <a:lumOff val="35000"/>
                  </a:schemeClr>
                </a:solidFill>
                <a:latin typeface="+mn-ea"/>
              </a:rPr>
              <a:t>信工所小分队</a:t>
            </a:r>
            <a:endParaRPr lang="zh-CN" altLang="en-US" sz="2000" b="1" dirty="0">
              <a:solidFill>
                <a:schemeClr val="tx1">
                  <a:lumMod val="65000"/>
                  <a:lumOff val="35000"/>
                </a:schemeClr>
              </a:solidFill>
              <a:latin typeface="+mn-ea"/>
            </a:endParaRPr>
          </a:p>
        </p:txBody>
      </p:sp>
      <p:sp>
        <p:nvSpPr>
          <p:cNvPr id="25" name="Title 1"/>
          <p:cNvSpPr txBox="1"/>
          <p:nvPr/>
        </p:nvSpPr>
        <p:spPr>
          <a:xfrm>
            <a:off x="824599" y="0"/>
            <a:ext cx="1385207" cy="626745"/>
          </a:xfrm>
          <a:prstGeom prst="rect">
            <a:avLst/>
          </a:prstGeom>
        </p:spPr>
        <p:txBody>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300" b="0" i="0" u="none" strike="noStrike" kern="1200" cap="none" spc="0" normalizeH="0" baseline="0" noProof="0" smtClean="0">
                <a:ln>
                  <a:noFill/>
                </a:ln>
                <a:solidFill>
                  <a:schemeClr val="tx1">
                    <a:lumMod val="65000"/>
                    <a:lumOff val="35000"/>
                  </a:schemeClr>
                </a:solidFill>
                <a:effectLst/>
                <a:uLnTx/>
                <a:uFillTx/>
                <a:latin typeface="+mj-lt"/>
                <a:ea typeface="+mj-ea"/>
                <a:cs typeface="+mj-cs"/>
              </a:rPr>
              <a:t>S-LAB</a:t>
            </a:r>
            <a:endParaRPr kumimoji="0" lang="x-none" altLang="en-US" sz="3300" b="0" i="0" u="none" strike="noStrike" kern="1200" cap="none" spc="0" normalizeH="0" baseline="0" noProof="0" dirty="0">
              <a:ln>
                <a:noFill/>
              </a:ln>
              <a:solidFill>
                <a:schemeClr val="tx1">
                  <a:lumMod val="65000"/>
                  <a:lumOff val="35000"/>
                </a:schemeClr>
              </a:solidFill>
              <a:effectLst/>
              <a:uLnTx/>
              <a:uFillTx/>
              <a:latin typeface="+mj-lt"/>
              <a:ea typeface="+mj-ea"/>
              <a:cs typeface="+mj-cs"/>
            </a:endParaRPr>
          </a:p>
        </p:txBody>
      </p:sp>
      <p:pic>
        <p:nvPicPr>
          <p:cNvPr id="26" name="Picture 2" descr="http://liusi-group.com/images/logo.png"/>
          <p:cNvPicPr>
            <a:picLocks noChangeAspect="1" noChangeArrowheads="1"/>
          </p:cNvPicPr>
          <p:nvPr/>
        </p:nvPicPr>
        <p:blipFill>
          <a:blip r:embed="rId2" cstate="print"/>
          <a:srcRect/>
          <a:stretch>
            <a:fillRect/>
          </a:stretch>
        </p:blipFill>
        <p:spPr bwMode="auto">
          <a:xfrm>
            <a:off x="-835427" y="-404384"/>
            <a:ext cx="2400847" cy="180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out)">
                                      <p:cBhvr>
                                        <p:cTn id="10" dur="500"/>
                                        <p:tgtEl>
                                          <p:spTgt spid="7"/>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out)">
                                      <p:cBhvr>
                                        <p:cTn id="13" dur="500"/>
                                        <p:tgtEl>
                                          <p:spTgt spid="8"/>
                                        </p:tgtEl>
                                      </p:cBhvr>
                                    </p:animEffect>
                                  </p:childTnLst>
                                </p:cTn>
                              </p:par>
                              <p:par>
                                <p:cTn id="14" presetID="4" presetClass="entr" presetSubtype="32"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out)">
                                      <p:cBhvr>
                                        <p:cTn id="16" dur="500"/>
                                        <p:tgtEl>
                                          <p:spTgt spid="9"/>
                                        </p:tgtEl>
                                      </p:cBhvr>
                                    </p:animEffect>
                                  </p:childTnLst>
                                </p:cTn>
                              </p:par>
                              <p:par>
                                <p:cTn id="17" presetID="4" presetClass="entr" presetSubtype="3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ox(out)">
                                      <p:cBhvr>
                                        <p:cTn id="19" dur="500"/>
                                        <p:tgtEl>
                                          <p:spTgt spid="10"/>
                                        </p:tgtEl>
                                      </p:cBhvr>
                                    </p:animEffect>
                                  </p:childTnLst>
                                </p:cTn>
                              </p:par>
                              <p:par>
                                <p:cTn id="20" presetID="4" presetClass="entr" presetSubtype="3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out)">
                                      <p:cBhvr>
                                        <p:cTn id="22" dur="500"/>
                                        <p:tgtEl>
                                          <p:spTgt spid="11"/>
                                        </p:tgtEl>
                                      </p:cBhvr>
                                    </p:animEffect>
                                  </p:childTnLst>
                                </p:cTn>
                              </p:par>
                              <p:par>
                                <p:cTn id="23" presetID="4" presetClass="entr" presetSubtype="32"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ox(out)">
                                      <p:cBhvr>
                                        <p:cTn id="25" dur="500"/>
                                        <p:tgtEl>
                                          <p:spTgt spid="12"/>
                                        </p:tgtEl>
                                      </p:cBhvr>
                                    </p:animEffect>
                                  </p:childTnLst>
                                </p:cTn>
                              </p:par>
                              <p:par>
                                <p:cTn id="26" presetID="4" presetClass="entr" presetSubtype="3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ox(out)">
                                      <p:cBhvr>
                                        <p:cTn id="28" dur="500"/>
                                        <p:tgtEl>
                                          <p:spTgt spid="13"/>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60400" y="83576"/>
            <a:ext cx="7200000" cy="3594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solidFill>
                  <a:schemeClr val="tx1">
                    <a:lumMod val="65000"/>
                    <a:lumOff val="35000"/>
                  </a:schemeClr>
                </a:solidFill>
              </a:rPr>
              <a:t>Training:  only one single frame </a:t>
            </a:r>
            <a:r>
              <a:rPr lang="en-US" altLang="zh-CN" sz="2000" dirty="0">
                <a:solidFill>
                  <a:schemeClr val="tx1">
                    <a:lumMod val="65000"/>
                    <a:lumOff val="35000"/>
                  </a:schemeClr>
                </a:solidFill>
              </a:rPr>
              <a:t>in one video is labeled.</a:t>
            </a:r>
            <a:endParaRPr lang="zh-CN" altLang="en-US" sz="2000" dirty="0">
              <a:solidFill>
                <a:schemeClr val="tx1">
                  <a:lumMod val="65000"/>
                  <a:lumOff val="35000"/>
                </a:schemeClr>
              </a:solidFill>
            </a:endParaRPr>
          </a:p>
        </p:txBody>
      </p:sp>
      <p:pic>
        <p:nvPicPr>
          <p:cNvPr id="73730" name="Picture 2" descr="C:\Users\ls\Desktop\技术秀\gif\训练样本不足~1.gif"/>
          <p:cNvPicPr>
            <a:picLocks noChangeAspect="1" noChangeArrowheads="1" noCrop="1"/>
          </p:cNvPicPr>
          <p:nvPr/>
        </p:nvPicPr>
        <p:blipFill>
          <a:blip r:embed="rId1"/>
          <a:srcRect/>
          <a:stretch>
            <a:fillRect/>
          </a:stretch>
        </p:blipFill>
        <p:spPr bwMode="auto">
          <a:xfrm>
            <a:off x="647700" y="572294"/>
            <a:ext cx="7416800" cy="1796256"/>
          </a:xfrm>
          <a:prstGeom prst="rect">
            <a:avLst/>
          </a:prstGeom>
          <a:noFill/>
        </p:spPr>
      </p:pic>
      <p:sp>
        <p:nvSpPr>
          <p:cNvPr id="10" name="矩形 9"/>
          <p:cNvSpPr/>
          <p:nvPr/>
        </p:nvSpPr>
        <p:spPr>
          <a:xfrm>
            <a:off x="660400" y="520700"/>
            <a:ext cx="7200000" cy="15875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732" name="Picture 4"/>
          <p:cNvPicPr>
            <a:picLocks noChangeAspect="1" noChangeArrowheads="1"/>
          </p:cNvPicPr>
          <p:nvPr/>
        </p:nvPicPr>
        <p:blipFill>
          <a:blip r:embed="rId2"/>
          <a:srcRect/>
          <a:stretch>
            <a:fillRect/>
          </a:stretch>
        </p:blipFill>
        <p:spPr bwMode="auto">
          <a:xfrm>
            <a:off x="7888288" y="466724"/>
            <a:ext cx="352425" cy="4143375"/>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472848" y="2143125"/>
            <a:ext cx="7724095" cy="6997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60400" y="83576"/>
            <a:ext cx="7200000" cy="3594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solidFill>
                  <a:schemeClr val="tx1">
                    <a:lumMod val="65000"/>
                    <a:lumOff val="35000"/>
                  </a:schemeClr>
                </a:solidFill>
              </a:rPr>
              <a:t>Training:  only one single frame </a:t>
            </a:r>
            <a:r>
              <a:rPr lang="en-US" altLang="zh-CN" sz="2000" dirty="0">
                <a:solidFill>
                  <a:schemeClr val="tx1">
                    <a:lumMod val="65000"/>
                    <a:lumOff val="35000"/>
                  </a:schemeClr>
                </a:solidFill>
              </a:rPr>
              <a:t>in one video is labeled.</a:t>
            </a:r>
            <a:endParaRPr lang="zh-CN" altLang="en-US" sz="2000" dirty="0">
              <a:solidFill>
                <a:schemeClr val="tx1">
                  <a:lumMod val="65000"/>
                  <a:lumOff val="35000"/>
                </a:schemeClr>
              </a:solidFill>
            </a:endParaRPr>
          </a:p>
        </p:txBody>
      </p:sp>
      <p:pic>
        <p:nvPicPr>
          <p:cNvPr id="9" name="Picture 3" descr="C:\Users\ls\Desktop\技术秀\gif\test.gif"/>
          <p:cNvPicPr>
            <a:picLocks noChangeAspect="1" noChangeArrowheads="1" noCrop="1"/>
          </p:cNvPicPr>
          <p:nvPr/>
        </p:nvPicPr>
        <p:blipFill>
          <a:blip r:embed="rId1"/>
          <a:srcRect/>
          <a:stretch>
            <a:fillRect/>
          </a:stretch>
        </p:blipFill>
        <p:spPr bwMode="auto">
          <a:xfrm>
            <a:off x="908050" y="1854200"/>
            <a:ext cx="6591300" cy="3289300"/>
          </a:xfrm>
          <a:prstGeom prst="rect">
            <a:avLst/>
          </a:prstGeom>
          <a:noFill/>
        </p:spPr>
      </p:pic>
      <p:sp>
        <p:nvSpPr>
          <p:cNvPr id="11" name="矩形 10"/>
          <p:cNvSpPr/>
          <p:nvPr/>
        </p:nvSpPr>
        <p:spPr>
          <a:xfrm>
            <a:off x="660400" y="2590800"/>
            <a:ext cx="7200000" cy="23622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73730" name="Picture 2" descr="C:\Users\ls\Desktop\技术秀\gif\训练样本不足~1.gif"/>
          <p:cNvPicPr>
            <a:picLocks noChangeAspect="1" noChangeArrowheads="1" noCrop="1"/>
          </p:cNvPicPr>
          <p:nvPr/>
        </p:nvPicPr>
        <p:blipFill>
          <a:blip r:embed="rId2"/>
          <a:srcRect/>
          <a:stretch>
            <a:fillRect/>
          </a:stretch>
        </p:blipFill>
        <p:spPr bwMode="auto">
          <a:xfrm>
            <a:off x="647700" y="572294"/>
            <a:ext cx="7416800" cy="1796256"/>
          </a:xfrm>
          <a:prstGeom prst="rect">
            <a:avLst/>
          </a:prstGeom>
          <a:noFill/>
        </p:spPr>
      </p:pic>
      <p:sp>
        <p:nvSpPr>
          <p:cNvPr id="7" name="矩形 6"/>
          <p:cNvSpPr/>
          <p:nvPr/>
        </p:nvSpPr>
        <p:spPr>
          <a:xfrm>
            <a:off x="660400" y="2141332"/>
            <a:ext cx="7200000" cy="3594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smtClean="0">
                <a:solidFill>
                  <a:schemeClr val="tx1">
                    <a:lumMod val="65000"/>
                    <a:lumOff val="35000"/>
                  </a:schemeClr>
                </a:solidFill>
              </a:rPr>
              <a:t>Testing:  the parsing result is also determined by previous frames.</a:t>
            </a:r>
            <a:endParaRPr lang="zh-CN" altLang="en-US" sz="1800" dirty="0">
              <a:solidFill>
                <a:schemeClr val="tx1">
                  <a:lumMod val="65000"/>
                  <a:lumOff val="35000"/>
                </a:schemeClr>
              </a:solidFill>
            </a:endParaRPr>
          </a:p>
        </p:txBody>
      </p:sp>
      <p:sp>
        <p:nvSpPr>
          <p:cNvPr id="10" name="矩形 9"/>
          <p:cNvSpPr/>
          <p:nvPr/>
        </p:nvSpPr>
        <p:spPr>
          <a:xfrm>
            <a:off x="660400" y="520700"/>
            <a:ext cx="7200000" cy="15875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73732" name="Picture 4"/>
          <p:cNvPicPr>
            <a:picLocks noChangeAspect="1" noChangeArrowheads="1"/>
          </p:cNvPicPr>
          <p:nvPr/>
        </p:nvPicPr>
        <p:blipFill>
          <a:blip r:embed="rId3"/>
          <a:srcRect/>
          <a:stretch>
            <a:fillRect/>
          </a:stretch>
        </p:blipFill>
        <p:spPr bwMode="auto">
          <a:xfrm>
            <a:off x="7888288" y="466724"/>
            <a:ext cx="352425" cy="4143375"/>
          </a:xfrm>
          <a:prstGeom prst="rect">
            <a:avLst/>
          </a:prstGeom>
          <a:noFill/>
          <a:ln w="9525">
            <a:noFill/>
            <a:miter lim="800000"/>
            <a:headEnd/>
            <a:tailEnd/>
          </a:ln>
          <a:effectLst/>
        </p:spPr>
      </p:pic>
      <p:pic>
        <p:nvPicPr>
          <p:cNvPr id="73733" name="Picture 5"/>
          <p:cNvPicPr>
            <a:picLocks noChangeAspect="1" noChangeArrowheads="1"/>
          </p:cNvPicPr>
          <p:nvPr/>
        </p:nvPicPr>
        <p:blipFill>
          <a:blip r:embed="rId4"/>
          <a:srcRect/>
          <a:stretch>
            <a:fillRect/>
          </a:stretch>
        </p:blipFill>
        <p:spPr bwMode="auto">
          <a:xfrm>
            <a:off x="670832" y="4970688"/>
            <a:ext cx="7253967" cy="1619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844"/>
            <a:ext cx="7886700" cy="994172"/>
          </a:xfrm>
        </p:spPr>
        <p:txBody>
          <a:bodyPr lIns="68580" tIns="34290" rIns="68580" bIns="34290"/>
          <a:lstStyle/>
          <a:p>
            <a:r>
              <a:rPr lang="en-US" altLang="zh-CN" dirty="0" smtClean="0">
                <a:solidFill>
                  <a:schemeClr val="tx1">
                    <a:lumMod val="65000"/>
                    <a:lumOff val="35000"/>
                  </a:schemeClr>
                </a:solidFill>
              </a:rPr>
              <a:t>Framework</a:t>
            </a:r>
            <a:endParaRPr lang="zh-CN" altLang="en-US" dirty="0">
              <a:solidFill>
                <a:schemeClr val="tx1">
                  <a:lumMod val="65000"/>
                  <a:lumOff val="35000"/>
                </a:schemeClr>
              </a:solidFill>
            </a:endParaRPr>
          </a:p>
        </p:txBody>
      </p:sp>
      <p:pic>
        <p:nvPicPr>
          <p:cNvPr id="12" name="Picture 6"/>
          <p:cNvPicPr>
            <a:picLocks noChangeAspect="1" noChangeArrowheads="1"/>
          </p:cNvPicPr>
          <p:nvPr/>
        </p:nvPicPr>
        <p:blipFill>
          <a:blip r:embed="rId1" cstate="print"/>
          <a:srcRect/>
          <a:stretch>
            <a:fillRect/>
          </a:stretch>
        </p:blipFill>
        <p:spPr bwMode="auto">
          <a:xfrm>
            <a:off x="953599" y="951570"/>
            <a:ext cx="7421165" cy="38361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844"/>
            <a:ext cx="7886700" cy="994172"/>
          </a:xfrm>
        </p:spPr>
        <p:txBody>
          <a:bodyPr lIns="68580" tIns="34290" rIns="68580" bIns="34290"/>
          <a:lstStyle/>
          <a:p>
            <a:r>
              <a:rPr lang="en-US" altLang="zh-CN" dirty="0" smtClean="0">
                <a:solidFill>
                  <a:schemeClr val="tx1">
                    <a:lumMod val="65000"/>
                    <a:lumOff val="35000"/>
                  </a:schemeClr>
                </a:solidFill>
              </a:rPr>
              <a:t>Framework - </a:t>
            </a:r>
            <a:r>
              <a:rPr lang="en-US" altLang="zh-CN" sz="2800" i="1" dirty="0" smtClean="0">
                <a:solidFill>
                  <a:schemeClr val="tx1">
                    <a:lumMod val="65000"/>
                    <a:lumOff val="35000"/>
                  </a:schemeClr>
                </a:solidFill>
              </a:rPr>
              <a:t>Frame Parsing sub-network</a:t>
            </a:r>
            <a:endParaRPr lang="zh-CN" altLang="en-US" sz="2800" i="1" dirty="0">
              <a:solidFill>
                <a:schemeClr val="tx1">
                  <a:lumMod val="65000"/>
                  <a:lumOff val="35000"/>
                </a:schemeClr>
              </a:solidFill>
            </a:endParaRPr>
          </a:p>
        </p:txBody>
      </p:sp>
      <p:pic>
        <p:nvPicPr>
          <p:cNvPr id="5" name="Picture 6"/>
          <p:cNvPicPr>
            <a:picLocks noChangeAspect="1" noChangeArrowheads="1"/>
          </p:cNvPicPr>
          <p:nvPr/>
        </p:nvPicPr>
        <p:blipFill>
          <a:blip r:embed="rId1" cstate="print"/>
          <a:srcRect/>
          <a:stretch>
            <a:fillRect/>
          </a:stretch>
        </p:blipFill>
        <p:spPr bwMode="auto">
          <a:xfrm>
            <a:off x="953599" y="951570"/>
            <a:ext cx="7421165" cy="3836194"/>
          </a:xfrm>
          <a:prstGeom prst="rect">
            <a:avLst/>
          </a:prstGeom>
          <a:noFill/>
          <a:ln w="9525">
            <a:noFill/>
            <a:miter lim="800000"/>
            <a:headEnd/>
            <a:tailEnd/>
          </a:ln>
        </p:spPr>
      </p:pic>
      <p:sp>
        <p:nvSpPr>
          <p:cNvPr id="6" name="圆角矩形 5"/>
          <p:cNvSpPr/>
          <p:nvPr/>
        </p:nvSpPr>
        <p:spPr>
          <a:xfrm>
            <a:off x="939800" y="1090391"/>
            <a:ext cx="2984500" cy="1080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477657" y="1502228"/>
            <a:ext cx="3110147" cy="400110"/>
          </a:xfrm>
          <a:prstGeom prst="rect">
            <a:avLst/>
          </a:prstGeom>
          <a:noFill/>
        </p:spPr>
        <p:txBody>
          <a:bodyPr wrap="none" rtlCol="0">
            <a:spAutoFit/>
          </a:bodyPr>
          <a:lstStyle/>
          <a:p>
            <a:r>
              <a:rPr lang="en-US" altLang="zh-CN" sz="2000" b="1" dirty="0" smtClean="0">
                <a:solidFill>
                  <a:srgbClr val="FF0000"/>
                </a:solidFill>
              </a:rPr>
              <a:t>Frame Parsing Sub-network</a:t>
            </a:r>
            <a:endParaRPr lang="zh-CN" altLang="en-US" sz="2000" b="1" dirty="0">
              <a:solidFill>
                <a:srgbClr val="FF0000"/>
              </a:solidFill>
            </a:endParaRPr>
          </a:p>
        </p:txBody>
      </p:sp>
      <p:pic>
        <p:nvPicPr>
          <p:cNvPr id="11265" name="Picture 1"/>
          <p:cNvPicPr>
            <a:picLocks noChangeAspect="1" noChangeArrowheads="1"/>
          </p:cNvPicPr>
          <p:nvPr/>
        </p:nvPicPr>
        <p:blipFill>
          <a:blip r:embed="rId2"/>
          <a:srcRect/>
          <a:stretch>
            <a:fillRect/>
          </a:stretch>
        </p:blipFill>
        <p:spPr bwMode="auto">
          <a:xfrm>
            <a:off x="4084864" y="805543"/>
            <a:ext cx="4601936" cy="4201886"/>
          </a:xfrm>
          <a:prstGeom prst="rect">
            <a:avLst/>
          </a:prstGeom>
          <a:noFill/>
          <a:ln w="9525">
            <a:noFill/>
            <a:miter lim="800000"/>
            <a:headEnd/>
            <a:tailEnd/>
          </a:ln>
          <a:effectLst/>
        </p:spPr>
      </p:pic>
      <p:sp>
        <p:nvSpPr>
          <p:cNvPr id="13" name="圆角矩形 12"/>
          <p:cNvSpPr/>
          <p:nvPr/>
        </p:nvSpPr>
        <p:spPr>
          <a:xfrm>
            <a:off x="1048657" y="3755573"/>
            <a:ext cx="2984500" cy="1080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4259943" y="4125683"/>
            <a:ext cx="3110147" cy="400110"/>
          </a:xfrm>
          <a:prstGeom prst="rect">
            <a:avLst/>
          </a:prstGeom>
          <a:noFill/>
        </p:spPr>
        <p:txBody>
          <a:bodyPr wrap="none" rtlCol="0">
            <a:spAutoFit/>
          </a:bodyPr>
          <a:lstStyle/>
          <a:p>
            <a:r>
              <a:rPr lang="en-US" altLang="zh-CN" sz="2000" b="1" dirty="0" smtClean="0">
                <a:solidFill>
                  <a:srgbClr val="FF0000"/>
                </a:solidFill>
              </a:rPr>
              <a:t>Frame Parsing Sub-network</a:t>
            </a:r>
            <a:endParaRPr lang="zh-CN" altLang="en-US" sz="2000" b="1" dirty="0">
              <a:solidFill>
                <a:srgbClr val="FF0000"/>
              </a:solidFill>
            </a:endParaRPr>
          </a:p>
        </p:txBody>
      </p:sp>
      <p:sp>
        <p:nvSpPr>
          <p:cNvPr id="15" name="TextBox 14"/>
          <p:cNvSpPr txBox="1"/>
          <p:nvPr/>
        </p:nvSpPr>
        <p:spPr>
          <a:xfrm>
            <a:off x="4259943" y="1240968"/>
            <a:ext cx="3110147" cy="400110"/>
          </a:xfrm>
          <a:prstGeom prst="rect">
            <a:avLst/>
          </a:prstGeom>
          <a:noFill/>
        </p:spPr>
        <p:txBody>
          <a:bodyPr wrap="none" rtlCol="0">
            <a:spAutoFit/>
          </a:bodyPr>
          <a:lstStyle/>
          <a:p>
            <a:r>
              <a:rPr lang="en-US" altLang="zh-CN" sz="2000" b="1" dirty="0" smtClean="0">
                <a:solidFill>
                  <a:srgbClr val="FF0000"/>
                </a:solidFill>
              </a:rPr>
              <a:t>Frame Parsing Sub-network</a:t>
            </a:r>
            <a:endParaRPr lang="zh-CN" altLang="en-US" sz="2000" b="1" dirty="0">
              <a:solidFill>
                <a:srgbClr val="FF0000"/>
              </a:solidFill>
            </a:endParaRPr>
          </a:p>
        </p:txBody>
      </p:sp>
      <p:sp>
        <p:nvSpPr>
          <p:cNvPr id="16" name="圆角矩形 15"/>
          <p:cNvSpPr/>
          <p:nvPr/>
        </p:nvSpPr>
        <p:spPr>
          <a:xfrm>
            <a:off x="972458" y="2505530"/>
            <a:ext cx="2984500" cy="1080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4259943" y="2808511"/>
            <a:ext cx="3110147" cy="400110"/>
          </a:xfrm>
          <a:prstGeom prst="rect">
            <a:avLst/>
          </a:prstGeom>
          <a:noFill/>
        </p:spPr>
        <p:txBody>
          <a:bodyPr wrap="none" rtlCol="0">
            <a:spAutoFit/>
          </a:bodyPr>
          <a:lstStyle/>
          <a:p>
            <a:r>
              <a:rPr lang="en-US" altLang="zh-CN" sz="2000" b="1" dirty="0" smtClean="0">
                <a:solidFill>
                  <a:srgbClr val="FF0000"/>
                </a:solidFill>
              </a:rPr>
              <a:t>Frame Parsing Sub-network</a:t>
            </a:r>
            <a:endParaRPr lang="zh-CN" altLang="en-US" sz="2000" b="1" dirty="0">
              <a:solidFill>
                <a:srgbClr val="FF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844"/>
            <a:ext cx="7886700" cy="994172"/>
          </a:xfrm>
        </p:spPr>
        <p:txBody>
          <a:bodyPr lIns="68580" tIns="34290" rIns="68580" bIns="34290"/>
          <a:lstStyle/>
          <a:p>
            <a:r>
              <a:rPr lang="en-US" altLang="zh-CN" dirty="0" smtClean="0">
                <a:solidFill>
                  <a:schemeClr val="tx1">
                    <a:lumMod val="65000"/>
                    <a:lumOff val="35000"/>
                  </a:schemeClr>
                </a:solidFill>
              </a:rPr>
              <a:t>Framework </a:t>
            </a:r>
            <a:r>
              <a:rPr lang="en-US" altLang="zh-CN" i="1" dirty="0" smtClean="0">
                <a:solidFill>
                  <a:schemeClr val="tx1">
                    <a:lumMod val="65000"/>
                    <a:lumOff val="35000"/>
                  </a:schemeClr>
                </a:solidFill>
              </a:rPr>
              <a:t>- </a:t>
            </a:r>
            <a:r>
              <a:rPr lang="en-US" altLang="zh-CN" sz="2800" i="1" dirty="0" smtClean="0">
                <a:solidFill>
                  <a:schemeClr val="tx1">
                    <a:lumMod val="65000"/>
                    <a:lumOff val="35000"/>
                  </a:schemeClr>
                </a:solidFill>
              </a:rPr>
              <a:t>Optical Flow Sub-network</a:t>
            </a:r>
            <a:endParaRPr lang="zh-CN" altLang="en-US" sz="2800" i="1" dirty="0">
              <a:solidFill>
                <a:schemeClr val="tx1">
                  <a:lumMod val="65000"/>
                  <a:lumOff val="35000"/>
                </a:schemeClr>
              </a:solidFill>
            </a:endParaRPr>
          </a:p>
        </p:txBody>
      </p:sp>
      <p:pic>
        <p:nvPicPr>
          <p:cNvPr id="5" name="Picture 6"/>
          <p:cNvPicPr>
            <a:picLocks noChangeAspect="1" noChangeArrowheads="1"/>
          </p:cNvPicPr>
          <p:nvPr/>
        </p:nvPicPr>
        <p:blipFill>
          <a:blip r:embed="rId1" cstate="print"/>
          <a:srcRect/>
          <a:stretch>
            <a:fillRect/>
          </a:stretch>
        </p:blipFill>
        <p:spPr bwMode="auto">
          <a:xfrm>
            <a:off x="953599" y="951570"/>
            <a:ext cx="7421165" cy="3836194"/>
          </a:xfrm>
          <a:prstGeom prst="rect">
            <a:avLst/>
          </a:prstGeom>
          <a:noFill/>
          <a:ln w="9525">
            <a:noFill/>
            <a:miter lim="800000"/>
            <a:headEnd/>
            <a:tailEnd/>
          </a:ln>
        </p:spPr>
      </p:pic>
      <p:sp>
        <p:nvSpPr>
          <p:cNvPr id="6" name="圆角矩形 5"/>
          <p:cNvSpPr/>
          <p:nvPr/>
        </p:nvSpPr>
        <p:spPr>
          <a:xfrm>
            <a:off x="972456" y="957943"/>
            <a:ext cx="3534229" cy="252548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869543" y="2162629"/>
            <a:ext cx="2899705" cy="400110"/>
          </a:xfrm>
          <a:prstGeom prst="rect">
            <a:avLst/>
          </a:prstGeom>
          <a:noFill/>
        </p:spPr>
        <p:txBody>
          <a:bodyPr wrap="none" rtlCol="0">
            <a:spAutoFit/>
          </a:bodyPr>
          <a:lstStyle/>
          <a:p>
            <a:r>
              <a:rPr lang="en-US" altLang="zh-CN" sz="2000" b="1" dirty="0" smtClean="0">
                <a:solidFill>
                  <a:srgbClr val="FF0000"/>
                </a:solidFill>
              </a:rPr>
              <a:t>Optical flow Sub-network</a:t>
            </a:r>
            <a:endParaRPr lang="zh-CN" altLang="en-US" sz="2000" b="1" dirty="0">
              <a:solidFill>
                <a:srgbClr val="FF0000"/>
              </a:solidFill>
            </a:endParaRPr>
          </a:p>
        </p:txBody>
      </p:sp>
      <p:pic>
        <p:nvPicPr>
          <p:cNvPr id="47106" name="Picture 2"/>
          <p:cNvPicPr>
            <a:picLocks noChangeAspect="1" noChangeArrowheads="1"/>
          </p:cNvPicPr>
          <p:nvPr/>
        </p:nvPicPr>
        <p:blipFill>
          <a:blip r:embed="rId2"/>
          <a:srcRect/>
          <a:stretch>
            <a:fillRect/>
          </a:stretch>
        </p:blipFill>
        <p:spPr bwMode="auto">
          <a:xfrm>
            <a:off x="4669971" y="816429"/>
            <a:ext cx="3996090" cy="4103914"/>
          </a:xfrm>
          <a:prstGeom prst="rect">
            <a:avLst/>
          </a:prstGeom>
          <a:noFill/>
          <a:ln w="9525">
            <a:noFill/>
            <a:miter lim="800000"/>
            <a:headEnd/>
            <a:tailEnd/>
          </a:ln>
          <a:effectLst/>
        </p:spPr>
      </p:pic>
      <p:sp>
        <p:nvSpPr>
          <p:cNvPr id="12" name="TextBox 11"/>
          <p:cNvSpPr txBox="1"/>
          <p:nvPr/>
        </p:nvSpPr>
        <p:spPr>
          <a:xfrm>
            <a:off x="4804228" y="2057397"/>
            <a:ext cx="2934971" cy="400110"/>
          </a:xfrm>
          <a:prstGeom prst="rect">
            <a:avLst/>
          </a:prstGeom>
          <a:noFill/>
        </p:spPr>
        <p:txBody>
          <a:bodyPr wrap="none" rtlCol="0">
            <a:spAutoFit/>
          </a:bodyPr>
          <a:lstStyle/>
          <a:p>
            <a:r>
              <a:rPr lang="en-US" altLang="zh-CN" sz="2000" b="1" dirty="0" smtClean="0">
                <a:solidFill>
                  <a:srgbClr val="FF0000"/>
                </a:solidFill>
              </a:rPr>
              <a:t>Optical Flow Sub-network</a:t>
            </a:r>
            <a:endParaRPr lang="zh-CN" altLang="en-US" sz="2000" b="1" dirty="0">
              <a:solidFill>
                <a:srgbClr val="FF0000"/>
              </a:solidFill>
            </a:endParaRPr>
          </a:p>
        </p:txBody>
      </p:sp>
      <p:pic>
        <p:nvPicPr>
          <p:cNvPr id="13" name="Picture 2"/>
          <p:cNvPicPr>
            <a:picLocks noChangeAspect="1" noChangeArrowheads="1"/>
          </p:cNvPicPr>
          <p:nvPr/>
        </p:nvPicPr>
        <p:blipFill>
          <a:blip r:embed="rId2"/>
          <a:srcRect/>
          <a:stretch>
            <a:fillRect/>
          </a:stretch>
        </p:blipFill>
        <p:spPr bwMode="auto">
          <a:xfrm>
            <a:off x="783783" y="3526965"/>
            <a:ext cx="3996090" cy="13824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844"/>
            <a:ext cx="7886700" cy="994172"/>
          </a:xfrm>
        </p:spPr>
        <p:txBody>
          <a:bodyPr lIns="68580" tIns="34290" rIns="68580" bIns="34290"/>
          <a:lstStyle/>
          <a:p>
            <a:r>
              <a:rPr lang="en-US" altLang="zh-CN" dirty="0" smtClean="0">
                <a:solidFill>
                  <a:schemeClr val="tx1">
                    <a:lumMod val="65000"/>
                    <a:lumOff val="35000"/>
                  </a:schemeClr>
                </a:solidFill>
              </a:rPr>
              <a:t>Framework - </a:t>
            </a:r>
            <a:r>
              <a:rPr lang="en-US" altLang="zh-CN" sz="2800" i="1" dirty="0" smtClean="0">
                <a:solidFill>
                  <a:schemeClr val="tx1">
                    <a:lumMod val="65000"/>
                    <a:lumOff val="35000"/>
                  </a:schemeClr>
                </a:solidFill>
              </a:rPr>
              <a:t>Optical Flow Sub-network</a:t>
            </a:r>
            <a:endParaRPr lang="zh-CN" altLang="en-US" sz="2800" i="1" dirty="0">
              <a:solidFill>
                <a:schemeClr val="tx1">
                  <a:lumMod val="65000"/>
                  <a:lumOff val="35000"/>
                </a:schemeClr>
              </a:solidFill>
            </a:endParaRPr>
          </a:p>
        </p:txBody>
      </p:sp>
      <p:pic>
        <p:nvPicPr>
          <p:cNvPr id="5" name="Picture 6"/>
          <p:cNvPicPr>
            <a:picLocks noChangeAspect="1" noChangeArrowheads="1"/>
          </p:cNvPicPr>
          <p:nvPr/>
        </p:nvPicPr>
        <p:blipFill>
          <a:blip r:embed="rId1" cstate="print"/>
          <a:srcRect/>
          <a:stretch>
            <a:fillRect/>
          </a:stretch>
        </p:blipFill>
        <p:spPr bwMode="auto">
          <a:xfrm>
            <a:off x="953599" y="951570"/>
            <a:ext cx="7421165" cy="3836194"/>
          </a:xfrm>
          <a:prstGeom prst="rect">
            <a:avLst/>
          </a:prstGeom>
          <a:noFill/>
          <a:ln w="9525">
            <a:noFill/>
            <a:miter lim="800000"/>
            <a:headEnd/>
            <a:tailEnd/>
          </a:ln>
        </p:spPr>
      </p:pic>
      <p:sp>
        <p:nvSpPr>
          <p:cNvPr id="6" name="圆角矩形 5"/>
          <p:cNvSpPr/>
          <p:nvPr/>
        </p:nvSpPr>
        <p:spPr>
          <a:xfrm>
            <a:off x="972456" y="2559963"/>
            <a:ext cx="3534229" cy="22950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869543" y="2162629"/>
            <a:ext cx="2357568" cy="338554"/>
          </a:xfrm>
          <a:prstGeom prst="rect">
            <a:avLst/>
          </a:prstGeom>
          <a:noFill/>
        </p:spPr>
        <p:txBody>
          <a:bodyPr wrap="none" rtlCol="0">
            <a:spAutoFit/>
          </a:bodyPr>
          <a:lstStyle/>
          <a:p>
            <a:r>
              <a:rPr lang="en-US" altLang="zh-CN" sz="1600" b="1" dirty="0" smtClean="0">
                <a:solidFill>
                  <a:srgbClr val="FF0000"/>
                </a:solidFill>
              </a:rPr>
              <a:t>Optical flow Sub-network</a:t>
            </a:r>
            <a:endParaRPr lang="zh-CN" altLang="en-US" sz="1600" b="1" dirty="0">
              <a:solidFill>
                <a:srgbClr val="FF0000"/>
              </a:solidFill>
            </a:endParaRPr>
          </a:p>
        </p:txBody>
      </p:sp>
      <p:pic>
        <p:nvPicPr>
          <p:cNvPr id="47106" name="Picture 2"/>
          <p:cNvPicPr>
            <a:picLocks noChangeAspect="1" noChangeArrowheads="1"/>
          </p:cNvPicPr>
          <p:nvPr/>
        </p:nvPicPr>
        <p:blipFill>
          <a:blip r:embed="rId2"/>
          <a:srcRect/>
          <a:stretch>
            <a:fillRect/>
          </a:stretch>
        </p:blipFill>
        <p:spPr bwMode="auto">
          <a:xfrm>
            <a:off x="4669971" y="816429"/>
            <a:ext cx="3996090" cy="4103914"/>
          </a:xfrm>
          <a:prstGeom prst="rect">
            <a:avLst/>
          </a:prstGeom>
          <a:noFill/>
          <a:ln w="9525">
            <a:noFill/>
            <a:miter lim="800000"/>
            <a:headEnd/>
            <a:tailEnd/>
          </a:ln>
          <a:effectLst/>
        </p:spPr>
      </p:pic>
      <p:sp>
        <p:nvSpPr>
          <p:cNvPr id="7" name="TextBox 6"/>
          <p:cNvSpPr txBox="1"/>
          <p:nvPr/>
        </p:nvSpPr>
        <p:spPr>
          <a:xfrm>
            <a:off x="4891314" y="3592283"/>
            <a:ext cx="2934971" cy="400110"/>
          </a:xfrm>
          <a:prstGeom prst="rect">
            <a:avLst/>
          </a:prstGeom>
          <a:noFill/>
        </p:spPr>
        <p:txBody>
          <a:bodyPr wrap="none" rtlCol="0">
            <a:spAutoFit/>
          </a:bodyPr>
          <a:lstStyle/>
          <a:p>
            <a:r>
              <a:rPr lang="en-US" altLang="zh-CN" sz="2000" b="1" dirty="0" smtClean="0">
                <a:solidFill>
                  <a:srgbClr val="FF0000"/>
                </a:solidFill>
              </a:rPr>
              <a:t>Optical Flow Sub-network</a:t>
            </a:r>
            <a:endParaRPr lang="zh-CN" altLang="en-US" sz="2000" b="1" dirty="0">
              <a:solidFill>
                <a:srgbClr val="FF0000"/>
              </a:solidFill>
            </a:endParaRPr>
          </a:p>
        </p:txBody>
      </p:sp>
      <p:pic>
        <p:nvPicPr>
          <p:cNvPr id="8" name="Picture 2"/>
          <p:cNvPicPr>
            <a:picLocks noChangeAspect="1" noChangeArrowheads="1"/>
          </p:cNvPicPr>
          <p:nvPr/>
        </p:nvPicPr>
        <p:blipFill>
          <a:blip r:embed="rId2"/>
          <a:srcRect/>
          <a:stretch>
            <a:fillRect/>
          </a:stretch>
        </p:blipFill>
        <p:spPr bwMode="auto">
          <a:xfrm>
            <a:off x="838211" y="859965"/>
            <a:ext cx="3996090" cy="16546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844"/>
            <a:ext cx="7886700" cy="994172"/>
          </a:xfrm>
        </p:spPr>
        <p:txBody>
          <a:bodyPr lIns="68580" tIns="34290" rIns="68580" bIns="34290"/>
          <a:lstStyle/>
          <a:p>
            <a:r>
              <a:rPr lang="en-US" altLang="zh-CN" dirty="0" smtClean="0">
                <a:solidFill>
                  <a:schemeClr val="tx1">
                    <a:lumMod val="65000"/>
                    <a:lumOff val="35000"/>
                  </a:schemeClr>
                </a:solidFill>
              </a:rPr>
              <a:t>Framework - </a:t>
            </a:r>
            <a:r>
              <a:rPr lang="en-US" altLang="zh-CN" sz="2800" i="1" dirty="0" smtClean="0">
                <a:solidFill>
                  <a:schemeClr val="tx1">
                    <a:lumMod val="65000"/>
                    <a:lumOff val="35000"/>
                  </a:schemeClr>
                </a:solidFill>
              </a:rPr>
              <a:t>Temporal Fusion Sub-network</a:t>
            </a:r>
            <a:endParaRPr lang="zh-CN" altLang="en-US" sz="2800" i="1" dirty="0">
              <a:solidFill>
                <a:schemeClr val="tx1">
                  <a:lumMod val="65000"/>
                  <a:lumOff val="35000"/>
                </a:schemeClr>
              </a:solidFill>
            </a:endParaRPr>
          </a:p>
        </p:txBody>
      </p:sp>
      <p:pic>
        <p:nvPicPr>
          <p:cNvPr id="5" name="Picture 6"/>
          <p:cNvPicPr>
            <a:picLocks noChangeAspect="1" noChangeArrowheads="1"/>
          </p:cNvPicPr>
          <p:nvPr/>
        </p:nvPicPr>
        <p:blipFill>
          <a:blip r:embed="rId1" cstate="print"/>
          <a:srcRect/>
          <a:stretch>
            <a:fillRect/>
          </a:stretch>
        </p:blipFill>
        <p:spPr bwMode="auto">
          <a:xfrm>
            <a:off x="953599" y="951570"/>
            <a:ext cx="7421165" cy="3836194"/>
          </a:xfrm>
          <a:prstGeom prst="rect">
            <a:avLst/>
          </a:prstGeom>
          <a:noFill/>
          <a:ln w="9525">
            <a:noFill/>
            <a:miter lim="800000"/>
            <a:headEnd/>
            <a:tailEnd/>
          </a:ln>
        </p:spPr>
      </p:pic>
      <p:sp>
        <p:nvSpPr>
          <p:cNvPr id="10" name="圆角矩形 9"/>
          <p:cNvSpPr/>
          <p:nvPr/>
        </p:nvSpPr>
        <p:spPr>
          <a:xfrm>
            <a:off x="4889500" y="1219200"/>
            <a:ext cx="3340100" cy="3390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130" name="Picture 2"/>
          <p:cNvPicPr>
            <a:picLocks noChangeAspect="1" noChangeArrowheads="1"/>
          </p:cNvPicPr>
          <p:nvPr/>
        </p:nvPicPr>
        <p:blipFill>
          <a:blip r:embed="rId2"/>
          <a:srcRect/>
          <a:stretch>
            <a:fillRect/>
          </a:stretch>
        </p:blipFill>
        <p:spPr bwMode="auto">
          <a:xfrm>
            <a:off x="4057642" y="2162175"/>
            <a:ext cx="419100" cy="819150"/>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a:srcRect/>
          <a:stretch>
            <a:fillRect/>
          </a:stretch>
        </p:blipFill>
        <p:spPr bwMode="auto">
          <a:xfrm>
            <a:off x="958625" y="871538"/>
            <a:ext cx="3874633" cy="3950833"/>
          </a:xfrm>
          <a:prstGeom prst="rect">
            <a:avLst/>
          </a:prstGeom>
          <a:noFill/>
          <a:ln w="9525">
            <a:noFill/>
            <a:miter lim="800000"/>
            <a:headEnd/>
            <a:tailEnd/>
          </a:ln>
          <a:effectLst/>
        </p:spPr>
      </p:pic>
      <p:sp>
        <p:nvSpPr>
          <p:cNvPr id="11" name="TextBox 10"/>
          <p:cNvSpPr txBox="1"/>
          <p:nvPr/>
        </p:nvSpPr>
        <p:spPr>
          <a:xfrm>
            <a:off x="1542134" y="2755900"/>
            <a:ext cx="3360600" cy="400110"/>
          </a:xfrm>
          <a:prstGeom prst="rect">
            <a:avLst/>
          </a:prstGeom>
          <a:noFill/>
        </p:spPr>
        <p:txBody>
          <a:bodyPr wrap="none" rtlCol="0">
            <a:spAutoFit/>
          </a:bodyPr>
          <a:lstStyle/>
          <a:p>
            <a:r>
              <a:rPr lang="en-US" altLang="zh-CN" sz="2000" b="1" dirty="0" smtClean="0">
                <a:solidFill>
                  <a:srgbClr val="FF0000"/>
                </a:solidFill>
              </a:rPr>
              <a:t>Temporal Fusion Sub-network</a:t>
            </a:r>
            <a:endParaRPr lang="zh-CN" alt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svp2.gif"/>
          <p:cNvPicPr>
            <a:picLocks noGrp="1" noChangeAspect="1"/>
          </p:cNvPicPr>
          <p:nvPr>
            <p:ph idx="1"/>
          </p:nvPr>
        </p:nvPicPr>
        <p:blipFill>
          <a:blip r:embed="rId1"/>
          <a:stretch>
            <a:fillRect/>
          </a:stretch>
        </p:blipFill>
        <p:spPr>
          <a:xfrm>
            <a:off x="1191087" y="749526"/>
            <a:ext cx="6548655" cy="3680943"/>
          </a:xfrm>
        </p:spPr>
      </p:pic>
      <p:pic>
        <p:nvPicPr>
          <p:cNvPr id="1026" name="Picture 2"/>
          <p:cNvPicPr>
            <a:picLocks noChangeAspect="1" noChangeArrowheads="1"/>
          </p:cNvPicPr>
          <p:nvPr/>
        </p:nvPicPr>
        <p:blipFill>
          <a:blip r:embed="rId2"/>
          <a:srcRect/>
          <a:stretch>
            <a:fillRect/>
          </a:stretch>
        </p:blipFill>
        <p:spPr bwMode="auto">
          <a:xfrm>
            <a:off x="1105580" y="664029"/>
            <a:ext cx="6797449" cy="250371"/>
          </a:xfrm>
          <a:prstGeom prst="rect">
            <a:avLst/>
          </a:prstGeom>
          <a:noFill/>
          <a:ln w="9525">
            <a:noFill/>
            <a:miter lim="800000"/>
            <a:headEnd/>
            <a:tailEnd/>
          </a:ln>
          <a:effectLst/>
        </p:spPr>
      </p:pic>
      <p:sp>
        <p:nvSpPr>
          <p:cNvPr id="6" name="标题 1"/>
          <p:cNvSpPr>
            <a:spLocks noGrp="1"/>
          </p:cNvSpPr>
          <p:nvPr>
            <p:ph type="title"/>
          </p:nvPr>
        </p:nvSpPr>
        <p:spPr>
          <a:xfrm>
            <a:off x="628650" y="273844"/>
            <a:ext cx="7886700" cy="994172"/>
          </a:xfrm>
        </p:spPr>
        <p:txBody>
          <a:bodyPr lIns="68580" tIns="34290" rIns="68580" bIns="34290"/>
          <a:lstStyle/>
          <a:p>
            <a:r>
              <a:rPr lang="en-US" altLang="zh-CN" dirty="0" smtClean="0">
                <a:solidFill>
                  <a:schemeClr val="tx1">
                    <a:lumMod val="65000"/>
                    <a:lumOff val="35000"/>
                  </a:schemeClr>
                </a:solidFill>
              </a:rPr>
              <a:t>Framework</a:t>
            </a:r>
            <a:endParaRPr lang="zh-CN" altLang="en-US" sz="2800" i="1"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lumMod val="65000"/>
                    <a:lumOff val="35000"/>
                  </a:schemeClr>
                </a:solidFill>
              </a:rPr>
              <a:t>Experimental Setting</a:t>
            </a:r>
            <a:endParaRPr lang="zh-CN" altLang="en-US" dirty="0">
              <a:solidFill>
                <a:schemeClr val="tx1">
                  <a:lumMod val="65000"/>
                  <a:lumOff val="35000"/>
                </a:schemeClr>
              </a:solidFill>
            </a:endParaRPr>
          </a:p>
        </p:txBody>
      </p:sp>
      <p:sp>
        <p:nvSpPr>
          <p:cNvPr id="3" name="内容占位符 2"/>
          <p:cNvSpPr>
            <a:spLocks noGrp="1"/>
          </p:cNvSpPr>
          <p:nvPr>
            <p:ph idx="1"/>
          </p:nvPr>
        </p:nvSpPr>
        <p:spPr/>
        <p:txBody>
          <a:bodyPr/>
          <a:lstStyle/>
          <a:p>
            <a:r>
              <a:rPr lang="en-US" altLang="zh-CN" dirty="0" smtClean="0">
                <a:solidFill>
                  <a:schemeClr val="tx1">
                    <a:lumMod val="65000"/>
                    <a:lumOff val="35000"/>
                  </a:schemeClr>
                </a:solidFill>
              </a:rPr>
              <a:t>The indoor dataset:  700 videos, 400/300 as training/test set</a:t>
            </a:r>
            <a:endParaRPr lang="en-US" altLang="zh-CN" dirty="0" smtClean="0">
              <a:solidFill>
                <a:schemeClr val="tx1">
                  <a:lumMod val="65000"/>
                  <a:lumOff val="35000"/>
                </a:schemeClr>
              </a:solidFill>
            </a:endParaRPr>
          </a:p>
          <a:p>
            <a:r>
              <a:rPr lang="en-US" altLang="zh-CN" dirty="0" smtClean="0">
                <a:solidFill>
                  <a:schemeClr val="tx1">
                    <a:lumMod val="65000"/>
                    <a:lumOff val="35000"/>
                  </a:schemeClr>
                </a:solidFill>
              </a:rPr>
              <a:t>The outdoor dataset:  198 /109 as training/testing videos.</a:t>
            </a:r>
            <a:endParaRPr lang="en-US" altLang="zh-CN" dirty="0" smtClean="0">
              <a:solidFill>
                <a:schemeClr val="tx1">
                  <a:lumMod val="65000"/>
                  <a:lumOff val="35000"/>
                </a:schemeClr>
              </a:solidFill>
            </a:endParaRPr>
          </a:p>
          <a:p>
            <a:r>
              <a:rPr lang="en-US" altLang="zh-CN" dirty="0" smtClean="0">
                <a:solidFill>
                  <a:schemeClr val="tx1">
                    <a:lumMod val="65000"/>
                    <a:lumOff val="35000"/>
                  </a:schemeClr>
                </a:solidFill>
              </a:rPr>
              <a:t>Training: 1 frame per video </a:t>
            </a:r>
            <a:endParaRPr lang="en-US" altLang="zh-CN" dirty="0" smtClean="0">
              <a:solidFill>
                <a:schemeClr val="tx1">
                  <a:lumMod val="65000"/>
                  <a:lumOff val="35000"/>
                </a:schemeClr>
              </a:solidFill>
            </a:endParaRPr>
          </a:p>
          <a:p>
            <a:r>
              <a:rPr lang="en-US" altLang="zh-CN" dirty="0" smtClean="0">
                <a:solidFill>
                  <a:schemeClr val="tx1">
                    <a:lumMod val="65000"/>
                    <a:lumOff val="35000"/>
                  </a:schemeClr>
                </a:solidFill>
              </a:rPr>
              <a:t>Testing:  5 frames per video </a:t>
            </a:r>
            <a:endParaRPr lang="en-US" altLang="zh-CN" dirty="0" smtClean="0">
              <a:solidFill>
                <a:schemeClr val="tx1">
                  <a:lumMod val="65000"/>
                  <a:lumOff val="35000"/>
                </a:schemeClr>
              </a:solidFill>
            </a:endParaRPr>
          </a:p>
          <a:p>
            <a:r>
              <a:rPr lang="en-US" altLang="zh-CN" dirty="0" smtClean="0">
                <a:solidFill>
                  <a:schemeClr val="tx1">
                    <a:lumMod val="65000"/>
                    <a:lumOff val="35000"/>
                  </a:schemeClr>
                </a:solidFill>
              </a:rPr>
              <a:t>13 categories:  face, hair, upper-clothes, left-arm, right-arm, pants, left-leg, right-leg, left-shoe, right-shoe, bag, dress, and background. </a:t>
            </a:r>
            <a:endParaRPr lang="en-US" altLang="zh-CN" dirty="0" smtClean="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lumMod val="65000"/>
                    <a:lumOff val="35000"/>
                  </a:schemeClr>
                </a:solidFill>
              </a:rPr>
              <a:t>Experimental Results -  </a:t>
            </a:r>
            <a:r>
              <a:rPr lang="en-US" altLang="zh-CN" i="1" dirty="0" smtClean="0">
                <a:solidFill>
                  <a:schemeClr val="tx1">
                    <a:lumMod val="65000"/>
                    <a:lumOff val="35000"/>
                  </a:schemeClr>
                </a:solidFill>
              </a:rPr>
              <a:t>Indoor/Outdoor data</a:t>
            </a:r>
            <a:endParaRPr lang="zh-CN" altLang="en-US" dirty="0"/>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1"/>
          <a:srcRect/>
          <a:stretch>
            <a:fillRect/>
          </a:stretch>
        </p:blipFill>
        <p:spPr bwMode="auto">
          <a:xfrm>
            <a:off x="300717" y="1299482"/>
            <a:ext cx="4362450" cy="35242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a:stretch>
            <a:fillRect/>
          </a:stretch>
        </p:blipFill>
        <p:spPr bwMode="auto">
          <a:xfrm>
            <a:off x="4705350" y="1579110"/>
            <a:ext cx="4438650" cy="2638425"/>
          </a:xfrm>
          <a:prstGeom prst="rect">
            <a:avLst/>
          </a:prstGeom>
          <a:noFill/>
          <a:ln w="9525">
            <a:noFill/>
            <a:miter lim="800000"/>
            <a:headEnd/>
            <a:tailEnd/>
          </a:ln>
          <a:effectLst/>
        </p:spPr>
      </p:pic>
      <p:sp>
        <p:nvSpPr>
          <p:cNvPr id="6" name="圆角矩形 5"/>
          <p:cNvSpPr/>
          <p:nvPr/>
        </p:nvSpPr>
        <p:spPr>
          <a:xfrm>
            <a:off x="306614" y="3189508"/>
            <a:ext cx="4080331" cy="25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06610" y="4452280"/>
            <a:ext cx="4080331" cy="25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835071" y="2677877"/>
            <a:ext cx="4080331" cy="25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835067" y="3918877"/>
            <a:ext cx="4080331" cy="25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84601" y="4619625"/>
            <a:ext cx="1733167" cy="400110"/>
          </a:xfrm>
          <a:prstGeom prst="rect">
            <a:avLst/>
          </a:prstGeom>
          <a:noFill/>
        </p:spPr>
        <p:txBody>
          <a:bodyPr wrap="none" rtlCol="0">
            <a:spAutoFit/>
          </a:bodyPr>
          <a:lstStyle/>
          <a:p>
            <a:r>
              <a:rPr lang="zh-CN" altLang="en-US" sz="2000" b="1" dirty="0" smtClean="0">
                <a:solidFill>
                  <a:schemeClr val="tx1">
                    <a:lumMod val="65000"/>
                    <a:lumOff val="35000"/>
                  </a:schemeClr>
                </a:solidFill>
                <a:latin typeface="+mn-ea"/>
              </a:rPr>
              <a:t>信工所小分队</a:t>
            </a:r>
            <a:endParaRPr lang="zh-CN" altLang="en-US" sz="2000" b="1" dirty="0">
              <a:solidFill>
                <a:schemeClr val="tx1">
                  <a:lumMod val="65000"/>
                  <a:lumOff val="35000"/>
                </a:schemeClr>
              </a:solidFill>
              <a:latin typeface="+mn-ea"/>
            </a:endParaRPr>
          </a:p>
        </p:txBody>
      </p:sp>
      <p:pic>
        <p:nvPicPr>
          <p:cNvPr id="5" name="Picture 2"/>
          <p:cNvPicPr>
            <a:picLocks noChangeAspect="1" noChangeArrowheads="1"/>
          </p:cNvPicPr>
          <p:nvPr/>
        </p:nvPicPr>
        <p:blipFill>
          <a:blip r:embed="rId1"/>
          <a:srcRect/>
          <a:stretch>
            <a:fillRect/>
          </a:stretch>
        </p:blipFill>
        <p:spPr bwMode="auto">
          <a:xfrm>
            <a:off x="952500" y="600075"/>
            <a:ext cx="7200000" cy="4050000"/>
          </a:xfrm>
          <a:prstGeom prst="rect">
            <a:avLst/>
          </a:prstGeom>
          <a:noFill/>
          <a:ln w="9525">
            <a:noFill/>
            <a:miter lim="800000"/>
            <a:headEnd/>
            <a:tailEnd/>
          </a:ln>
          <a:effectLst/>
        </p:spPr>
      </p:pic>
      <p:sp>
        <p:nvSpPr>
          <p:cNvPr id="7" name="圆角矩形 6"/>
          <p:cNvSpPr/>
          <p:nvPr/>
        </p:nvSpPr>
        <p:spPr>
          <a:xfrm>
            <a:off x="4191000" y="1152525"/>
            <a:ext cx="444500" cy="4476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8" name="圆角矩形 7"/>
          <p:cNvSpPr/>
          <p:nvPr/>
        </p:nvSpPr>
        <p:spPr>
          <a:xfrm>
            <a:off x="4876800" y="1057275"/>
            <a:ext cx="495300" cy="3714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9" name="圆角矩形 8"/>
          <p:cNvSpPr/>
          <p:nvPr/>
        </p:nvSpPr>
        <p:spPr>
          <a:xfrm>
            <a:off x="6070600" y="1019175"/>
            <a:ext cx="495300" cy="4857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0" name="圆角矩形 9"/>
          <p:cNvSpPr/>
          <p:nvPr/>
        </p:nvSpPr>
        <p:spPr>
          <a:xfrm>
            <a:off x="5803900" y="2238375"/>
            <a:ext cx="495300" cy="3429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1" name="圆角矩形 10"/>
          <p:cNvSpPr/>
          <p:nvPr/>
        </p:nvSpPr>
        <p:spPr>
          <a:xfrm>
            <a:off x="4267200" y="2124075"/>
            <a:ext cx="584200" cy="4857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2" name="圆角矩形 11"/>
          <p:cNvSpPr/>
          <p:nvPr/>
        </p:nvSpPr>
        <p:spPr>
          <a:xfrm>
            <a:off x="2997200" y="2105025"/>
            <a:ext cx="584200" cy="4857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3" name="圆角矩形 12"/>
          <p:cNvSpPr/>
          <p:nvPr/>
        </p:nvSpPr>
        <p:spPr>
          <a:xfrm>
            <a:off x="3429000" y="1143000"/>
            <a:ext cx="431800" cy="4857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4" name="圆角矩形 13"/>
          <p:cNvSpPr/>
          <p:nvPr/>
        </p:nvSpPr>
        <p:spPr>
          <a:xfrm>
            <a:off x="2692400" y="1209675"/>
            <a:ext cx="469900" cy="3714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mn-ea"/>
            </a:endParaRPr>
          </a:p>
        </p:txBody>
      </p:sp>
      <p:sp>
        <p:nvSpPr>
          <p:cNvPr id="15" name="TextBox 14"/>
          <p:cNvSpPr txBox="1"/>
          <p:nvPr/>
        </p:nvSpPr>
        <p:spPr>
          <a:xfrm>
            <a:off x="4051301" y="771525"/>
            <a:ext cx="530915" cy="300082"/>
          </a:xfrm>
          <a:prstGeom prst="rect">
            <a:avLst/>
          </a:prstGeom>
          <a:noFill/>
        </p:spPr>
        <p:txBody>
          <a:bodyPr wrap="none" rtlCol="0">
            <a:spAutoFit/>
          </a:bodyPr>
          <a:lstStyle/>
          <a:p>
            <a:r>
              <a:rPr lang="zh-CN" altLang="en-US" b="1" dirty="0" smtClean="0">
                <a:solidFill>
                  <a:srgbClr val="FFFF00"/>
                </a:solidFill>
                <a:latin typeface="+mn-ea"/>
              </a:rPr>
              <a:t>刘偲</a:t>
            </a:r>
            <a:endParaRPr lang="zh-CN" altLang="en-US" b="1" dirty="0">
              <a:solidFill>
                <a:srgbClr val="FFFF00"/>
              </a:solidFill>
              <a:latin typeface="+mn-ea"/>
            </a:endParaRPr>
          </a:p>
        </p:txBody>
      </p:sp>
      <p:sp>
        <p:nvSpPr>
          <p:cNvPr id="16" name="TextBox 15"/>
          <p:cNvSpPr txBox="1"/>
          <p:nvPr/>
        </p:nvSpPr>
        <p:spPr>
          <a:xfrm>
            <a:off x="4864101" y="771525"/>
            <a:ext cx="530915" cy="300082"/>
          </a:xfrm>
          <a:prstGeom prst="rect">
            <a:avLst/>
          </a:prstGeom>
          <a:noFill/>
        </p:spPr>
        <p:txBody>
          <a:bodyPr wrap="none" rtlCol="0">
            <a:spAutoFit/>
          </a:bodyPr>
          <a:lstStyle/>
          <a:p>
            <a:r>
              <a:rPr lang="zh-CN" altLang="en-US" b="1" dirty="0" smtClean="0">
                <a:solidFill>
                  <a:srgbClr val="FFFF00"/>
                </a:solidFill>
                <a:latin typeface="+mn-ea"/>
              </a:rPr>
              <a:t>孙瑶</a:t>
            </a:r>
            <a:endParaRPr lang="zh-CN" altLang="en-US" b="1" dirty="0">
              <a:solidFill>
                <a:srgbClr val="FFFF00"/>
              </a:solidFill>
              <a:latin typeface="+mn-ea"/>
            </a:endParaRPr>
          </a:p>
        </p:txBody>
      </p:sp>
      <p:sp>
        <p:nvSpPr>
          <p:cNvPr id="17" name="TextBox 16"/>
          <p:cNvSpPr txBox="1"/>
          <p:nvPr/>
        </p:nvSpPr>
        <p:spPr>
          <a:xfrm>
            <a:off x="6070601" y="704850"/>
            <a:ext cx="704039" cy="300082"/>
          </a:xfrm>
          <a:prstGeom prst="rect">
            <a:avLst/>
          </a:prstGeom>
          <a:noFill/>
        </p:spPr>
        <p:txBody>
          <a:bodyPr wrap="none" rtlCol="0">
            <a:spAutoFit/>
          </a:bodyPr>
          <a:lstStyle/>
          <a:p>
            <a:r>
              <a:rPr lang="zh-CN" altLang="en-US" b="1" dirty="0" smtClean="0">
                <a:solidFill>
                  <a:srgbClr val="FFFF00"/>
                </a:solidFill>
                <a:latin typeface="+mn-ea"/>
              </a:rPr>
              <a:t>欧新宇</a:t>
            </a:r>
            <a:endParaRPr lang="zh-CN" altLang="en-US" b="1" dirty="0">
              <a:solidFill>
                <a:srgbClr val="FFFF00"/>
              </a:solidFill>
              <a:latin typeface="+mn-ea"/>
            </a:endParaRPr>
          </a:p>
        </p:txBody>
      </p:sp>
      <p:sp>
        <p:nvSpPr>
          <p:cNvPr id="18" name="TextBox 17"/>
          <p:cNvSpPr txBox="1"/>
          <p:nvPr/>
        </p:nvSpPr>
        <p:spPr>
          <a:xfrm>
            <a:off x="5702301" y="2676525"/>
            <a:ext cx="704039" cy="300082"/>
          </a:xfrm>
          <a:prstGeom prst="rect">
            <a:avLst/>
          </a:prstGeom>
          <a:noFill/>
        </p:spPr>
        <p:txBody>
          <a:bodyPr wrap="none" rtlCol="0">
            <a:spAutoFit/>
          </a:bodyPr>
          <a:lstStyle/>
          <a:p>
            <a:r>
              <a:rPr lang="zh-CN" altLang="en-US" b="1" dirty="0" smtClean="0">
                <a:solidFill>
                  <a:srgbClr val="FFFF00"/>
                </a:solidFill>
                <a:latin typeface="+mn-ea"/>
              </a:rPr>
              <a:t>朱德发</a:t>
            </a:r>
            <a:endParaRPr lang="zh-CN" altLang="en-US" b="1" dirty="0">
              <a:solidFill>
                <a:srgbClr val="FFFF00"/>
              </a:solidFill>
              <a:latin typeface="+mn-ea"/>
            </a:endParaRPr>
          </a:p>
        </p:txBody>
      </p:sp>
      <p:sp>
        <p:nvSpPr>
          <p:cNvPr id="19" name="TextBox 18"/>
          <p:cNvSpPr txBox="1"/>
          <p:nvPr/>
        </p:nvSpPr>
        <p:spPr>
          <a:xfrm>
            <a:off x="4216401" y="2628900"/>
            <a:ext cx="704039" cy="300082"/>
          </a:xfrm>
          <a:prstGeom prst="rect">
            <a:avLst/>
          </a:prstGeom>
          <a:noFill/>
        </p:spPr>
        <p:txBody>
          <a:bodyPr wrap="none" rtlCol="0">
            <a:spAutoFit/>
          </a:bodyPr>
          <a:lstStyle/>
          <a:p>
            <a:r>
              <a:rPr lang="zh-CN" altLang="en-US" b="1" dirty="0" smtClean="0">
                <a:solidFill>
                  <a:srgbClr val="FFFF00"/>
                </a:solidFill>
                <a:latin typeface="+mn-ea"/>
              </a:rPr>
              <a:t>任广辉</a:t>
            </a:r>
            <a:endParaRPr lang="zh-CN" altLang="en-US" b="1" dirty="0">
              <a:solidFill>
                <a:srgbClr val="FFFF00"/>
              </a:solidFill>
              <a:latin typeface="+mn-ea"/>
            </a:endParaRPr>
          </a:p>
        </p:txBody>
      </p:sp>
      <p:sp>
        <p:nvSpPr>
          <p:cNvPr id="20" name="TextBox 19"/>
          <p:cNvSpPr txBox="1"/>
          <p:nvPr/>
        </p:nvSpPr>
        <p:spPr>
          <a:xfrm>
            <a:off x="2857501" y="2647950"/>
            <a:ext cx="704039" cy="300082"/>
          </a:xfrm>
          <a:prstGeom prst="rect">
            <a:avLst/>
          </a:prstGeom>
          <a:noFill/>
        </p:spPr>
        <p:txBody>
          <a:bodyPr wrap="none" rtlCol="0">
            <a:spAutoFit/>
          </a:bodyPr>
          <a:lstStyle/>
          <a:p>
            <a:r>
              <a:rPr lang="zh-CN" altLang="en-US" b="1" dirty="0" smtClean="0">
                <a:solidFill>
                  <a:srgbClr val="FFFF00"/>
                </a:solidFill>
                <a:latin typeface="+mn-ea"/>
              </a:rPr>
              <a:t>包仁达</a:t>
            </a:r>
            <a:endParaRPr lang="zh-CN" altLang="en-US" b="1" dirty="0">
              <a:solidFill>
                <a:srgbClr val="FFFF00"/>
              </a:solidFill>
              <a:latin typeface="+mn-ea"/>
            </a:endParaRPr>
          </a:p>
        </p:txBody>
      </p:sp>
      <p:sp>
        <p:nvSpPr>
          <p:cNvPr id="21" name="TextBox 20"/>
          <p:cNvSpPr txBox="1"/>
          <p:nvPr/>
        </p:nvSpPr>
        <p:spPr>
          <a:xfrm>
            <a:off x="3149601" y="847725"/>
            <a:ext cx="704039" cy="300082"/>
          </a:xfrm>
          <a:prstGeom prst="rect">
            <a:avLst/>
          </a:prstGeom>
          <a:noFill/>
        </p:spPr>
        <p:txBody>
          <a:bodyPr wrap="none" rtlCol="0">
            <a:spAutoFit/>
          </a:bodyPr>
          <a:lstStyle/>
          <a:p>
            <a:r>
              <a:rPr lang="zh-CN" altLang="en-US" b="1" dirty="0" smtClean="0">
                <a:solidFill>
                  <a:srgbClr val="FFFF00"/>
                </a:solidFill>
                <a:latin typeface="+mn-ea"/>
              </a:rPr>
              <a:t>高佳俊</a:t>
            </a:r>
            <a:endParaRPr lang="zh-CN" altLang="en-US" b="1" dirty="0">
              <a:solidFill>
                <a:srgbClr val="FFFF00"/>
              </a:solidFill>
              <a:latin typeface="+mn-ea"/>
            </a:endParaRPr>
          </a:p>
        </p:txBody>
      </p:sp>
      <p:sp>
        <p:nvSpPr>
          <p:cNvPr id="22" name="TextBox 21"/>
          <p:cNvSpPr txBox="1"/>
          <p:nvPr/>
        </p:nvSpPr>
        <p:spPr>
          <a:xfrm>
            <a:off x="2298701" y="876300"/>
            <a:ext cx="530915" cy="300082"/>
          </a:xfrm>
          <a:prstGeom prst="rect">
            <a:avLst/>
          </a:prstGeom>
          <a:noFill/>
        </p:spPr>
        <p:txBody>
          <a:bodyPr wrap="none" rtlCol="0">
            <a:spAutoFit/>
          </a:bodyPr>
          <a:lstStyle/>
          <a:p>
            <a:r>
              <a:rPr lang="zh-CN" altLang="en-US" b="1" dirty="0" smtClean="0">
                <a:solidFill>
                  <a:srgbClr val="FFFF00"/>
                </a:solidFill>
                <a:latin typeface="+mn-ea"/>
              </a:rPr>
              <a:t>庾涵</a:t>
            </a:r>
            <a:endParaRPr lang="zh-CN" altLang="en-US" b="1" dirty="0">
              <a:solidFill>
                <a:srgbClr val="FFFF00"/>
              </a:solidFill>
              <a:latin typeface="+mn-ea"/>
            </a:endParaRPr>
          </a:p>
        </p:txBody>
      </p:sp>
      <p:grpSp>
        <p:nvGrpSpPr>
          <p:cNvPr id="23" name="组合 51"/>
          <p:cNvGrpSpPr/>
          <p:nvPr/>
        </p:nvGrpSpPr>
        <p:grpSpPr>
          <a:xfrm>
            <a:off x="4686300" y="3048000"/>
            <a:ext cx="4457700" cy="2009775"/>
            <a:chOff x="4686300" y="4064000"/>
            <a:chExt cx="4457700" cy="2679700"/>
          </a:xfrm>
        </p:grpSpPr>
        <p:pic>
          <p:nvPicPr>
            <p:cNvPr id="24" name="Picture 3"/>
            <p:cNvPicPr>
              <a:picLocks noChangeAspect="1" noChangeArrowheads="1"/>
            </p:cNvPicPr>
            <p:nvPr/>
          </p:nvPicPr>
          <p:blipFill>
            <a:blip r:embed="rId2" cstate="print"/>
            <a:srcRect l="560" t="20297"/>
            <a:stretch>
              <a:fillRect/>
            </a:stretch>
          </p:blipFill>
          <p:spPr bwMode="auto">
            <a:xfrm>
              <a:off x="4686300" y="4064000"/>
              <a:ext cx="4457700" cy="2679700"/>
            </a:xfrm>
            <a:prstGeom prst="rect">
              <a:avLst/>
            </a:prstGeom>
            <a:noFill/>
            <a:ln w="9525">
              <a:noFill/>
              <a:miter lim="800000"/>
              <a:headEnd/>
              <a:tailEnd/>
            </a:ln>
            <a:effectLst/>
          </p:spPr>
        </p:pic>
        <p:grpSp>
          <p:nvGrpSpPr>
            <p:cNvPr id="25" name="组合 49"/>
            <p:cNvGrpSpPr/>
            <p:nvPr/>
          </p:nvGrpSpPr>
          <p:grpSpPr>
            <a:xfrm>
              <a:off x="5434847" y="4936336"/>
              <a:ext cx="1128406" cy="1671497"/>
              <a:chOff x="1637547" y="4263236"/>
              <a:chExt cx="1128406" cy="1671497"/>
            </a:xfrm>
          </p:grpSpPr>
          <p:sp>
            <p:nvSpPr>
              <p:cNvPr id="36" name="矩形 35"/>
              <p:cNvSpPr/>
              <p:nvPr/>
            </p:nvSpPr>
            <p:spPr>
              <a:xfrm>
                <a:off x="1637547" y="4263236"/>
                <a:ext cx="1128406" cy="1671497"/>
              </a:xfrm>
              <a:prstGeom prst="rect">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7" name="圆角矩形 36"/>
              <p:cNvSpPr/>
              <p:nvPr/>
            </p:nvSpPr>
            <p:spPr>
              <a:xfrm>
                <a:off x="1765300" y="4381500"/>
                <a:ext cx="800100" cy="11049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grpSp>
        <p:sp>
          <p:nvSpPr>
            <p:cNvPr id="26" name="TextBox 25"/>
            <p:cNvSpPr txBox="1"/>
            <p:nvPr/>
          </p:nvSpPr>
          <p:spPr>
            <a:xfrm>
              <a:off x="5562600" y="6248400"/>
              <a:ext cx="704039" cy="400109"/>
            </a:xfrm>
            <a:prstGeom prst="rect">
              <a:avLst/>
            </a:prstGeom>
            <a:noFill/>
          </p:spPr>
          <p:txBody>
            <a:bodyPr wrap="none" rtlCol="0">
              <a:spAutoFit/>
            </a:bodyPr>
            <a:lstStyle/>
            <a:p>
              <a:r>
                <a:rPr lang="zh-CN" altLang="en-US" b="1" dirty="0" smtClean="0">
                  <a:solidFill>
                    <a:srgbClr val="FFFF00"/>
                  </a:solidFill>
                </a:rPr>
                <a:t>任乐建</a:t>
              </a:r>
              <a:endParaRPr lang="zh-CN" altLang="en-US" b="1" dirty="0">
                <a:solidFill>
                  <a:srgbClr val="FFFF00"/>
                </a:solidFill>
              </a:endParaRPr>
            </a:p>
          </p:txBody>
        </p:sp>
        <p:sp>
          <p:nvSpPr>
            <p:cNvPr id="27" name="TextBox 26"/>
            <p:cNvSpPr txBox="1"/>
            <p:nvPr/>
          </p:nvSpPr>
          <p:spPr>
            <a:xfrm>
              <a:off x="6231222" y="4241800"/>
              <a:ext cx="1203960" cy="531707"/>
            </a:xfrm>
            <a:prstGeom prst="rect">
              <a:avLst/>
            </a:prstGeom>
            <a:noFill/>
          </p:spPr>
          <p:txBody>
            <a:bodyPr wrap="none" rtlCol="0">
              <a:spAutoFit/>
            </a:bodyPr>
            <a:lstStyle/>
            <a:p>
              <a:r>
                <a:rPr lang="zh-CN" altLang="en-US" sz="2000" b="1" dirty="0">
                  <a:solidFill>
                    <a:srgbClr val="FFFF00"/>
                  </a:solidFill>
                </a:rPr>
                <a:t>其他学生</a:t>
              </a:r>
              <a:endParaRPr lang="zh-CN" altLang="en-US" sz="2000" b="1" dirty="0">
                <a:solidFill>
                  <a:srgbClr val="FFFF00"/>
                </a:solidFill>
              </a:endParaRPr>
            </a:p>
          </p:txBody>
        </p:sp>
        <p:grpSp>
          <p:nvGrpSpPr>
            <p:cNvPr id="28" name="组合 44"/>
            <p:cNvGrpSpPr/>
            <p:nvPr/>
          </p:nvGrpSpPr>
          <p:grpSpPr>
            <a:xfrm>
              <a:off x="7813809" y="5003799"/>
              <a:ext cx="1185729" cy="1603375"/>
              <a:chOff x="7661409" y="4864099"/>
              <a:chExt cx="1185729" cy="1603375"/>
            </a:xfrm>
          </p:grpSpPr>
          <p:pic>
            <p:nvPicPr>
              <p:cNvPr id="34" name="Picture 4"/>
              <p:cNvPicPr>
                <a:picLocks noChangeAspect="1" noChangeArrowheads="1"/>
              </p:cNvPicPr>
              <p:nvPr/>
            </p:nvPicPr>
            <p:blipFill>
              <a:blip r:embed="rId4"/>
              <a:srcRect/>
              <a:stretch>
                <a:fillRect/>
              </a:stretch>
            </p:blipFill>
            <p:spPr bwMode="auto">
              <a:xfrm>
                <a:off x="7661409" y="4864099"/>
                <a:ext cx="1185729" cy="1603375"/>
              </a:xfrm>
              <a:prstGeom prst="rect">
                <a:avLst/>
              </a:prstGeom>
              <a:noFill/>
              <a:ln w="9525">
                <a:noFill/>
                <a:miter lim="800000"/>
                <a:headEnd/>
                <a:tailEnd/>
              </a:ln>
              <a:effectLst/>
            </p:spPr>
          </p:pic>
          <p:sp>
            <p:nvSpPr>
              <p:cNvPr id="35" name="圆角矩形 34"/>
              <p:cNvSpPr/>
              <p:nvPr/>
            </p:nvSpPr>
            <p:spPr>
              <a:xfrm>
                <a:off x="7988300" y="4940300"/>
                <a:ext cx="444500" cy="431800"/>
              </a:xfrm>
              <a:prstGeom prst="roundRect">
                <a:avLst>
                  <a:gd name="adj" fmla="val 0"/>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grpSp>
        <p:grpSp>
          <p:nvGrpSpPr>
            <p:cNvPr id="29" name="组合 45"/>
            <p:cNvGrpSpPr/>
            <p:nvPr/>
          </p:nvGrpSpPr>
          <p:grpSpPr>
            <a:xfrm>
              <a:off x="6600114" y="4939857"/>
              <a:ext cx="1184986" cy="1712813"/>
              <a:chOff x="6155614" y="4876357"/>
              <a:chExt cx="1184986" cy="1712813"/>
            </a:xfrm>
          </p:grpSpPr>
          <p:sp>
            <p:nvSpPr>
              <p:cNvPr id="32" name="矩形 31"/>
              <p:cNvSpPr/>
              <p:nvPr/>
            </p:nvSpPr>
            <p:spPr>
              <a:xfrm>
                <a:off x="6155614" y="4876357"/>
                <a:ext cx="1148839" cy="1712813"/>
              </a:xfrm>
              <a:prstGeom prst="rect">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3" name="圆角矩形 32"/>
              <p:cNvSpPr/>
              <p:nvPr/>
            </p:nvSpPr>
            <p:spPr>
              <a:xfrm>
                <a:off x="6819900" y="4978400"/>
                <a:ext cx="520700" cy="4953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grpSp>
        <p:sp>
          <p:nvSpPr>
            <p:cNvPr id="30" name="TextBox 39"/>
            <p:cNvSpPr txBox="1"/>
            <p:nvPr/>
          </p:nvSpPr>
          <p:spPr>
            <a:xfrm>
              <a:off x="8140700" y="6248400"/>
              <a:ext cx="530915" cy="400109"/>
            </a:xfrm>
            <a:prstGeom prst="rect">
              <a:avLst/>
            </a:prstGeom>
            <a:noFill/>
          </p:spPr>
          <p:txBody>
            <a:bodyPr wrap="none" rtlCol="0">
              <a:spAutoFit/>
            </a:bodyPr>
            <a:lstStyle/>
            <a:p>
              <a:r>
                <a:rPr lang="zh-CN" altLang="en-US" b="1" dirty="0" smtClean="0">
                  <a:solidFill>
                    <a:srgbClr val="FFFF00"/>
                  </a:solidFill>
                </a:rPr>
                <a:t>廖越</a:t>
              </a:r>
              <a:endParaRPr lang="zh-CN" altLang="en-US" b="1" dirty="0">
                <a:solidFill>
                  <a:srgbClr val="FFFF00"/>
                </a:solidFill>
              </a:endParaRPr>
            </a:p>
          </p:txBody>
        </p:sp>
        <p:sp>
          <p:nvSpPr>
            <p:cNvPr id="31" name="TextBox 30"/>
            <p:cNvSpPr txBox="1"/>
            <p:nvPr/>
          </p:nvSpPr>
          <p:spPr>
            <a:xfrm>
              <a:off x="6819900" y="6248400"/>
              <a:ext cx="704039" cy="400109"/>
            </a:xfrm>
            <a:prstGeom prst="rect">
              <a:avLst/>
            </a:prstGeom>
            <a:noFill/>
          </p:spPr>
          <p:txBody>
            <a:bodyPr wrap="none" rtlCol="0">
              <a:spAutoFit/>
            </a:bodyPr>
            <a:lstStyle/>
            <a:p>
              <a:r>
                <a:rPr lang="zh-CN" altLang="en-US" b="1" dirty="0" smtClean="0">
                  <a:solidFill>
                    <a:srgbClr val="FFFF00"/>
                  </a:solidFill>
                </a:rPr>
                <a:t>钱瑞和</a:t>
              </a:r>
              <a:endParaRPr lang="zh-CN" altLang="en-US" b="1" dirty="0">
                <a:solidFill>
                  <a:srgbClr val="FFFF00"/>
                </a:solidFill>
              </a:endParaRPr>
            </a:p>
          </p:txBody>
        </p:sp>
      </p:grpSp>
      <p:sp>
        <p:nvSpPr>
          <p:cNvPr id="39" name="Title 1"/>
          <p:cNvSpPr>
            <a:spLocks noGrp="1"/>
          </p:cNvSpPr>
          <p:nvPr>
            <p:ph type="title"/>
          </p:nvPr>
        </p:nvSpPr>
        <p:spPr>
          <a:xfrm>
            <a:off x="824599" y="0"/>
            <a:ext cx="9571258" cy="626745"/>
          </a:xfrm>
        </p:spPr>
        <p:txBody>
          <a:bodyPr/>
          <a:lstStyle/>
          <a:p>
            <a:r>
              <a:rPr lang="en-US" altLang="zh-CN" dirty="0" smtClean="0">
                <a:solidFill>
                  <a:schemeClr val="tx1">
                    <a:lumMod val="65000"/>
                    <a:lumOff val="35000"/>
                  </a:schemeClr>
                </a:solidFill>
              </a:rPr>
              <a:t>S-LAB: </a:t>
            </a:r>
            <a:r>
              <a:rPr lang="en-US" altLang="zh-CN" sz="2800" dirty="0" smtClean="0">
                <a:solidFill>
                  <a:schemeClr val="tx1">
                    <a:lumMod val="65000"/>
                    <a:lumOff val="35000"/>
                  </a:schemeClr>
                </a:solidFill>
              </a:rPr>
              <a:t>Semantic Segmentation Lab </a:t>
            </a:r>
            <a:endParaRPr lang="x-none" altLang="en-US" dirty="0">
              <a:solidFill>
                <a:schemeClr val="tx1">
                  <a:lumMod val="65000"/>
                  <a:lumOff val="35000"/>
                </a:schemeClr>
              </a:solidFill>
            </a:endParaRPr>
          </a:p>
        </p:txBody>
      </p:sp>
      <p:pic>
        <p:nvPicPr>
          <p:cNvPr id="38" name="Picture 2" descr="http://liusi-group.com/images/logo.png"/>
          <p:cNvPicPr>
            <a:picLocks noChangeAspect="1" noChangeArrowheads="1"/>
          </p:cNvPicPr>
          <p:nvPr/>
        </p:nvPicPr>
        <p:blipFill>
          <a:blip r:embed="rId6" cstate="print"/>
          <a:srcRect/>
          <a:stretch>
            <a:fillRect/>
          </a:stretch>
        </p:blipFill>
        <p:spPr bwMode="auto">
          <a:xfrm>
            <a:off x="-835427" y="-404384"/>
            <a:ext cx="2400847" cy="180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lumMod val="65000"/>
                    <a:lumOff val="35000"/>
                  </a:schemeClr>
                </a:solidFill>
              </a:rPr>
              <a:t>Experimental Results -  </a:t>
            </a:r>
            <a:r>
              <a:rPr lang="en-US" altLang="zh-CN" i="1" dirty="0" smtClean="0">
                <a:solidFill>
                  <a:schemeClr val="tx1">
                    <a:lumMod val="65000"/>
                    <a:lumOff val="35000"/>
                  </a:schemeClr>
                </a:solidFill>
              </a:rPr>
              <a:t>Indoor dataset</a:t>
            </a:r>
            <a:endParaRPr lang="zh-CN" altLang="en-US" i="1" dirty="0">
              <a:solidFill>
                <a:schemeClr val="tx1">
                  <a:lumMod val="65000"/>
                  <a:lumOff val="35000"/>
                </a:schemeClr>
              </a:solidFill>
            </a:endParaRPr>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1"/>
          <a:srcRect/>
          <a:stretch>
            <a:fillRect/>
          </a:stretch>
        </p:blipFill>
        <p:spPr bwMode="auto">
          <a:xfrm>
            <a:off x="152625" y="1298802"/>
            <a:ext cx="8904287" cy="3438525"/>
          </a:xfrm>
          <a:prstGeom prst="rect">
            <a:avLst/>
          </a:prstGeom>
          <a:noFill/>
          <a:ln w="9525">
            <a:noFill/>
            <a:miter lim="800000"/>
            <a:headEnd/>
            <a:tailEnd/>
          </a:ln>
          <a:effectLst/>
        </p:spPr>
      </p:pic>
      <p:sp>
        <p:nvSpPr>
          <p:cNvPr id="6" name="圆角矩形 5"/>
          <p:cNvSpPr/>
          <p:nvPr/>
        </p:nvSpPr>
        <p:spPr>
          <a:xfrm>
            <a:off x="241294" y="3418114"/>
            <a:ext cx="8815614" cy="12208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lumMod val="65000"/>
                    <a:lumOff val="35000"/>
                  </a:schemeClr>
                </a:solidFill>
              </a:rPr>
              <a:t>Experimental Results -  </a:t>
            </a:r>
            <a:r>
              <a:rPr lang="en-US" altLang="zh-CN" i="1" dirty="0" smtClean="0">
                <a:solidFill>
                  <a:schemeClr val="tx1">
                    <a:lumMod val="65000"/>
                    <a:lumOff val="35000"/>
                  </a:schemeClr>
                </a:solidFill>
              </a:rPr>
              <a:t>Outdoor Dataset</a:t>
            </a:r>
            <a:endParaRPr lang="zh-CN" altLang="en-US" i="1" dirty="0"/>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1"/>
          <a:srcRect/>
          <a:stretch>
            <a:fillRect/>
          </a:stretch>
        </p:blipFill>
        <p:spPr bwMode="auto">
          <a:xfrm>
            <a:off x="54430" y="1864860"/>
            <a:ext cx="8904287" cy="2676525"/>
          </a:xfrm>
          <a:prstGeom prst="rect">
            <a:avLst/>
          </a:prstGeom>
          <a:noFill/>
          <a:ln w="9525">
            <a:noFill/>
            <a:miter lim="800000"/>
            <a:headEnd/>
            <a:tailEnd/>
          </a:ln>
          <a:effectLst/>
        </p:spPr>
      </p:pic>
      <p:sp>
        <p:nvSpPr>
          <p:cNvPr id="6" name="圆角矩形 5"/>
          <p:cNvSpPr/>
          <p:nvPr/>
        </p:nvSpPr>
        <p:spPr>
          <a:xfrm>
            <a:off x="295724" y="3178629"/>
            <a:ext cx="8576133" cy="125350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1"/>
          <a:srcRect/>
          <a:stretch>
            <a:fillRect/>
          </a:stretch>
        </p:blipFill>
        <p:spPr bwMode="auto">
          <a:xfrm>
            <a:off x="1069522" y="239486"/>
            <a:ext cx="6925493" cy="468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1671233" y="1268016"/>
            <a:ext cx="5801534" cy="3262312"/>
          </a:xfrm>
        </p:spPr>
      </p:pic>
      <p:sp>
        <p:nvSpPr>
          <p:cNvPr id="6" name="Title 1"/>
          <p:cNvSpPr>
            <a:spLocks noGrp="1"/>
          </p:cNvSpPr>
          <p:nvPr>
            <p:ph type="title"/>
          </p:nvPr>
        </p:nvSpPr>
        <p:spPr>
          <a:xfrm>
            <a:off x="628650" y="274320"/>
            <a:ext cx="7886700" cy="626745"/>
          </a:xfrm>
        </p:spPr>
        <p:txBody>
          <a:bodyPr/>
          <a:lstStyle/>
          <a:p>
            <a:r>
              <a:rPr lang="en-US" altLang="en-US" dirty="0" smtClean="0">
                <a:solidFill>
                  <a:schemeClr val="tx1">
                    <a:lumMod val="65000"/>
                    <a:lumOff val="35000"/>
                  </a:schemeClr>
                </a:solidFill>
              </a:rPr>
              <a:t>Demo video</a:t>
            </a:r>
            <a:endParaRPr lang="x-none" altLang="en-US" dirty="0">
              <a:solidFill>
                <a:schemeClr val="tx1">
                  <a:lumMod val="65000"/>
                  <a:lumOff val="35000"/>
                </a:schemeClr>
              </a:solidFill>
            </a:endParaRPr>
          </a:p>
        </p:txBody>
      </p:sp>
      <p:sp>
        <p:nvSpPr>
          <p:cNvPr id="2" name="圆角矩形 1"/>
          <p:cNvSpPr/>
          <p:nvPr/>
        </p:nvSpPr>
        <p:spPr>
          <a:xfrm>
            <a:off x="7472680" y="4077970"/>
            <a:ext cx="1739900"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l"/>
            <a:r>
              <a:rPr lang="en-US"/>
              <a:t>1</a:t>
            </a:r>
            <a:r>
              <a:rPr lang="zh-CN" altLang="en-US"/>
              <a:t>：多人解析</a:t>
            </a:r>
            <a:endParaRPr lang="zh-CN" altLang="en-US"/>
          </a:p>
          <a:p>
            <a:pPr algn="l"/>
            <a:r>
              <a:rPr lang="en-US" altLang="zh-CN"/>
              <a:t>2</a:t>
            </a:r>
            <a:r>
              <a:rPr lang="zh-CN" altLang="en-US"/>
              <a:t>：多人姿态</a:t>
            </a:r>
            <a:endParaRPr lang="zh-CN" altLang="en-US"/>
          </a:p>
          <a:p>
            <a:pPr algn="l"/>
            <a:r>
              <a:rPr lang="en-US" altLang="zh-CN"/>
              <a:t>3</a:t>
            </a:r>
            <a:r>
              <a:rPr lang="zh-CN" altLang="en-US"/>
              <a:t>： 身份验证</a:t>
            </a: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1"/>
          <a:srcRect/>
          <a:stretch>
            <a:fillRect/>
          </a:stretch>
        </p:blipFill>
        <p:spPr bwMode="auto">
          <a:xfrm>
            <a:off x="644986" y="2432599"/>
            <a:ext cx="7628812" cy="25204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2"/>
          <a:srcRect/>
          <a:stretch>
            <a:fillRect/>
          </a:stretch>
        </p:blipFill>
        <p:spPr bwMode="auto">
          <a:xfrm>
            <a:off x="381003" y="137512"/>
            <a:ext cx="8120740" cy="20617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1"/>
          </p:nvPr>
        </p:nvSpPr>
        <p:spPr/>
        <p:txBody>
          <a:bodyPr/>
          <a:lstStyle/>
          <a:p>
            <a:endParaRPr lang="zh-CN" altLang="en-US"/>
          </a:p>
        </p:txBody>
      </p:sp>
      <p:sp>
        <p:nvSpPr>
          <p:cNvPr id="4" name="文本占位符 3"/>
          <p:cNvSpPr>
            <a:spLocks noGrp="1"/>
          </p:cNvSpPr>
          <p:nvPr>
            <p:ph type="body" idx="12"/>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22860" y="900588"/>
            <a:ext cx="9190355" cy="3721418"/>
          </a:xfrm>
          <a:prstGeom prst="rect">
            <a:avLst/>
          </a:prstGeom>
        </p:spPr>
      </p:pic>
      <p:sp>
        <p:nvSpPr>
          <p:cNvPr id="7" name="矩形 6"/>
          <p:cNvSpPr/>
          <p:nvPr/>
        </p:nvSpPr>
        <p:spPr>
          <a:xfrm>
            <a:off x="1654629" y="130629"/>
            <a:ext cx="5453743" cy="718457"/>
          </a:xfrm>
          <a:prstGeom prst="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dirty="0" smtClean="0"/>
              <a:t>Rank 1</a:t>
            </a:r>
            <a:r>
              <a:rPr lang="en-US" altLang="zh-CN" sz="2000" baseline="30000" dirty="0" smtClean="0"/>
              <a:t>st</a:t>
            </a:r>
            <a:r>
              <a:rPr lang="en-US" altLang="zh-CN" sz="2000" dirty="0" smtClean="0"/>
              <a:t> in the competition !</a:t>
            </a:r>
            <a:endParaRPr lang="zh-CN" altLang="en-US" sz="2000" dirty="0"/>
          </a:p>
        </p:txBody>
      </p:sp>
      <p:sp>
        <p:nvSpPr>
          <p:cNvPr id="8" name="圆角矩形 7"/>
          <p:cNvSpPr/>
          <p:nvPr/>
        </p:nvSpPr>
        <p:spPr>
          <a:xfrm>
            <a:off x="206829" y="2242457"/>
            <a:ext cx="8588828" cy="7075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p:txBody>
          <a:bodyPr/>
          <a:lstStyle/>
          <a:p>
            <a:pPr eaLnBrk="1" hangingPunct="1"/>
            <a:r>
              <a:rPr lang="en-US" altLang="zh-CN" dirty="0" smtClean="0"/>
              <a:t>Road map</a:t>
            </a:r>
            <a:endParaRPr lang="zh-CN" altLang="en-US" dirty="0" smtClean="0"/>
          </a:p>
        </p:txBody>
      </p:sp>
      <p:pic>
        <p:nvPicPr>
          <p:cNvPr id="3" name="图片 2"/>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58905" y="1167594"/>
            <a:ext cx="611447" cy="611447"/>
          </a:xfrm>
          <a:prstGeom prst="rect">
            <a:avLst/>
          </a:prstGeom>
        </p:spPr>
      </p:pic>
      <p:sp>
        <p:nvSpPr>
          <p:cNvPr id="6" name="矩形 5"/>
          <p:cNvSpPr/>
          <p:nvPr/>
        </p:nvSpPr>
        <p:spPr>
          <a:xfrm rot="21119669">
            <a:off x="3509963" y="2055019"/>
            <a:ext cx="384572" cy="82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00" noProof="1"/>
          </a:p>
        </p:txBody>
      </p:sp>
      <p:graphicFrame>
        <p:nvGraphicFramePr>
          <p:cNvPr id="29" name="图表 28"/>
          <p:cNvGraphicFramePr/>
          <p:nvPr/>
        </p:nvGraphicFramePr>
        <p:xfrm>
          <a:off x="1979712" y="1275606"/>
          <a:ext cx="5022558" cy="334837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内容占位符 1"/>
          <p:cNvSpPr txBox="1"/>
          <p:nvPr/>
        </p:nvSpPr>
        <p:spPr bwMode="auto">
          <a:xfrm>
            <a:off x="1485900" y="1200150"/>
            <a:ext cx="61722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800" dirty="0" smtClean="0"/>
              <a:t>The images in LIP </a:t>
            </a:r>
            <a:r>
              <a:rPr lang="en-US" altLang="zh-CN" sz="1800" dirty="0"/>
              <a:t>dataset are </a:t>
            </a:r>
            <a:r>
              <a:rPr lang="en-US" altLang="zh-CN" sz="1800" dirty="0" smtClean="0"/>
              <a:t>very diverse</a:t>
            </a:r>
            <a:endParaRPr lang="en-US" altLang="zh-CN" sz="1800" dirty="0" smtClean="0"/>
          </a:p>
          <a:p>
            <a:pPr lvl="1"/>
            <a:r>
              <a:rPr lang="en-US" altLang="zh-CN" sz="1500" dirty="0" smtClean="0"/>
              <a:t>diverse human appearances</a:t>
            </a:r>
            <a:r>
              <a:rPr lang="en-US" altLang="zh-CN" sz="1500" dirty="0"/>
              <a:t>, viewpoints and </a:t>
            </a:r>
            <a:r>
              <a:rPr lang="en-US" altLang="zh-CN" sz="1500" dirty="0" smtClean="0"/>
              <a:t>occlusions</a:t>
            </a:r>
            <a:endParaRPr lang="en-US" altLang="zh-CN" sz="1500" dirty="0" smtClean="0"/>
          </a:p>
          <a:p>
            <a:endParaRPr lang="zh-CN" altLang="en-US" sz="1800" dirty="0"/>
          </a:p>
        </p:txBody>
      </p:sp>
      <p:sp>
        <p:nvSpPr>
          <p:cNvPr id="7170" name="标题 1"/>
          <p:cNvSpPr>
            <a:spLocks noGrp="1" noChangeArrowheads="1"/>
          </p:cNvSpPr>
          <p:nvPr>
            <p:ph type="title"/>
          </p:nvPr>
        </p:nvSpPr>
        <p:spPr/>
        <p:txBody>
          <a:bodyPr/>
          <a:lstStyle/>
          <a:p>
            <a:pPr eaLnBrk="1" hangingPunct="1"/>
            <a:r>
              <a:rPr lang="en-US" altLang="zh-CN" dirty="0" smtClean="0"/>
              <a:t>Multiple Views</a:t>
            </a:r>
            <a:endParaRPr lang="en-US" altLang="zh-CN" dirty="0" smtClean="0"/>
          </a:p>
        </p:txBody>
      </p:sp>
      <p:graphicFrame>
        <p:nvGraphicFramePr>
          <p:cNvPr id="12" name="内容占位符 11"/>
          <p:cNvGraphicFramePr>
            <a:graphicFrameLocks noGrp="1"/>
          </p:cNvGraphicFramePr>
          <p:nvPr>
            <p:ph idx="1"/>
          </p:nvPr>
        </p:nvGraphicFramePr>
        <p:xfrm>
          <a:off x="1925706" y="1959383"/>
          <a:ext cx="5292588" cy="2616938"/>
        </p:xfrm>
        <a:graphic>
          <a:graphicData uri="http://schemas.openxmlformats.org/drawingml/2006/chart">
            <c:chart xmlns:c="http://schemas.openxmlformats.org/drawingml/2006/chart" xmlns:r="http://schemas.openxmlformats.org/officeDocument/2006/relationships" r:id="rId1"/>
          </a:graphicData>
        </a:graphic>
      </p:graphicFrame>
      <p:sp>
        <p:nvSpPr>
          <p:cNvPr id="13" name="矩形 12"/>
          <p:cNvSpPr/>
          <p:nvPr/>
        </p:nvSpPr>
        <p:spPr>
          <a:xfrm>
            <a:off x="1331640" y="4731544"/>
            <a:ext cx="6434472" cy="218440"/>
          </a:xfrm>
          <a:prstGeom prst="rect">
            <a:avLst/>
          </a:prstGeom>
        </p:spPr>
        <p:txBody>
          <a:bodyPr wrap="square">
            <a:spAutoFit/>
          </a:bodyPr>
          <a:lstStyle/>
          <a:p>
            <a:r>
              <a:rPr lang="en-US" altLang="zh-CN" sz="825" dirty="0" smtClean="0"/>
              <a:t>[1]Gong </a:t>
            </a:r>
            <a:r>
              <a:rPr lang="en-US" altLang="zh-CN" sz="825" dirty="0"/>
              <a:t>K, </a:t>
            </a:r>
            <a:r>
              <a:rPr lang="en-US" altLang="zh-CN" sz="825" dirty="0" smtClean="0"/>
              <a:t>Liang X et </a:t>
            </a:r>
            <a:r>
              <a:rPr lang="en-US" altLang="zh-CN" sz="825" dirty="0"/>
              <a:t>al. Look into Person: Self-supervised Structure-sensitive Learning and A New Benchmark for Human </a:t>
            </a:r>
            <a:r>
              <a:rPr lang="en-US" altLang="zh-CN" sz="825" dirty="0" smtClean="0"/>
              <a:t>Parsing. CVPR 2017</a:t>
            </a:r>
            <a:r>
              <a:rPr lang="en-US" altLang="zh-CN" sz="825" dirty="0"/>
              <a:t>.</a:t>
            </a:r>
            <a:endParaRPr lang="zh-CN" altLang="en-US" sz="825"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pPr eaLnBrk="1" hangingPunct="1"/>
            <a:r>
              <a:rPr lang="en-US" altLang="zh-CN" dirty="0" smtClean="0"/>
              <a:t>Multiple Views</a:t>
            </a:r>
            <a:endParaRPr lang="en-US" altLang="zh-CN" dirty="0" smtClean="0"/>
          </a:p>
        </p:txBody>
      </p:sp>
      <p:sp>
        <p:nvSpPr>
          <p:cNvPr id="8195" name="内容占位符 2"/>
          <p:cNvSpPr>
            <a:spLocks noGrp="1" noChangeArrowheads="1"/>
          </p:cNvSpPr>
          <p:nvPr>
            <p:ph idx="1"/>
          </p:nvPr>
        </p:nvSpPr>
        <p:spPr>
          <a:xfrm>
            <a:off x="1485900" y="1200151"/>
            <a:ext cx="6866520" cy="649805"/>
          </a:xfrm>
        </p:spPr>
        <p:txBody>
          <a:bodyPr/>
          <a:lstStyle/>
          <a:p>
            <a:r>
              <a:rPr lang="en-US" altLang="zh-CN" sz="1800" dirty="0" smtClean="0"/>
              <a:t>Easy to confuse left </a:t>
            </a:r>
            <a:r>
              <a:rPr lang="en-US" altLang="zh-CN" sz="1800" dirty="0"/>
              <a:t>and right </a:t>
            </a:r>
            <a:r>
              <a:rPr lang="en-US" altLang="zh-CN" sz="1800" dirty="0" smtClean="0"/>
              <a:t>labels in back-view images.</a:t>
            </a:r>
            <a:endParaRPr lang="en-US" altLang="zh-CN" sz="1800" dirty="0" smtClean="0"/>
          </a:p>
          <a:p>
            <a:pPr lvl="1"/>
            <a:r>
              <a:rPr lang="en-US" altLang="zh-CN" sz="1500" dirty="0" smtClean="0"/>
              <a:t>Left/right arms, left/right shoes etc.</a:t>
            </a:r>
            <a:endParaRPr lang="en-US" altLang="zh-CN" sz="1500" dirty="0" smtClean="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50805" y="2301722"/>
            <a:ext cx="733307" cy="1027201"/>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7498" y="2301722"/>
            <a:ext cx="733307" cy="102720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716" y="2301722"/>
            <a:ext cx="531642" cy="1027201"/>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4112" y="2301722"/>
            <a:ext cx="531642" cy="1027201"/>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3604" y="3813888"/>
            <a:ext cx="483455" cy="102600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0149" y="3813888"/>
            <a:ext cx="483455" cy="1026000"/>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3404" y="3813888"/>
            <a:ext cx="974378" cy="1026000"/>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87781" y="3813888"/>
            <a:ext cx="974378" cy="1026000"/>
          </a:xfrm>
          <a:prstGeom prst="rect">
            <a:avLst/>
          </a:prstGeom>
        </p:spPr>
      </p:pic>
      <p:grpSp>
        <p:nvGrpSpPr>
          <p:cNvPr id="40" name="组合 39"/>
          <p:cNvGrpSpPr/>
          <p:nvPr/>
        </p:nvGrpSpPr>
        <p:grpSpPr>
          <a:xfrm>
            <a:off x="6198950" y="1849956"/>
            <a:ext cx="1514772" cy="1809761"/>
            <a:chOff x="6741267" y="2466608"/>
            <a:chExt cx="2019696" cy="2413014"/>
          </a:xfrm>
        </p:grpSpPr>
        <p:pic>
          <p:nvPicPr>
            <p:cNvPr id="35" name="图片 34"/>
            <p:cNvPicPr>
              <a:picLocks noChangeAspect="1"/>
            </p:cNvPicPr>
            <p:nvPr/>
          </p:nvPicPr>
          <p:blipFill>
            <a:blip r:embed="rId9"/>
            <a:stretch>
              <a:fillRect/>
            </a:stretch>
          </p:blipFill>
          <p:spPr>
            <a:xfrm>
              <a:off x="6741267" y="2494940"/>
              <a:ext cx="1023858" cy="2384682"/>
            </a:xfrm>
            <a:prstGeom prst="rect">
              <a:avLst/>
            </a:prstGeom>
          </p:spPr>
        </p:pic>
        <p:pic>
          <p:nvPicPr>
            <p:cNvPr id="36" name="图片 35"/>
            <p:cNvPicPr>
              <a:picLocks noChangeAspect="1"/>
            </p:cNvPicPr>
            <p:nvPr/>
          </p:nvPicPr>
          <p:blipFill>
            <a:blip r:embed="rId10"/>
            <a:stretch>
              <a:fillRect/>
            </a:stretch>
          </p:blipFill>
          <p:spPr>
            <a:xfrm>
              <a:off x="7687422" y="2466608"/>
              <a:ext cx="1073541" cy="2172746"/>
            </a:xfrm>
            <a:prstGeom prst="rect">
              <a:avLst/>
            </a:prstGeom>
          </p:spPr>
        </p:pic>
      </p:grpSp>
      <p:sp>
        <p:nvSpPr>
          <p:cNvPr id="4" name="文本框 3"/>
          <p:cNvSpPr txBox="1"/>
          <p:nvPr/>
        </p:nvSpPr>
        <p:spPr>
          <a:xfrm>
            <a:off x="1485900" y="1919467"/>
            <a:ext cx="1682115" cy="368300"/>
          </a:xfrm>
          <a:prstGeom prst="rect">
            <a:avLst/>
          </a:prstGeom>
          <a:noFill/>
        </p:spPr>
        <p:txBody>
          <a:bodyPr wrap="none" rtlCol="0">
            <a:spAutoFit/>
          </a:bodyPr>
          <a:lstStyle/>
          <a:p>
            <a:pPr marL="342900" indent="-342900">
              <a:buFont typeface="Arial" panose="020B0604020202020204" pitchFamily="34" charset="0"/>
              <a:buChar char="•"/>
            </a:pPr>
            <a:r>
              <a:rPr lang="en-US" altLang="zh-CN" sz="1800" dirty="0">
                <a:latin typeface="+mn-lt"/>
                <a:ea typeface="+mn-ea"/>
              </a:rPr>
              <a:t>Frontal-view</a:t>
            </a:r>
            <a:endParaRPr lang="zh-CN" altLang="en-US" sz="1800" dirty="0">
              <a:latin typeface="+mn-lt"/>
              <a:ea typeface="+mn-ea"/>
            </a:endParaRPr>
          </a:p>
        </p:txBody>
      </p:sp>
      <p:sp>
        <p:nvSpPr>
          <p:cNvPr id="23" name="文本框 22"/>
          <p:cNvSpPr txBox="1"/>
          <p:nvPr/>
        </p:nvSpPr>
        <p:spPr>
          <a:xfrm>
            <a:off x="1485900" y="3398281"/>
            <a:ext cx="1461770" cy="368300"/>
          </a:xfrm>
          <a:prstGeom prst="rect">
            <a:avLst/>
          </a:prstGeom>
          <a:noFill/>
        </p:spPr>
        <p:txBody>
          <a:bodyPr wrap="none" rtlCol="0">
            <a:spAutoFit/>
          </a:bodyPr>
          <a:lstStyle/>
          <a:p>
            <a:pPr marL="342900" indent="-342900">
              <a:buFont typeface="Arial" panose="020B0604020202020204" pitchFamily="34" charset="0"/>
              <a:buChar char="•"/>
            </a:pPr>
            <a:r>
              <a:rPr lang="en-US" altLang="zh-CN" sz="1800" dirty="0" smtClean="0">
                <a:latin typeface="+mn-lt"/>
                <a:ea typeface="+mn-ea"/>
              </a:rPr>
              <a:t>Back-view</a:t>
            </a:r>
            <a:endParaRPr lang="zh-CN" altLang="en-US" sz="1800" dirty="0">
              <a:latin typeface="+mn-lt"/>
              <a:ea typeface="+mn-ea"/>
            </a:endParaRPr>
          </a:p>
        </p:txBody>
      </p:sp>
      <p:pic>
        <p:nvPicPr>
          <p:cNvPr id="11" name="图片 10"/>
          <p:cNvPicPr>
            <a:picLocks noChangeAspect="1"/>
          </p:cNvPicPr>
          <p:nvPr/>
        </p:nvPicPr>
        <p:blipFill>
          <a:blip r:embed="rId11"/>
          <a:stretch>
            <a:fillRect/>
          </a:stretch>
        </p:blipFill>
        <p:spPr>
          <a:xfrm>
            <a:off x="4225248" y="2296070"/>
            <a:ext cx="1492784" cy="1026000"/>
          </a:xfrm>
          <a:prstGeom prst="rect">
            <a:avLst/>
          </a:prstGeom>
        </p:spPr>
      </p:pic>
      <p:pic>
        <p:nvPicPr>
          <p:cNvPr id="14" name="图片 13"/>
          <p:cNvPicPr>
            <a:picLocks noChangeAspect="1"/>
          </p:cNvPicPr>
          <p:nvPr/>
        </p:nvPicPr>
        <p:blipFill>
          <a:blip r:embed="rId12"/>
          <a:stretch>
            <a:fillRect/>
          </a:stretch>
        </p:blipFill>
        <p:spPr>
          <a:xfrm>
            <a:off x="4771200" y="3813888"/>
            <a:ext cx="1558940" cy="1026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
          <p:cNvSpPr txBox="1"/>
          <p:nvPr/>
        </p:nvSpPr>
        <p:spPr bwMode="auto">
          <a:xfrm>
            <a:off x="1485900" y="1200150"/>
            <a:ext cx="6172200" cy="373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800" dirty="0" smtClean="0"/>
              <a:t>Parsing images in </a:t>
            </a:r>
            <a:r>
              <a:rPr lang="en-US" altLang="zh-CN" sz="1800" dirty="0" smtClean="0">
                <a:solidFill>
                  <a:srgbClr val="FF0000"/>
                </a:solidFill>
              </a:rPr>
              <a:t>back-view</a:t>
            </a:r>
            <a:r>
              <a:rPr lang="en-US" altLang="zh-CN" sz="1800" dirty="0"/>
              <a:t> </a:t>
            </a:r>
            <a:r>
              <a:rPr lang="en-US" altLang="zh-CN" sz="1800" dirty="0" smtClean="0"/>
              <a:t>is especially difficult </a:t>
            </a:r>
            <a:r>
              <a:rPr lang="en-US" altLang="zh-CN" sz="1800" baseline="30000" dirty="0" smtClean="0"/>
              <a:t>[1]</a:t>
            </a:r>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endParaRPr lang="en-US" altLang="zh-CN" sz="1800" dirty="0" smtClean="0"/>
          </a:p>
          <a:p>
            <a:r>
              <a:rPr lang="en-US" altLang="zh-CN" sz="1800" dirty="0" smtClean="0"/>
              <a:t>We deal with frontal and back-view images </a:t>
            </a:r>
            <a:r>
              <a:rPr lang="en-US" altLang="zh-CN" sz="1800" dirty="0" smtClean="0">
                <a:solidFill>
                  <a:srgbClr val="FF0000"/>
                </a:solidFill>
              </a:rPr>
              <a:t>differently</a:t>
            </a:r>
            <a:r>
              <a:rPr lang="en-US" altLang="zh-CN" sz="1800" dirty="0" smtClean="0"/>
              <a:t>.</a:t>
            </a:r>
            <a:endParaRPr lang="en-US" altLang="zh-CN" sz="1800" dirty="0" smtClean="0"/>
          </a:p>
          <a:p>
            <a:endParaRPr lang="en-US" altLang="zh-CN" sz="1800" dirty="0" smtClean="0"/>
          </a:p>
          <a:p>
            <a:endParaRPr lang="zh-CN" altLang="en-US" sz="1800" dirty="0"/>
          </a:p>
        </p:txBody>
      </p:sp>
      <p:sp>
        <p:nvSpPr>
          <p:cNvPr id="7170" name="标题 1"/>
          <p:cNvSpPr>
            <a:spLocks noGrp="1" noChangeArrowheads="1"/>
          </p:cNvSpPr>
          <p:nvPr>
            <p:ph type="title"/>
          </p:nvPr>
        </p:nvSpPr>
        <p:spPr/>
        <p:txBody>
          <a:bodyPr/>
          <a:lstStyle/>
          <a:p>
            <a:pPr eaLnBrk="1" hangingPunct="1"/>
            <a:r>
              <a:rPr lang="en-US" altLang="zh-CN" dirty="0"/>
              <a:t>Multiple Views</a:t>
            </a:r>
            <a:endParaRPr lang="en-US" altLang="zh-CN" dirty="0" smtClean="0"/>
          </a:p>
        </p:txBody>
      </p:sp>
      <p:sp>
        <p:nvSpPr>
          <p:cNvPr id="13" name="矩形 12"/>
          <p:cNvSpPr/>
          <p:nvPr/>
        </p:nvSpPr>
        <p:spPr>
          <a:xfrm>
            <a:off x="1223628" y="4820335"/>
            <a:ext cx="6596490" cy="218440"/>
          </a:xfrm>
          <a:prstGeom prst="rect">
            <a:avLst/>
          </a:prstGeom>
        </p:spPr>
        <p:txBody>
          <a:bodyPr wrap="square">
            <a:spAutoFit/>
          </a:bodyPr>
          <a:lstStyle/>
          <a:p>
            <a:r>
              <a:rPr lang="en-US" altLang="zh-CN" sz="825" dirty="0" smtClean="0"/>
              <a:t>[1]Gong </a:t>
            </a:r>
            <a:r>
              <a:rPr lang="en-US" altLang="zh-CN" sz="825" dirty="0"/>
              <a:t>K, Liang X, </a:t>
            </a:r>
            <a:r>
              <a:rPr lang="en-US" altLang="zh-CN" sz="825" dirty="0" err="1"/>
              <a:t>Shen</a:t>
            </a:r>
            <a:r>
              <a:rPr lang="en-US" altLang="zh-CN" sz="825" dirty="0"/>
              <a:t> X, et al. Look into Person: Self-supervised Structure-sensitive Learning and A New Benchmark for Human </a:t>
            </a:r>
            <a:r>
              <a:rPr lang="en-US" altLang="zh-CN" sz="825" dirty="0" smtClean="0"/>
              <a:t>Parsing. </a:t>
            </a:r>
            <a:r>
              <a:rPr lang="en-US" altLang="zh-CN" sz="825" dirty="0"/>
              <a:t>2017.</a:t>
            </a:r>
            <a:endParaRPr lang="zh-CN" altLang="en-US" sz="825" dirty="0"/>
          </a:p>
        </p:txBody>
      </p:sp>
      <p:graphicFrame>
        <p:nvGraphicFramePr>
          <p:cNvPr id="7" name="内容占位符 11"/>
          <p:cNvGraphicFramePr/>
          <p:nvPr/>
        </p:nvGraphicFramePr>
        <p:xfrm>
          <a:off x="1925706" y="1761660"/>
          <a:ext cx="5292588" cy="2616938"/>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44774" y="768210"/>
            <a:ext cx="3600000" cy="3600000"/>
            <a:chOff x="3138474" y="1847710"/>
            <a:chExt cx="2880000" cy="2880000"/>
          </a:xfrm>
        </p:grpSpPr>
        <p:sp>
          <p:nvSpPr>
            <p:cNvPr id="5" name="椭圆 4"/>
            <p:cNvSpPr/>
            <p:nvPr/>
          </p:nvSpPr>
          <p:spPr bwMode="auto">
            <a:xfrm>
              <a:off x="3138474" y="1847710"/>
              <a:ext cx="2880000" cy="28800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内容占位符 6" descr="20140802114518_kHtfY.thumb.700_0.jpeg"/>
            <p:cNvPicPr>
              <a:picLocks noChangeAspect="1"/>
            </p:cNvPicPr>
            <p:nvPr/>
          </p:nvPicPr>
          <p:blipFill>
            <a:blip r:embed="rId1" cstate="print"/>
            <a:stretch>
              <a:fillRect/>
            </a:stretch>
          </p:blipFill>
          <p:spPr>
            <a:xfrm>
              <a:off x="4033837" y="2052138"/>
              <a:ext cx="1131852" cy="2468216"/>
            </a:xfrm>
            <a:prstGeom prst="rect">
              <a:avLst/>
            </a:prstGeom>
          </p:spPr>
        </p:pic>
      </p:grpSp>
      <p:sp>
        <p:nvSpPr>
          <p:cNvPr id="7" name="Title 1"/>
          <p:cNvSpPr>
            <a:spLocks noGrp="1"/>
          </p:cNvSpPr>
          <p:nvPr>
            <p:ph type="title"/>
          </p:nvPr>
        </p:nvSpPr>
        <p:spPr>
          <a:xfrm>
            <a:off x="824599" y="0"/>
            <a:ext cx="9571258" cy="626745"/>
          </a:xfrm>
        </p:spPr>
        <p:txBody>
          <a:bodyPr/>
          <a:lstStyle/>
          <a:p>
            <a:r>
              <a:rPr lang="zh-CN" altLang="en-US" dirty="0" smtClean="0">
                <a:solidFill>
                  <a:schemeClr val="tx1">
                    <a:lumMod val="65000"/>
                    <a:lumOff val="35000"/>
                  </a:schemeClr>
                </a:solidFill>
              </a:rPr>
              <a:t>人像图片视频</a:t>
            </a:r>
            <a:endParaRPr lang="x-none" altLang="en-US"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ph type="title"/>
          </p:nvPr>
        </p:nvSpPr>
        <p:spPr/>
        <p:txBody>
          <a:bodyPr/>
          <a:lstStyle/>
          <a:p>
            <a:pPr eaLnBrk="1" hangingPunct="1"/>
            <a:r>
              <a:rPr lang="en-US" altLang="zh-CN" dirty="0">
                <a:solidFill>
                  <a:srgbClr val="FF0000"/>
                </a:solidFill>
              </a:rPr>
              <a:t>V</a:t>
            </a:r>
            <a:r>
              <a:rPr lang="en-US" altLang="zh-CN" dirty="0" smtClean="0"/>
              <a:t>iew </a:t>
            </a:r>
            <a:r>
              <a:rPr lang="en-US" altLang="zh-CN" dirty="0" smtClean="0">
                <a:solidFill>
                  <a:srgbClr val="FF0000"/>
                </a:solidFill>
              </a:rPr>
              <a:t>S</a:t>
            </a:r>
            <a:r>
              <a:rPr lang="en-US" altLang="zh-CN" dirty="0" smtClean="0"/>
              <a:t>pecific </a:t>
            </a:r>
            <a:r>
              <a:rPr lang="en-US" altLang="zh-CN" dirty="0" smtClean="0">
                <a:solidFill>
                  <a:srgbClr val="FF0000"/>
                </a:solidFill>
              </a:rPr>
              <a:t>Net</a:t>
            </a:r>
            <a:r>
              <a:rPr lang="en-US" altLang="zh-CN" dirty="0" smtClean="0"/>
              <a:t> (VS-Net)</a:t>
            </a:r>
            <a:endParaRPr lang="en-US" altLang="zh-CN" dirty="0" smtClean="0"/>
          </a:p>
        </p:txBody>
      </p:sp>
      <p:sp>
        <p:nvSpPr>
          <p:cNvPr id="9219" name="内容占位符 2"/>
          <p:cNvSpPr>
            <a:spLocks noGrp="1" noChangeArrowheads="1"/>
          </p:cNvSpPr>
          <p:nvPr>
            <p:ph idx="1"/>
          </p:nvPr>
        </p:nvSpPr>
        <p:spPr/>
        <p:txBody>
          <a:bodyPr/>
          <a:lstStyle/>
          <a:p>
            <a:pPr eaLnBrk="1" hangingPunct="1"/>
            <a:r>
              <a:rPr lang="en-US" altLang="zh-CN" sz="1800" dirty="0"/>
              <a:t>VS-Net </a:t>
            </a:r>
            <a:r>
              <a:rPr lang="zh-CN" altLang="en-US" sz="1800" dirty="0" smtClean="0"/>
              <a:t>has </a:t>
            </a:r>
            <a:r>
              <a:rPr lang="zh-CN" altLang="en-US" sz="1800" dirty="0"/>
              <a:t>a </a:t>
            </a:r>
            <a:r>
              <a:rPr lang="zh-CN" altLang="en-US" sz="1800" dirty="0">
                <a:solidFill>
                  <a:srgbClr val="FF0000"/>
                </a:solidFill>
              </a:rPr>
              <a:t>cascade</a:t>
            </a:r>
            <a:r>
              <a:rPr lang="zh-CN" altLang="en-US" sz="1800" dirty="0"/>
              <a:t> structure including a view classifier and the corresponding human parsing </a:t>
            </a:r>
            <a:r>
              <a:rPr lang="zh-CN" altLang="en-US" sz="1800" dirty="0" smtClean="0"/>
              <a:t>model</a:t>
            </a:r>
            <a:r>
              <a:rPr lang="en-US" altLang="zh-CN" sz="1800" dirty="0" smtClean="0"/>
              <a:t>s</a:t>
            </a:r>
            <a:r>
              <a:rPr lang="zh-CN" altLang="en-US" sz="1800" dirty="0" smtClean="0"/>
              <a:t> </a:t>
            </a:r>
            <a:endParaRPr lang="en-US" altLang="zh-CN" sz="1800" dirty="0" smtClean="0"/>
          </a:p>
          <a:p>
            <a:pPr lvl="1" eaLnBrk="1" hangingPunct="1">
              <a:buFont typeface="Arial" panose="020B0604020202020204" pitchFamily="34" charset="0"/>
              <a:buChar char="•"/>
            </a:pPr>
            <a:r>
              <a:rPr lang="zh-CN" altLang="en-US" sz="1500" dirty="0"/>
              <a:t>The </a:t>
            </a:r>
            <a:r>
              <a:rPr lang="zh-CN" altLang="en-US" sz="1500" dirty="0">
                <a:solidFill>
                  <a:srgbClr val="FF0000"/>
                </a:solidFill>
              </a:rPr>
              <a:t>view classifier</a:t>
            </a:r>
            <a:r>
              <a:rPr lang="zh-CN" altLang="en-US" sz="1500" dirty="0"/>
              <a:t> predicts the human</a:t>
            </a:r>
            <a:r>
              <a:rPr lang="en-US" altLang="zh-CN" sz="1500" dirty="0"/>
              <a:t> as </a:t>
            </a:r>
            <a:r>
              <a:rPr lang="zh-CN" altLang="en-US" sz="1500" dirty="0"/>
              <a:t>frontal</a:t>
            </a:r>
            <a:r>
              <a:rPr lang="en-US" altLang="zh-CN" sz="1500" dirty="0"/>
              <a:t>/</a:t>
            </a:r>
            <a:r>
              <a:rPr lang="zh-CN" altLang="en-US" sz="1500" dirty="0"/>
              <a:t>back view. </a:t>
            </a:r>
            <a:endParaRPr lang="en-US" altLang="zh-CN" sz="1500" dirty="0"/>
          </a:p>
          <a:p>
            <a:pPr lvl="1" eaLnBrk="1" hangingPunct="1">
              <a:buFont typeface="Arial" panose="020B0604020202020204" pitchFamily="34" charset="0"/>
              <a:buChar char="•"/>
            </a:pPr>
            <a:r>
              <a:rPr lang="en-US" altLang="zh-CN" sz="1500" dirty="0" smtClean="0"/>
              <a:t>The </a:t>
            </a:r>
            <a:r>
              <a:rPr lang="en-US" altLang="zh-CN" sz="1500" dirty="0" smtClean="0">
                <a:solidFill>
                  <a:srgbClr val="FF0000"/>
                </a:solidFill>
              </a:rPr>
              <a:t>corresponding parsing models </a:t>
            </a:r>
            <a:r>
              <a:rPr lang="en-US" altLang="zh-CN" sz="1500" dirty="0" smtClean="0"/>
              <a:t>are used.</a:t>
            </a:r>
            <a:endParaRPr lang="zh-CN" altLang="en-US" sz="1500" dirty="0" smtClean="0"/>
          </a:p>
        </p:txBody>
      </p:sp>
      <p:pic>
        <p:nvPicPr>
          <p:cNvPr id="21" name="图片 20"/>
          <p:cNvPicPr preferRelativeResize="0"/>
          <p:nvPr/>
        </p:nvPicPr>
        <p:blipFill>
          <a:blip r:embed="rId1">
            <a:extLst>
              <a:ext uri="{28A0092B-C50C-407E-A947-70E740481C1C}">
                <a14:useLocalDpi xmlns:a14="http://schemas.microsoft.com/office/drawing/2010/main" val="0"/>
              </a:ext>
            </a:extLst>
          </a:blip>
          <a:stretch>
            <a:fillRect/>
          </a:stretch>
        </p:blipFill>
        <p:spPr>
          <a:xfrm>
            <a:off x="1347512" y="3251734"/>
            <a:ext cx="675000" cy="945000"/>
          </a:xfrm>
          <a:prstGeom prst="rect">
            <a:avLst/>
          </a:prstGeom>
          <a:scene3d>
            <a:camera prst="orthographicFront">
              <a:rot lat="1500000" lon="19499985" rev="0"/>
            </a:camera>
            <a:lightRig rig="threePt" dir="t"/>
          </a:scene3d>
        </p:spPr>
      </p:pic>
      <p:sp>
        <p:nvSpPr>
          <p:cNvPr id="23" name="TextBox 22"/>
          <p:cNvSpPr txBox="1"/>
          <p:nvPr/>
        </p:nvSpPr>
        <p:spPr>
          <a:xfrm>
            <a:off x="1401090" y="4269725"/>
            <a:ext cx="1178727" cy="252730"/>
          </a:xfrm>
          <a:prstGeom prst="rect">
            <a:avLst/>
          </a:prstGeom>
          <a:noFill/>
        </p:spPr>
        <p:txBody>
          <a:bodyPr wrap="square" rtlCol="0">
            <a:spAutoFit/>
          </a:bodyPr>
          <a:lstStyle/>
          <a:p>
            <a:r>
              <a:rPr lang="en-US" altLang="zh-CN" sz="1050" dirty="0" smtClean="0"/>
              <a:t>Input images</a:t>
            </a:r>
            <a:endParaRPr lang="en-US" altLang="zh-CN" sz="1050" dirty="0" smtClean="0"/>
          </a:p>
        </p:txBody>
      </p:sp>
      <p:sp>
        <p:nvSpPr>
          <p:cNvPr id="24" name="右箭头 23"/>
          <p:cNvSpPr/>
          <p:nvPr/>
        </p:nvSpPr>
        <p:spPr>
          <a:xfrm>
            <a:off x="2431737" y="3217439"/>
            <a:ext cx="1049291" cy="983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75" dirty="0" smtClean="0">
                <a:solidFill>
                  <a:schemeClr val="accent4"/>
                </a:solidFill>
              </a:rPr>
              <a:t>Front-view</a:t>
            </a:r>
            <a:br>
              <a:rPr lang="en-US" altLang="zh-CN" sz="975" dirty="0" smtClean="0">
                <a:solidFill>
                  <a:schemeClr val="accent4"/>
                </a:solidFill>
              </a:rPr>
            </a:br>
            <a:r>
              <a:rPr lang="en-US" altLang="zh-CN" sz="975" dirty="0" smtClean="0">
                <a:solidFill>
                  <a:schemeClr val="accent4"/>
                </a:solidFill>
              </a:rPr>
              <a:t>or</a:t>
            </a:r>
            <a:br>
              <a:rPr lang="en-US" altLang="zh-CN" sz="975" dirty="0" smtClean="0">
                <a:solidFill>
                  <a:schemeClr val="accent4"/>
                </a:solidFill>
              </a:rPr>
            </a:br>
            <a:r>
              <a:rPr lang="en-US" altLang="zh-CN" sz="975" dirty="0" smtClean="0">
                <a:solidFill>
                  <a:schemeClr val="accent4"/>
                </a:solidFill>
              </a:rPr>
              <a:t>Back-view?</a:t>
            </a:r>
            <a:endParaRPr lang="zh-CN" altLang="en-US" sz="975" dirty="0">
              <a:solidFill>
                <a:schemeClr val="accent4"/>
              </a:solidFill>
            </a:endParaRPr>
          </a:p>
        </p:txBody>
      </p:sp>
      <p:sp>
        <p:nvSpPr>
          <p:cNvPr id="25" name="TextBox 24"/>
          <p:cNvSpPr txBox="1"/>
          <p:nvPr/>
        </p:nvSpPr>
        <p:spPr>
          <a:xfrm>
            <a:off x="3661166" y="4216147"/>
            <a:ext cx="1071570" cy="252730"/>
          </a:xfrm>
          <a:prstGeom prst="rect">
            <a:avLst/>
          </a:prstGeom>
          <a:noFill/>
        </p:spPr>
        <p:txBody>
          <a:bodyPr wrap="square" rtlCol="0">
            <a:spAutoFit/>
          </a:bodyPr>
          <a:lstStyle/>
          <a:p>
            <a:r>
              <a:rPr lang="en-US" altLang="zh-CN" sz="1050" dirty="0" smtClean="0"/>
              <a:t>View classifier</a:t>
            </a:r>
            <a:endParaRPr lang="en-US" altLang="zh-CN" sz="1050" dirty="0" smtClean="0"/>
          </a:p>
        </p:txBody>
      </p:sp>
      <p:sp>
        <p:nvSpPr>
          <p:cNvPr id="26" name="右箭头 25"/>
          <p:cNvSpPr/>
          <p:nvPr/>
        </p:nvSpPr>
        <p:spPr>
          <a:xfrm rot="20364128">
            <a:off x="4859113" y="3033927"/>
            <a:ext cx="1017992" cy="27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Front-view</a:t>
            </a:r>
            <a:endParaRPr lang="zh-CN" altLang="en-US" sz="1050" dirty="0">
              <a:solidFill>
                <a:schemeClr val="accent4"/>
              </a:solidFill>
            </a:endParaRPr>
          </a:p>
        </p:txBody>
      </p:sp>
      <p:pic>
        <p:nvPicPr>
          <p:cNvPr id="28" name="图片 27"/>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7058132" y="2555213"/>
            <a:ext cx="299950" cy="750099"/>
          </a:xfrm>
          <a:prstGeom prst="rect">
            <a:avLst/>
          </a:prstGeom>
          <a:scene3d>
            <a:camera prst="orthographicFront">
              <a:rot lat="3000000" lon="19499965" rev="21599971"/>
            </a:camera>
            <a:lightRig rig="threePt" dir="t"/>
          </a:scene3d>
        </p:spPr>
      </p:pic>
      <p:pic>
        <p:nvPicPr>
          <p:cNvPr id="32" name="Picture 7" descr="C:\Users\Bear\Desktop\lipppt\vgg16 - 副本.png"/>
          <p:cNvPicPr>
            <a:picLocks noChangeAspect="1" noChangeArrowheads="1"/>
          </p:cNvPicPr>
          <p:nvPr/>
        </p:nvPicPr>
        <p:blipFill>
          <a:blip r:embed="rId3" cstate="print"/>
          <a:srcRect/>
          <a:stretch>
            <a:fillRect/>
          </a:stretch>
        </p:blipFill>
        <p:spPr bwMode="auto">
          <a:xfrm>
            <a:off x="3500430" y="3251734"/>
            <a:ext cx="1346268" cy="790574"/>
          </a:xfrm>
          <a:prstGeom prst="rect">
            <a:avLst/>
          </a:prstGeom>
          <a:noFill/>
        </p:spPr>
      </p:pic>
      <p:sp>
        <p:nvSpPr>
          <p:cNvPr id="33" name="TextBox 32"/>
          <p:cNvSpPr txBox="1"/>
          <p:nvPr/>
        </p:nvSpPr>
        <p:spPr>
          <a:xfrm>
            <a:off x="5697173" y="3305312"/>
            <a:ext cx="2196695" cy="252730"/>
          </a:xfrm>
          <a:prstGeom prst="rect">
            <a:avLst/>
          </a:prstGeom>
          <a:noFill/>
        </p:spPr>
        <p:txBody>
          <a:bodyPr wrap="square" rtlCol="0">
            <a:spAutoFit/>
          </a:bodyPr>
          <a:lstStyle/>
          <a:p>
            <a:r>
              <a:rPr lang="en-US" altLang="zh-CN" sz="1050" dirty="0" smtClean="0"/>
              <a:t>Front-view image parsing network</a:t>
            </a:r>
            <a:endParaRPr lang="zh-CN" altLang="en-US" sz="1050" dirty="0"/>
          </a:p>
        </p:txBody>
      </p:sp>
      <p:pic>
        <p:nvPicPr>
          <p:cNvPr id="35" name="Picture 4" descr="C:\Users\Bear\Desktop\lipppt\psp.png"/>
          <p:cNvPicPr>
            <a:picLocks noChangeAspect="1" noChangeArrowheads="1"/>
          </p:cNvPicPr>
          <p:nvPr/>
        </p:nvPicPr>
        <p:blipFill>
          <a:blip r:embed="rId4" cstate="print"/>
          <a:srcRect/>
          <a:stretch>
            <a:fillRect/>
          </a:stretch>
        </p:blipFill>
        <p:spPr bwMode="auto">
          <a:xfrm>
            <a:off x="5976870" y="2786064"/>
            <a:ext cx="1059741" cy="30316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ldLvl="0" animBg="1"/>
      <p:bldP spid="25" grpId="0"/>
      <p:bldP spid="26" grpId="0" bldLvl="0" animBg="1"/>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ph type="title"/>
          </p:nvPr>
        </p:nvSpPr>
        <p:spPr/>
        <p:txBody>
          <a:bodyPr/>
          <a:lstStyle/>
          <a:p>
            <a:pPr eaLnBrk="1" hangingPunct="1"/>
            <a:r>
              <a:rPr lang="en-US" altLang="zh-CN" dirty="0"/>
              <a:t>V</a:t>
            </a:r>
            <a:r>
              <a:rPr lang="en-US" altLang="zh-CN" dirty="0" smtClean="0"/>
              <a:t>iew Specific Net (VS-Net)</a:t>
            </a:r>
            <a:endParaRPr lang="en-US" altLang="zh-CN" dirty="0" smtClean="0"/>
          </a:p>
        </p:txBody>
      </p:sp>
      <p:sp>
        <p:nvSpPr>
          <p:cNvPr id="9219" name="内容占位符 2"/>
          <p:cNvSpPr>
            <a:spLocks noGrp="1" noChangeArrowheads="1"/>
          </p:cNvSpPr>
          <p:nvPr>
            <p:ph idx="1"/>
          </p:nvPr>
        </p:nvSpPr>
        <p:spPr/>
        <p:txBody>
          <a:bodyPr/>
          <a:lstStyle/>
          <a:p>
            <a:pPr eaLnBrk="1" hangingPunct="1"/>
            <a:r>
              <a:rPr lang="en-US" altLang="zh-CN" sz="1800" dirty="0"/>
              <a:t>VS-Net </a:t>
            </a:r>
            <a:r>
              <a:rPr lang="zh-CN" altLang="en-US" sz="1800" dirty="0" smtClean="0"/>
              <a:t>has </a:t>
            </a:r>
            <a:r>
              <a:rPr lang="zh-CN" altLang="en-US" sz="1800" dirty="0"/>
              <a:t>a </a:t>
            </a:r>
            <a:r>
              <a:rPr lang="zh-CN" altLang="en-US" sz="1800" dirty="0">
                <a:solidFill>
                  <a:srgbClr val="FF0000"/>
                </a:solidFill>
              </a:rPr>
              <a:t>cascade</a:t>
            </a:r>
            <a:r>
              <a:rPr lang="zh-CN" altLang="en-US" sz="1800" dirty="0"/>
              <a:t> structure including a view classifier and the corresponding human parsing </a:t>
            </a:r>
            <a:r>
              <a:rPr lang="zh-CN" altLang="en-US" sz="1800" dirty="0" smtClean="0"/>
              <a:t>model</a:t>
            </a:r>
            <a:r>
              <a:rPr lang="en-US" altLang="zh-CN" sz="1800" dirty="0" smtClean="0"/>
              <a:t>s</a:t>
            </a:r>
            <a:r>
              <a:rPr lang="zh-CN" altLang="en-US" sz="1800" dirty="0" smtClean="0"/>
              <a:t> </a:t>
            </a:r>
            <a:endParaRPr lang="en-US" altLang="zh-CN" sz="1800" dirty="0" smtClean="0"/>
          </a:p>
          <a:p>
            <a:pPr lvl="1" eaLnBrk="1" hangingPunct="1">
              <a:buFont typeface="Arial" panose="020B0604020202020204" pitchFamily="34" charset="0"/>
              <a:buChar char="•"/>
            </a:pPr>
            <a:r>
              <a:rPr lang="zh-CN" altLang="en-US" sz="1500" dirty="0" smtClean="0"/>
              <a:t>The </a:t>
            </a:r>
            <a:r>
              <a:rPr lang="zh-CN" altLang="en-US" sz="1500" dirty="0">
                <a:solidFill>
                  <a:srgbClr val="FF0000"/>
                </a:solidFill>
              </a:rPr>
              <a:t>view classifier </a:t>
            </a:r>
            <a:r>
              <a:rPr lang="zh-CN" altLang="en-US" sz="1500" dirty="0"/>
              <a:t>predicts </a:t>
            </a:r>
            <a:r>
              <a:rPr lang="zh-CN" altLang="en-US" sz="1500" dirty="0" smtClean="0"/>
              <a:t>the human</a:t>
            </a:r>
            <a:r>
              <a:rPr lang="en-US" altLang="zh-CN" sz="1500" dirty="0"/>
              <a:t> </a:t>
            </a:r>
            <a:r>
              <a:rPr lang="en-US" altLang="zh-CN" sz="1500" dirty="0" smtClean="0"/>
              <a:t>as </a:t>
            </a:r>
            <a:r>
              <a:rPr lang="zh-CN" altLang="en-US" sz="1500" dirty="0" smtClean="0"/>
              <a:t>frontal</a:t>
            </a:r>
            <a:r>
              <a:rPr lang="en-US" altLang="zh-CN" sz="1500" dirty="0" smtClean="0"/>
              <a:t>/</a:t>
            </a:r>
            <a:r>
              <a:rPr lang="zh-CN" altLang="en-US" sz="1500" dirty="0" smtClean="0"/>
              <a:t>back </a:t>
            </a:r>
            <a:r>
              <a:rPr lang="zh-CN" altLang="en-US" sz="1500" dirty="0"/>
              <a:t>view. </a:t>
            </a:r>
            <a:endParaRPr lang="en-US" altLang="zh-CN" sz="1500" dirty="0" smtClean="0"/>
          </a:p>
          <a:p>
            <a:pPr lvl="1" eaLnBrk="1" hangingPunct="1">
              <a:buFont typeface="Arial" panose="020B0604020202020204" pitchFamily="34" charset="0"/>
              <a:buChar char="•"/>
            </a:pPr>
            <a:r>
              <a:rPr lang="en-US" altLang="zh-CN" sz="1500" dirty="0" smtClean="0"/>
              <a:t>The </a:t>
            </a:r>
            <a:r>
              <a:rPr lang="en-US" altLang="zh-CN" sz="1500" dirty="0" smtClean="0">
                <a:solidFill>
                  <a:srgbClr val="FF0000"/>
                </a:solidFill>
              </a:rPr>
              <a:t>corresponding parsing models </a:t>
            </a:r>
            <a:r>
              <a:rPr lang="en-US" altLang="zh-CN" sz="1500" dirty="0" smtClean="0"/>
              <a:t>are used.</a:t>
            </a:r>
            <a:endParaRPr lang="zh-CN" altLang="en-US" sz="1500" dirty="0" smtClean="0"/>
          </a:p>
        </p:txBody>
      </p:sp>
      <p:pic>
        <p:nvPicPr>
          <p:cNvPr id="21" name="图片 20"/>
          <p:cNvPicPr preferRelativeResize="0"/>
          <p:nvPr/>
        </p:nvPicPr>
        <p:blipFill>
          <a:blip r:embed="rId1">
            <a:extLst>
              <a:ext uri="{28A0092B-C50C-407E-A947-70E740481C1C}">
                <a14:useLocalDpi xmlns:a14="http://schemas.microsoft.com/office/drawing/2010/main" val="0"/>
              </a:ext>
            </a:extLst>
          </a:blip>
          <a:stretch>
            <a:fillRect/>
          </a:stretch>
        </p:blipFill>
        <p:spPr>
          <a:xfrm>
            <a:off x="1347512" y="3251734"/>
            <a:ext cx="675000" cy="945000"/>
          </a:xfrm>
          <a:prstGeom prst="rect">
            <a:avLst/>
          </a:prstGeom>
          <a:scene3d>
            <a:camera prst="orthographicFront">
              <a:rot lat="1500000" lon="19499985" rev="0"/>
            </a:camera>
            <a:lightRig rig="threePt" dir="t"/>
          </a:scene3d>
        </p:spPr>
      </p:pic>
      <p:sp>
        <p:nvSpPr>
          <p:cNvPr id="23" name="TextBox 22"/>
          <p:cNvSpPr txBox="1"/>
          <p:nvPr/>
        </p:nvSpPr>
        <p:spPr>
          <a:xfrm>
            <a:off x="1401090" y="4269725"/>
            <a:ext cx="1178727" cy="252730"/>
          </a:xfrm>
          <a:prstGeom prst="rect">
            <a:avLst/>
          </a:prstGeom>
          <a:noFill/>
        </p:spPr>
        <p:txBody>
          <a:bodyPr wrap="square" rtlCol="0">
            <a:spAutoFit/>
          </a:bodyPr>
          <a:lstStyle/>
          <a:p>
            <a:r>
              <a:rPr lang="en-US" altLang="zh-CN" sz="1050" dirty="0" smtClean="0"/>
              <a:t>Input images</a:t>
            </a:r>
            <a:endParaRPr lang="en-US" altLang="zh-CN" sz="1050" dirty="0" smtClean="0"/>
          </a:p>
        </p:txBody>
      </p:sp>
      <p:sp>
        <p:nvSpPr>
          <p:cNvPr id="24" name="右箭头 23"/>
          <p:cNvSpPr/>
          <p:nvPr/>
        </p:nvSpPr>
        <p:spPr>
          <a:xfrm>
            <a:off x="2431737" y="3217439"/>
            <a:ext cx="1049291" cy="983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75" dirty="0" smtClean="0">
                <a:solidFill>
                  <a:schemeClr val="accent4"/>
                </a:solidFill>
              </a:rPr>
              <a:t>Front-view</a:t>
            </a:r>
            <a:br>
              <a:rPr lang="en-US" altLang="zh-CN" sz="975" dirty="0" smtClean="0">
                <a:solidFill>
                  <a:schemeClr val="accent4"/>
                </a:solidFill>
              </a:rPr>
            </a:br>
            <a:r>
              <a:rPr lang="en-US" altLang="zh-CN" sz="975" dirty="0" smtClean="0">
                <a:solidFill>
                  <a:schemeClr val="accent4"/>
                </a:solidFill>
              </a:rPr>
              <a:t>or</a:t>
            </a:r>
            <a:br>
              <a:rPr lang="en-US" altLang="zh-CN" sz="975" dirty="0" smtClean="0">
                <a:solidFill>
                  <a:schemeClr val="accent4"/>
                </a:solidFill>
              </a:rPr>
            </a:br>
            <a:r>
              <a:rPr lang="en-US" altLang="zh-CN" sz="975" dirty="0" smtClean="0">
                <a:solidFill>
                  <a:schemeClr val="accent4"/>
                </a:solidFill>
              </a:rPr>
              <a:t>Back-view?</a:t>
            </a:r>
            <a:endParaRPr lang="zh-CN" altLang="en-US" sz="975" dirty="0">
              <a:solidFill>
                <a:schemeClr val="accent4"/>
              </a:solidFill>
            </a:endParaRPr>
          </a:p>
        </p:txBody>
      </p:sp>
      <p:sp>
        <p:nvSpPr>
          <p:cNvPr id="25" name="TextBox 24"/>
          <p:cNvSpPr txBox="1"/>
          <p:nvPr/>
        </p:nvSpPr>
        <p:spPr>
          <a:xfrm>
            <a:off x="3661166" y="4216147"/>
            <a:ext cx="1071570" cy="252730"/>
          </a:xfrm>
          <a:prstGeom prst="rect">
            <a:avLst/>
          </a:prstGeom>
          <a:noFill/>
        </p:spPr>
        <p:txBody>
          <a:bodyPr wrap="square" rtlCol="0">
            <a:spAutoFit/>
          </a:bodyPr>
          <a:lstStyle/>
          <a:p>
            <a:r>
              <a:rPr lang="en-US" altLang="zh-CN" sz="1050" dirty="0" smtClean="0"/>
              <a:t>View classifier</a:t>
            </a:r>
            <a:endParaRPr lang="en-US" altLang="zh-CN" sz="1050" dirty="0" smtClean="0"/>
          </a:p>
        </p:txBody>
      </p:sp>
      <p:sp>
        <p:nvSpPr>
          <p:cNvPr id="26" name="右箭头 25"/>
          <p:cNvSpPr/>
          <p:nvPr/>
        </p:nvSpPr>
        <p:spPr>
          <a:xfrm rot="20364128">
            <a:off x="4859113" y="3033927"/>
            <a:ext cx="1017992" cy="27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Front-view</a:t>
            </a:r>
            <a:endParaRPr lang="zh-CN" altLang="en-US" sz="1050" dirty="0">
              <a:solidFill>
                <a:schemeClr val="accent4"/>
              </a:solidFill>
            </a:endParaRPr>
          </a:p>
        </p:txBody>
      </p:sp>
      <p:pic>
        <p:nvPicPr>
          <p:cNvPr id="28" name="图片 27"/>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7058132" y="2555213"/>
            <a:ext cx="299950" cy="750099"/>
          </a:xfrm>
          <a:prstGeom prst="rect">
            <a:avLst/>
          </a:prstGeom>
          <a:scene3d>
            <a:camera prst="orthographicFront">
              <a:rot lat="3000000" lon="19499965" rev="21599971"/>
            </a:camera>
            <a:lightRig rig="threePt" dir="t"/>
          </a:scene3d>
        </p:spPr>
      </p:pic>
      <p:pic>
        <p:nvPicPr>
          <p:cNvPr id="32" name="Picture 7" descr="C:\Users\Bear\Desktop\lipppt\vgg16 - 副本.png"/>
          <p:cNvPicPr>
            <a:picLocks noChangeAspect="1" noChangeArrowheads="1"/>
          </p:cNvPicPr>
          <p:nvPr/>
        </p:nvPicPr>
        <p:blipFill>
          <a:blip r:embed="rId3" cstate="print"/>
          <a:srcRect/>
          <a:stretch>
            <a:fillRect/>
          </a:stretch>
        </p:blipFill>
        <p:spPr bwMode="auto">
          <a:xfrm>
            <a:off x="3500430" y="3251734"/>
            <a:ext cx="1346268" cy="790574"/>
          </a:xfrm>
          <a:prstGeom prst="rect">
            <a:avLst/>
          </a:prstGeom>
          <a:noFill/>
        </p:spPr>
      </p:pic>
      <p:sp>
        <p:nvSpPr>
          <p:cNvPr id="33" name="TextBox 32"/>
          <p:cNvSpPr txBox="1"/>
          <p:nvPr/>
        </p:nvSpPr>
        <p:spPr>
          <a:xfrm>
            <a:off x="5697173" y="3305312"/>
            <a:ext cx="2196695" cy="252730"/>
          </a:xfrm>
          <a:prstGeom prst="rect">
            <a:avLst/>
          </a:prstGeom>
          <a:noFill/>
        </p:spPr>
        <p:txBody>
          <a:bodyPr wrap="square" rtlCol="0">
            <a:spAutoFit/>
          </a:bodyPr>
          <a:lstStyle/>
          <a:p>
            <a:r>
              <a:rPr lang="en-US" altLang="zh-CN" sz="1050" dirty="0" smtClean="0"/>
              <a:t>Front-view image parsing network</a:t>
            </a:r>
            <a:endParaRPr lang="zh-CN" altLang="en-US" sz="1050" dirty="0"/>
          </a:p>
        </p:txBody>
      </p:sp>
      <p:pic>
        <p:nvPicPr>
          <p:cNvPr id="35" name="Picture 4" descr="C:\Users\Bear\Desktop\lipppt\psp.png"/>
          <p:cNvPicPr>
            <a:picLocks noChangeAspect="1" noChangeArrowheads="1"/>
          </p:cNvPicPr>
          <p:nvPr/>
        </p:nvPicPr>
        <p:blipFill>
          <a:blip r:embed="rId4" cstate="print"/>
          <a:srcRect/>
          <a:stretch>
            <a:fillRect/>
          </a:stretch>
        </p:blipFill>
        <p:spPr bwMode="auto">
          <a:xfrm>
            <a:off x="5976870" y="2786064"/>
            <a:ext cx="1059741" cy="303161"/>
          </a:xfrm>
          <a:prstGeom prst="rect">
            <a:avLst/>
          </a:prstGeom>
          <a:noFill/>
        </p:spPr>
      </p:pic>
      <p:pic>
        <p:nvPicPr>
          <p:cNvPr id="13" name="图片 12"/>
          <p:cNvPicPr preferRelativeResize="0"/>
          <p:nvPr/>
        </p:nvPicPr>
        <p:blipFill>
          <a:blip r:embed="rId5" cstate="print">
            <a:extLst>
              <a:ext uri="{28A0092B-C50C-407E-A947-70E740481C1C}">
                <a14:useLocalDpi xmlns:a14="http://schemas.microsoft.com/office/drawing/2010/main" val="0"/>
              </a:ext>
            </a:extLst>
          </a:blip>
          <a:stretch>
            <a:fillRect/>
          </a:stretch>
        </p:blipFill>
        <p:spPr>
          <a:xfrm>
            <a:off x="1776140" y="3251734"/>
            <a:ext cx="675000" cy="945000"/>
          </a:xfrm>
          <a:prstGeom prst="rect">
            <a:avLst/>
          </a:prstGeom>
          <a:scene3d>
            <a:camera prst="orthographicFront">
              <a:rot lat="1500000" lon="19499985" rev="0"/>
            </a:camera>
            <a:lightRig rig="threePt" dir="t"/>
          </a:scene3d>
        </p:spPr>
      </p:pic>
      <p:pic>
        <p:nvPicPr>
          <p:cNvPr id="14" name="图片 13"/>
          <p:cNvPicPr preferRelativeResize="0"/>
          <p:nvPr/>
        </p:nvPicPr>
        <p:blipFill>
          <a:blip r:embed="rId6" cstate="print">
            <a:extLst>
              <a:ext uri="{28A0092B-C50C-407E-A947-70E740481C1C}">
                <a14:useLocalDpi xmlns:a14="http://schemas.microsoft.com/office/drawing/2010/main" val="0"/>
              </a:ext>
            </a:extLst>
          </a:blip>
          <a:stretch>
            <a:fillRect/>
          </a:stretch>
        </p:blipFill>
        <p:spPr>
          <a:xfrm>
            <a:off x="7036611" y="4055411"/>
            <a:ext cx="321471" cy="910835"/>
          </a:xfrm>
          <a:prstGeom prst="rect">
            <a:avLst/>
          </a:prstGeom>
          <a:scene3d>
            <a:camera prst="orthographicFront">
              <a:rot lat="3300002" lon="19499985" rev="21599986"/>
            </a:camera>
            <a:lightRig rig="threePt" dir="t"/>
          </a:scene3d>
        </p:spPr>
      </p:pic>
      <p:sp>
        <p:nvSpPr>
          <p:cNvPr id="15" name="右箭头 14"/>
          <p:cNvSpPr/>
          <p:nvPr/>
        </p:nvSpPr>
        <p:spPr>
          <a:xfrm rot="1212826">
            <a:off x="4871015" y="4062232"/>
            <a:ext cx="1017992" cy="27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Back-view</a:t>
            </a:r>
            <a:endParaRPr lang="en-US" altLang="zh-CN" sz="1050" dirty="0" smtClean="0">
              <a:solidFill>
                <a:schemeClr val="accent4"/>
              </a:solidFill>
            </a:endParaRPr>
          </a:p>
        </p:txBody>
      </p:sp>
      <p:sp>
        <p:nvSpPr>
          <p:cNvPr id="16" name="TextBox 33"/>
          <p:cNvSpPr txBox="1"/>
          <p:nvPr/>
        </p:nvSpPr>
        <p:spPr>
          <a:xfrm>
            <a:off x="5697149" y="4912667"/>
            <a:ext cx="2196695" cy="252730"/>
          </a:xfrm>
          <a:prstGeom prst="rect">
            <a:avLst/>
          </a:prstGeom>
          <a:noFill/>
        </p:spPr>
        <p:txBody>
          <a:bodyPr wrap="square" rtlCol="0">
            <a:spAutoFit/>
          </a:bodyPr>
          <a:lstStyle/>
          <a:p>
            <a:r>
              <a:rPr lang="en-US" altLang="zh-CN" sz="1050" dirty="0" smtClean="0"/>
              <a:t>Back-view image parsing network</a:t>
            </a:r>
            <a:endParaRPr lang="zh-CN" altLang="en-US" sz="1050" dirty="0"/>
          </a:p>
        </p:txBody>
      </p:sp>
      <p:pic>
        <p:nvPicPr>
          <p:cNvPr id="17" name="Picture 4" descr="C:\Users\Bear\Desktop\lipppt\psp.png"/>
          <p:cNvPicPr>
            <a:picLocks noChangeAspect="1" noChangeArrowheads="1"/>
          </p:cNvPicPr>
          <p:nvPr/>
        </p:nvPicPr>
        <p:blipFill>
          <a:blip r:embed="rId4" cstate="print"/>
          <a:srcRect/>
          <a:stretch>
            <a:fillRect/>
          </a:stretch>
        </p:blipFill>
        <p:spPr bwMode="auto">
          <a:xfrm>
            <a:off x="5976870" y="4393419"/>
            <a:ext cx="1059741" cy="30316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26"/>
                                        </p:tgtEl>
                                        <p:attrNameLst>
                                          <p:attrName>style.opacity</p:attrName>
                                        </p:attrNameLst>
                                      </p:cBhvr>
                                      <p:to>
                                        <p:strVal val="0.5"/>
                                      </p:to>
                                    </p:set>
                                    <p:animEffect filter="image" prLst="opacity: 0.5">
                                      <p:cBhvr rctx="IE">
                                        <p:cTn id="7" dur="indefinite"/>
                                        <p:tgtEl>
                                          <p:spTgt spid="26"/>
                                        </p:tgtEl>
                                      </p:cBhvr>
                                    </p:animEffect>
                                  </p:childTnLst>
                                </p:cTn>
                              </p:par>
                              <p:par>
                                <p:cTn id="8" presetID="9" presetClass="emph" presetSubtype="0" nodeType="withEffect">
                                  <p:stCondLst>
                                    <p:cond delay="0"/>
                                  </p:stCondLst>
                                  <p:childTnLst>
                                    <p:set>
                                      <p:cBhvr rctx="PPT">
                                        <p:cTn id="9" dur="indefinite"/>
                                        <p:tgtEl>
                                          <p:spTgt spid="35"/>
                                        </p:tgtEl>
                                        <p:attrNameLst>
                                          <p:attrName>style.opacity</p:attrName>
                                        </p:attrNameLst>
                                      </p:cBhvr>
                                      <p:to>
                                        <p:strVal val="0.5"/>
                                      </p:to>
                                    </p:set>
                                    <p:animEffect filter="image" prLst="opacity: 0.5">
                                      <p:cBhvr rctx="IE">
                                        <p:cTn id="10" dur="indefinite"/>
                                        <p:tgtEl>
                                          <p:spTgt spid="35"/>
                                        </p:tgtEl>
                                      </p:cBhvr>
                                    </p:animEffect>
                                  </p:childTnLst>
                                </p:cTn>
                              </p:par>
                              <p:par>
                                <p:cTn id="11" presetID="9" presetClass="emph" presetSubtype="0" nodeType="withEffect">
                                  <p:stCondLst>
                                    <p:cond delay="0"/>
                                  </p:stCondLst>
                                  <p:childTnLst>
                                    <p:set>
                                      <p:cBhvr rctx="PPT">
                                        <p:cTn id="12" dur="indefinite"/>
                                        <p:tgtEl>
                                          <p:spTgt spid="28"/>
                                        </p:tgtEl>
                                        <p:attrNameLst>
                                          <p:attrName>style.opacity</p:attrName>
                                        </p:attrNameLst>
                                      </p:cBhvr>
                                      <p:to>
                                        <p:strVal val="0.5"/>
                                      </p:to>
                                    </p:set>
                                    <p:animEffect filter="image" prLst="opacity: 0.5">
                                      <p:cBhvr rctx="IE">
                                        <p:cTn id="13" dur="indefinite"/>
                                        <p:tgtEl>
                                          <p:spTgt spid="28"/>
                                        </p:tgtEl>
                                      </p:cBhvr>
                                    </p:animEffect>
                                  </p:childTnLst>
                                </p:cTn>
                              </p:par>
                              <p:par>
                                <p:cTn id="14" presetID="9" presetClass="emph" presetSubtype="0" grpId="0" nodeType="withEffect">
                                  <p:stCondLst>
                                    <p:cond delay="0"/>
                                  </p:stCondLst>
                                  <p:childTnLst>
                                    <p:set>
                                      <p:cBhvr rctx="PPT">
                                        <p:cTn id="15" dur="indefinite"/>
                                        <p:tgtEl>
                                          <p:spTgt spid="33"/>
                                        </p:tgtEl>
                                        <p:attrNameLst>
                                          <p:attrName>style.opacity</p:attrName>
                                        </p:attrNameLst>
                                      </p:cBhvr>
                                      <p:to>
                                        <p:strVal val="0.5"/>
                                      </p:to>
                                    </p:set>
                                    <p:animEffect filter="image" prLst="opacity: 0.5">
                                      <p:cBhvr rctx="IE">
                                        <p:cTn id="16" dur="indefinite"/>
                                        <p:tgtEl>
                                          <p:spTgt spid="33"/>
                                        </p:tgtEl>
                                      </p:cBhvr>
                                    </p:animEffect>
                                  </p:childTnLst>
                                </p:cTn>
                              </p:par>
                              <p:par>
                                <p:cTn id="17" presetID="9" presetClass="emph" presetSubtype="0" nodeType="withEffect">
                                  <p:stCondLst>
                                    <p:cond delay="0"/>
                                  </p:stCondLst>
                                  <p:childTnLst>
                                    <p:set>
                                      <p:cBhvr rctx="PPT">
                                        <p:cTn id="18" dur="indefinite"/>
                                        <p:tgtEl>
                                          <p:spTgt spid="21"/>
                                        </p:tgtEl>
                                        <p:attrNameLst>
                                          <p:attrName>style.opacity</p:attrName>
                                        </p:attrNameLst>
                                      </p:cBhvr>
                                      <p:to>
                                        <p:strVal val="0.5"/>
                                      </p:to>
                                    </p:set>
                                    <p:animEffect filter="image" prLst="opacity: 0.5">
                                      <p:cBhvr rctx="IE">
                                        <p:cTn id="19" dur="indefinite"/>
                                        <p:tgtEl>
                                          <p:spTgt spid="21"/>
                                        </p:tgtEl>
                                      </p:cBhvr>
                                    </p:animEffec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p:bldP spid="26" grpId="0" bldLvl="0" animBg="1"/>
      <p:bldP spid="33" grpId="0"/>
      <p:bldP spid="15" grpId="0" bldLvl="0"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ph type="title"/>
          </p:nvPr>
        </p:nvSpPr>
        <p:spPr/>
        <p:txBody>
          <a:bodyPr/>
          <a:lstStyle/>
          <a:p>
            <a:pPr eaLnBrk="1" hangingPunct="1"/>
            <a:r>
              <a:rPr lang="en-US" altLang="zh-CN" dirty="0"/>
              <a:t>V</a:t>
            </a:r>
            <a:r>
              <a:rPr lang="en-US" altLang="zh-CN" dirty="0" smtClean="0"/>
              <a:t>iew Specific Net (VS-Net)</a:t>
            </a:r>
            <a:endParaRPr lang="en-US" altLang="zh-CN" dirty="0" smtClean="0"/>
          </a:p>
        </p:txBody>
      </p:sp>
      <p:sp>
        <p:nvSpPr>
          <p:cNvPr id="9219" name="内容占位符 2"/>
          <p:cNvSpPr>
            <a:spLocks noGrp="1" noChangeArrowheads="1"/>
          </p:cNvSpPr>
          <p:nvPr>
            <p:ph idx="1"/>
          </p:nvPr>
        </p:nvSpPr>
        <p:spPr/>
        <p:txBody>
          <a:bodyPr/>
          <a:lstStyle/>
          <a:p>
            <a:pPr eaLnBrk="1" hangingPunct="1"/>
            <a:r>
              <a:rPr lang="en-US" altLang="zh-CN" sz="1800" dirty="0"/>
              <a:t>VS-Net </a:t>
            </a:r>
            <a:r>
              <a:rPr lang="zh-CN" altLang="en-US" sz="1800" dirty="0" smtClean="0"/>
              <a:t>has </a:t>
            </a:r>
            <a:r>
              <a:rPr lang="zh-CN" altLang="en-US" sz="1800" dirty="0"/>
              <a:t>a </a:t>
            </a:r>
            <a:r>
              <a:rPr lang="zh-CN" altLang="en-US" sz="1800" dirty="0">
                <a:solidFill>
                  <a:srgbClr val="FF0000"/>
                </a:solidFill>
              </a:rPr>
              <a:t>cascade</a:t>
            </a:r>
            <a:r>
              <a:rPr lang="zh-CN" altLang="en-US" sz="1800" dirty="0"/>
              <a:t> structure including a view classifier and the corresponding human parsing </a:t>
            </a:r>
            <a:r>
              <a:rPr lang="zh-CN" altLang="en-US" sz="1800" dirty="0" smtClean="0"/>
              <a:t>model</a:t>
            </a:r>
            <a:r>
              <a:rPr lang="en-US" altLang="zh-CN" sz="1800" dirty="0" smtClean="0"/>
              <a:t>s</a:t>
            </a:r>
            <a:r>
              <a:rPr lang="zh-CN" altLang="en-US" sz="1800" dirty="0" smtClean="0"/>
              <a:t> </a:t>
            </a:r>
            <a:endParaRPr lang="en-US" altLang="zh-CN" sz="1800" dirty="0" smtClean="0"/>
          </a:p>
          <a:p>
            <a:pPr lvl="1" eaLnBrk="1" hangingPunct="1">
              <a:buFont typeface="Arial" panose="020B0604020202020204" pitchFamily="34" charset="0"/>
              <a:buChar char="•"/>
            </a:pPr>
            <a:r>
              <a:rPr lang="zh-CN" altLang="en-US" sz="1500" dirty="0"/>
              <a:t>The </a:t>
            </a:r>
            <a:r>
              <a:rPr lang="zh-CN" altLang="en-US" sz="1500" dirty="0">
                <a:solidFill>
                  <a:srgbClr val="FF0000"/>
                </a:solidFill>
              </a:rPr>
              <a:t>view classifier </a:t>
            </a:r>
            <a:r>
              <a:rPr lang="zh-CN" altLang="en-US" sz="1500" dirty="0"/>
              <a:t>predicts the human</a:t>
            </a:r>
            <a:r>
              <a:rPr lang="en-US" altLang="zh-CN" sz="1500" dirty="0"/>
              <a:t> as </a:t>
            </a:r>
            <a:r>
              <a:rPr lang="zh-CN" altLang="en-US" sz="1500" dirty="0"/>
              <a:t>frontal</a:t>
            </a:r>
            <a:r>
              <a:rPr lang="en-US" altLang="zh-CN" sz="1500" dirty="0"/>
              <a:t>/</a:t>
            </a:r>
            <a:r>
              <a:rPr lang="zh-CN" altLang="en-US" sz="1500" dirty="0"/>
              <a:t>back view. </a:t>
            </a:r>
            <a:endParaRPr lang="en-US" altLang="zh-CN" sz="1500" dirty="0"/>
          </a:p>
          <a:p>
            <a:pPr lvl="1" eaLnBrk="1" hangingPunct="1">
              <a:buFont typeface="Arial" panose="020B0604020202020204" pitchFamily="34" charset="0"/>
              <a:buChar char="•"/>
            </a:pPr>
            <a:r>
              <a:rPr lang="en-US" altLang="zh-CN" sz="1500" dirty="0" smtClean="0"/>
              <a:t>The </a:t>
            </a:r>
            <a:r>
              <a:rPr lang="en-US" altLang="zh-CN" sz="1500" dirty="0" smtClean="0">
                <a:solidFill>
                  <a:srgbClr val="FF0000"/>
                </a:solidFill>
              </a:rPr>
              <a:t>corresponding parsing models </a:t>
            </a:r>
            <a:r>
              <a:rPr lang="en-US" altLang="zh-CN" sz="1500" dirty="0" smtClean="0"/>
              <a:t>are used.</a:t>
            </a:r>
            <a:endParaRPr lang="zh-CN" altLang="en-US" sz="1500" dirty="0" smtClean="0"/>
          </a:p>
        </p:txBody>
      </p:sp>
      <p:grpSp>
        <p:nvGrpSpPr>
          <p:cNvPr id="37" name="组合 36"/>
          <p:cNvGrpSpPr/>
          <p:nvPr/>
        </p:nvGrpSpPr>
        <p:grpSpPr>
          <a:xfrm>
            <a:off x="1347511" y="2501635"/>
            <a:ext cx="6546356" cy="2663762"/>
            <a:chOff x="272682" y="3335513"/>
            <a:chExt cx="8728474" cy="3551683"/>
          </a:xfrm>
        </p:grpSpPr>
        <p:grpSp>
          <p:nvGrpSpPr>
            <p:cNvPr id="16" name="组合 15"/>
            <p:cNvGrpSpPr/>
            <p:nvPr/>
          </p:nvGrpSpPr>
          <p:grpSpPr>
            <a:xfrm>
              <a:off x="272682" y="3335513"/>
              <a:ext cx="8728474" cy="3551683"/>
              <a:chOff x="201244" y="2071678"/>
              <a:chExt cx="8728474" cy="3551683"/>
            </a:xfrm>
          </p:grpSpPr>
          <p:pic>
            <p:nvPicPr>
              <p:cNvPr id="21" name="图片 20"/>
              <p:cNvPicPr preferRelativeResize="0"/>
              <p:nvPr/>
            </p:nvPicPr>
            <p:blipFill>
              <a:blip r:embed="rId1">
                <a:extLst>
                  <a:ext uri="{28A0092B-C50C-407E-A947-70E740481C1C}">
                    <a14:useLocalDpi xmlns:a14="http://schemas.microsoft.com/office/drawing/2010/main" val="0"/>
                  </a:ext>
                </a:extLst>
              </a:blip>
              <a:stretch>
                <a:fillRect/>
              </a:stretch>
            </p:blipFill>
            <p:spPr>
              <a:xfrm>
                <a:off x="201244" y="3071810"/>
                <a:ext cx="900000" cy="1260000"/>
              </a:xfrm>
              <a:prstGeom prst="rect">
                <a:avLst/>
              </a:prstGeom>
              <a:scene3d>
                <a:camera prst="orthographicFront">
                  <a:rot lat="1500000" lon="19499985" rev="0"/>
                </a:camera>
                <a:lightRig rig="threePt" dir="t"/>
              </a:scene3d>
            </p:spPr>
          </p:pic>
          <p:pic>
            <p:nvPicPr>
              <p:cNvPr id="22" name="图片 21"/>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772748" y="3071810"/>
                <a:ext cx="900000" cy="1260000"/>
              </a:xfrm>
              <a:prstGeom prst="rect">
                <a:avLst/>
              </a:prstGeom>
              <a:scene3d>
                <a:camera prst="orthographicFront">
                  <a:rot lat="1500000" lon="19499985" rev="0"/>
                </a:camera>
                <a:lightRig rig="threePt" dir="t"/>
              </a:scene3d>
            </p:spPr>
          </p:pic>
          <p:sp>
            <p:nvSpPr>
              <p:cNvPr id="23" name="TextBox 22"/>
              <p:cNvSpPr txBox="1"/>
              <p:nvPr/>
            </p:nvSpPr>
            <p:spPr>
              <a:xfrm>
                <a:off x="272682" y="4429132"/>
                <a:ext cx="1571636" cy="336973"/>
              </a:xfrm>
              <a:prstGeom prst="rect">
                <a:avLst/>
              </a:prstGeom>
              <a:noFill/>
            </p:spPr>
            <p:txBody>
              <a:bodyPr wrap="square" rtlCol="0">
                <a:spAutoFit/>
              </a:bodyPr>
              <a:lstStyle/>
              <a:p>
                <a:r>
                  <a:rPr lang="en-US" altLang="zh-CN" sz="1050" dirty="0" smtClean="0"/>
                  <a:t>Input images</a:t>
                </a:r>
                <a:endParaRPr lang="en-US" altLang="zh-CN" sz="1050" dirty="0" smtClean="0"/>
              </a:p>
            </p:txBody>
          </p:sp>
          <p:sp>
            <p:nvSpPr>
              <p:cNvPr id="24" name="右箭头 23"/>
              <p:cNvSpPr/>
              <p:nvPr/>
            </p:nvSpPr>
            <p:spPr>
              <a:xfrm>
                <a:off x="1646878" y="3026083"/>
                <a:ext cx="1399054" cy="1311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75" dirty="0" smtClean="0">
                    <a:solidFill>
                      <a:schemeClr val="accent4"/>
                    </a:solidFill>
                  </a:rPr>
                  <a:t>Front-view</a:t>
                </a:r>
                <a:br>
                  <a:rPr lang="en-US" altLang="zh-CN" sz="975" dirty="0" smtClean="0">
                    <a:solidFill>
                      <a:schemeClr val="accent4"/>
                    </a:solidFill>
                  </a:rPr>
                </a:br>
                <a:r>
                  <a:rPr lang="en-US" altLang="zh-CN" sz="975" dirty="0" smtClean="0">
                    <a:solidFill>
                      <a:schemeClr val="accent4"/>
                    </a:solidFill>
                  </a:rPr>
                  <a:t>or</a:t>
                </a:r>
                <a:br>
                  <a:rPr lang="en-US" altLang="zh-CN" sz="975" dirty="0" smtClean="0">
                    <a:solidFill>
                      <a:schemeClr val="accent4"/>
                    </a:solidFill>
                  </a:rPr>
                </a:br>
                <a:r>
                  <a:rPr lang="en-US" altLang="zh-CN" sz="975" dirty="0" smtClean="0">
                    <a:solidFill>
                      <a:schemeClr val="accent4"/>
                    </a:solidFill>
                  </a:rPr>
                  <a:t>Back-view?</a:t>
                </a:r>
                <a:endParaRPr lang="zh-CN" altLang="en-US" sz="975" dirty="0">
                  <a:solidFill>
                    <a:schemeClr val="accent4"/>
                  </a:solidFill>
                </a:endParaRPr>
              </a:p>
            </p:txBody>
          </p:sp>
          <p:sp>
            <p:nvSpPr>
              <p:cNvPr id="25" name="TextBox 24"/>
              <p:cNvSpPr txBox="1"/>
              <p:nvPr/>
            </p:nvSpPr>
            <p:spPr>
              <a:xfrm>
                <a:off x="3286116" y="4357694"/>
                <a:ext cx="1428760" cy="336973"/>
              </a:xfrm>
              <a:prstGeom prst="rect">
                <a:avLst/>
              </a:prstGeom>
              <a:noFill/>
            </p:spPr>
            <p:txBody>
              <a:bodyPr wrap="square" rtlCol="0">
                <a:spAutoFit/>
              </a:bodyPr>
              <a:lstStyle/>
              <a:p>
                <a:r>
                  <a:rPr lang="en-US" altLang="zh-CN" sz="1050" dirty="0" smtClean="0"/>
                  <a:t>View classifier</a:t>
                </a:r>
                <a:endParaRPr lang="en-US" altLang="zh-CN" sz="1050" dirty="0" smtClean="0"/>
              </a:p>
            </p:txBody>
          </p:sp>
          <p:sp>
            <p:nvSpPr>
              <p:cNvPr id="26" name="右箭头 25"/>
              <p:cNvSpPr/>
              <p:nvPr/>
            </p:nvSpPr>
            <p:spPr>
              <a:xfrm rot="20364128">
                <a:off x="4883379" y="2781401"/>
                <a:ext cx="1357322"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Front-view</a:t>
                </a:r>
                <a:endParaRPr lang="zh-CN" altLang="en-US" sz="1050" dirty="0">
                  <a:solidFill>
                    <a:schemeClr val="accent4"/>
                  </a:solidFill>
                </a:endParaRPr>
              </a:p>
            </p:txBody>
          </p:sp>
          <p:pic>
            <p:nvPicPr>
              <p:cNvPr id="27" name="图片 26"/>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6286512" y="2071678"/>
                <a:ext cx="428628" cy="1091053"/>
              </a:xfrm>
              <a:prstGeom prst="rect">
                <a:avLst/>
              </a:prstGeom>
              <a:scene3d>
                <a:camera prst="orthographicFront">
                  <a:rot lat="3000000" lon="19499965" rev="21599974"/>
                </a:camera>
                <a:lightRig rig="threePt" dir="t"/>
              </a:scene3d>
            </p:spPr>
          </p:pic>
          <p:pic>
            <p:nvPicPr>
              <p:cNvPr id="28" name="图片 27"/>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7815405" y="2143116"/>
                <a:ext cx="399933" cy="1000132"/>
              </a:xfrm>
              <a:prstGeom prst="rect">
                <a:avLst/>
              </a:prstGeom>
              <a:scene3d>
                <a:camera prst="orthographicFront">
                  <a:rot lat="3000000" lon="19499965" rev="21599971"/>
                </a:camera>
                <a:lightRig rig="threePt" dir="t"/>
              </a:scene3d>
            </p:spPr>
          </p:pic>
          <p:pic>
            <p:nvPicPr>
              <p:cNvPr id="29" name="图片 28"/>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7786710" y="4143380"/>
                <a:ext cx="428628" cy="1214446"/>
              </a:xfrm>
              <a:prstGeom prst="rect">
                <a:avLst/>
              </a:prstGeom>
              <a:scene3d>
                <a:camera prst="orthographicFront">
                  <a:rot lat="3300002" lon="19499985" rev="21599986"/>
                </a:camera>
                <a:lightRig rig="threePt" dir="t"/>
              </a:scene3d>
            </p:spPr>
          </p:pic>
          <p:sp>
            <p:nvSpPr>
              <p:cNvPr id="30" name="右箭头 29"/>
              <p:cNvSpPr/>
              <p:nvPr/>
            </p:nvSpPr>
            <p:spPr>
              <a:xfrm rot="1212826">
                <a:off x="4899248" y="4152474"/>
                <a:ext cx="1357322"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Back-view</a:t>
                </a:r>
                <a:endParaRPr lang="en-US" altLang="zh-CN" sz="1050" dirty="0" smtClean="0">
                  <a:solidFill>
                    <a:schemeClr val="accent4"/>
                  </a:solidFill>
                </a:endParaRPr>
              </a:p>
            </p:txBody>
          </p:sp>
          <p:pic>
            <p:nvPicPr>
              <p:cNvPr id="32" name="Picture 7" descr="C:\Users\Bear\Desktop\lipppt\vgg16 - 副本.png"/>
              <p:cNvPicPr>
                <a:picLocks noChangeAspect="1" noChangeArrowheads="1"/>
              </p:cNvPicPr>
              <p:nvPr/>
            </p:nvPicPr>
            <p:blipFill>
              <a:blip r:embed="rId5" cstate="print"/>
              <a:srcRect/>
              <a:stretch>
                <a:fillRect/>
              </a:stretch>
            </p:blipFill>
            <p:spPr bwMode="auto">
              <a:xfrm>
                <a:off x="3071802" y="3071810"/>
                <a:ext cx="1795024" cy="1054099"/>
              </a:xfrm>
              <a:prstGeom prst="rect">
                <a:avLst/>
              </a:prstGeom>
              <a:noFill/>
            </p:spPr>
          </p:pic>
          <p:sp>
            <p:nvSpPr>
              <p:cNvPr id="33" name="TextBox 32"/>
              <p:cNvSpPr txBox="1"/>
              <p:nvPr/>
            </p:nvSpPr>
            <p:spPr>
              <a:xfrm>
                <a:off x="6000792" y="3143248"/>
                <a:ext cx="2928926" cy="336973"/>
              </a:xfrm>
              <a:prstGeom prst="rect">
                <a:avLst/>
              </a:prstGeom>
              <a:noFill/>
            </p:spPr>
            <p:txBody>
              <a:bodyPr wrap="square" rtlCol="0">
                <a:spAutoFit/>
              </a:bodyPr>
              <a:lstStyle/>
              <a:p>
                <a:r>
                  <a:rPr lang="en-US" altLang="zh-CN" sz="1050" dirty="0" smtClean="0"/>
                  <a:t>Front-view image parsing network</a:t>
                </a:r>
                <a:endParaRPr lang="zh-CN" altLang="en-US" sz="1050" dirty="0"/>
              </a:p>
            </p:txBody>
          </p:sp>
          <p:sp>
            <p:nvSpPr>
              <p:cNvPr id="34" name="TextBox 33"/>
              <p:cNvSpPr txBox="1"/>
              <p:nvPr/>
            </p:nvSpPr>
            <p:spPr>
              <a:xfrm>
                <a:off x="6000760" y="5286388"/>
                <a:ext cx="2928926" cy="336973"/>
              </a:xfrm>
              <a:prstGeom prst="rect">
                <a:avLst/>
              </a:prstGeom>
              <a:noFill/>
            </p:spPr>
            <p:txBody>
              <a:bodyPr wrap="square" rtlCol="0">
                <a:spAutoFit/>
              </a:bodyPr>
              <a:lstStyle/>
              <a:p>
                <a:r>
                  <a:rPr lang="en-US" altLang="zh-CN" sz="1050" dirty="0" smtClean="0"/>
                  <a:t>Back-view image parsing network</a:t>
                </a:r>
                <a:endParaRPr lang="zh-CN" altLang="en-US" sz="1050" dirty="0"/>
              </a:p>
            </p:txBody>
          </p:sp>
          <p:pic>
            <p:nvPicPr>
              <p:cNvPr id="31" name="图片 30"/>
              <p:cNvPicPr preferRelativeResize="0"/>
              <p:nvPr/>
            </p:nvPicPr>
            <p:blipFill>
              <a:blip r:embed="rId6" cstate="print">
                <a:extLst>
                  <a:ext uri="{28A0092B-C50C-407E-A947-70E740481C1C}">
                    <a14:useLocalDpi xmlns:a14="http://schemas.microsoft.com/office/drawing/2010/main" val="0"/>
                  </a:ext>
                </a:extLst>
              </a:blip>
              <a:stretch>
                <a:fillRect/>
              </a:stretch>
            </p:blipFill>
            <p:spPr>
              <a:xfrm>
                <a:off x="6286512" y="4143380"/>
                <a:ext cx="428628" cy="1214446"/>
              </a:xfrm>
              <a:prstGeom prst="rect">
                <a:avLst/>
              </a:prstGeom>
              <a:scene3d>
                <a:camera prst="orthographicFront">
                  <a:rot lat="3300002" lon="19499981" rev="21599983"/>
                </a:camera>
                <a:lightRig rig="threePt" dir="t"/>
              </a:scene3d>
            </p:spPr>
          </p:pic>
        </p:grpSp>
        <p:pic>
          <p:nvPicPr>
            <p:cNvPr id="35" name="Picture 4" descr="C:\Users\Bear\Desktop\lipppt\psp.png"/>
            <p:cNvPicPr>
              <a:picLocks noChangeAspect="1" noChangeArrowheads="1"/>
            </p:cNvPicPr>
            <p:nvPr/>
          </p:nvPicPr>
          <p:blipFill>
            <a:blip r:embed="rId7" cstate="print"/>
            <a:srcRect/>
            <a:stretch>
              <a:fillRect/>
            </a:stretch>
          </p:blipFill>
          <p:spPr bwMode="auto">
            <a:xfrm>
              <a:off x="6786578" y="3714752"/>
              <a:ext cx="1071570" cy="404215"/>
            </a:xfrm>
            <a:prstGeom prst="rect">
              <a:avLst/>
            </a:prstGeom>
            <a:noFill/>
          </p:spPr>
        </p:pic>
        <p:pic>
          <p:nvPicPr>
            <p:cNvPr id="36" name="Picture 4" descr="C:\Users\Bear\Desktop\lipppt\psp.png"/>
            <p:cNvPicPr>
              <a:picLocks noChangeAspect="1" noChangeArrowheads="1"/>
            </p:cNvPicPr>
            <p:nvPr/>
          </p:nvPicPr>
          <p:blipFill>
            <a:blip r:embed="rId7" cstate="print"/>
            <a:srcRect/>
            <a:stretch>
              <a:fillRect/>
            </a:stretch>
          </p:blipFill>
          <p:spPr bwMode="auto">
            <a:xfrm>
              <a:off x="6786578" y="5857892"/>
              <a:ext cx="1071570" cy="404215"/>
            </a:xfrm>
            <a:prstGeom prst="rect">
              <a:avLst/>
            </a:prstGeom>
            <a:noFill/>
          </p:spPr>
        </p:pic>
      </p:grpSp>
      <p:sp>
        <p:nvSpPr>
          <p:cNvPr id="2" name="圆角矩形 1"/>
          <p:cNvSpPr/>
          <p:nvPr/>
        </p:nvSpPr>
        <p:spPr>
          <a:xfrm>
            <a:off x="1223628" y="2555213"/>
            <a:ext cx="6750750" cy="2554819"/>
          </a:xfrm>
          <a:prstGeom prst="roundRect">
            <a:avLst>
              <a:gd name="adj" fmla="val 12163"/>
            </a:avLst>
          </a:prstGeom>
          <a:noFill/>
          <a:ln>
            <a:solidFill>
              <a:srgbClr val="83838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01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ph type="title"/>
          </p:nvPr>
        </p:nvSpPr>
        <p:spPr/>
        <p:txBody>
          <a:bodyPr/>
          <a:lstStyle/>
          <a:p>
            <a:pPr eaLnBrk="1" hangingPunct="1"/>
            <a:r>
              <a:rPr lang="en-US" altLang="zh-CN" dirty="0"/>
              <a:t>V</a:t>
            </a:r>
            <a:r>
              <a:rPr lang="en-US" altLang="zh-CN" dirty="0" smtClean="0"/>
              <a:t>iew Specific Net (VS-Net)</a:t>
            </a:r>
            <a:endParaRPr lang="en-US" altLang="zh-CN" dirty="0" smtClean="0"/>
          </a:p>
        </p:txBody>
      </p:sp>
      <p:sp>
        <p:nvSpPr>
          <p:cNvPr id="9219" name="内容占位符 2"/>
          <p:cNvSpPr>
            <a:spLocks noGrp="1" noChangeArrowheads="1"/>
          </p:cNvSpPr>
          <p:nvPr>
            <p:ph idx="1"/>
          </p:nvPr>
        </p:nvSpPr>
        <p:spPr/>
        <p:txBody>
          <a:bodyPr/>
          <a:lstStyle/>
          <a:p>
            <a:pPr eaLnBrk="1" hangingPunct="1"/>
            <a:r>
              <a:rPr lang="en-US" altLang="zh-CN" sz="1800" dirty="0"/>
              <a:t>VS-Net </a:t>
            </a:r>
            <a:r>
              <a:rPr lang="zh-CN" altLang="en-US" sz="1800" dirty="0" smtClean="0"/>
              <a:t>has </a:t>
            </a:r>
            <a:r>
              <a:rPr lang="zh-CN" altLang="en-US" sz="1800" dirty="0"/>
              <a:t>a </a:t>
            </a:r>
            <a:r>
              <a:rPr lang="zh-CN" altLang="en-US" sz="1800" dirty="0">
                <a:solidFill>
                  <a:srgbClr val="FF0000"/>
                </a:solidFill>
              </a:rPr>
              <a:t>cascade</a:t>
            </a:r>
            <a:r>
              <a:rPr lang="zh-CN" altLang="en-US" sz="1800" dirty="0"/>
              <a:t> structure including a view classifier and the corresponding human parsing </a:t>
            </a:r>
            <a:r>
              <a:rPr lang="zh-CN" altLang="en-US" sz="1800" dirty="0" smtClean="0"/>
              <a:t>model</a:t>
            </a:r>
            <a:r>
              <a:rPr lang="en-US" altLang="zh-CN" sz="1800" dirty="0" smtClean="0"/>
              <a:t>s</a:t>
            </a:r>
            <a:r>
              <a:rPr lang="zh-CN" altLang="en-US" sz="1800" dirty="0" smtClean="0"/>
              <a:t> </a:t>
            </a:r>
            <a:endParaRPr lang="en-US" altLang="zh-CN" sz="1800" dirty="0" smtClean="0"/>
          </a:p>
          <a:p>
            <a:pPr lvl="1" eaLnBrk="1" hangingPunct="1">
              <a:buFont typeface="Arial" panose="020B0604020202020204" pitchFamily="34" charset="0"/>
              <a:buChar char="•"/>
            </a:pPr>
            <a:r>
              <a:rPr lang="zh-CN" altLang="en-US" sz="1500" dirty="0"/>
              <a:t>The </a:t>
            </a:r>
            <a:r>
              <a:rPr lang="zh-CN" altLang="en-US" sz="1500" dirty="0">
                <a:solidFill>
                  <a:srgbClr val="FF0000"/>
                </a:solidFill>
              </a:rPr>
              <a:t>view classifier </a:t>
            </a:r>
            <a:r>
              <a:rPr lang="zh-CN" altLang="en-US" sz="1500" dirty="0"/>
              <a:t>predicts the human</a:t>
            </a:r>
            <a:r>
              <a:rPr lang="en-US" altLang="zh-CN" sz="1500" dirty="0"/>
              <a:t> as </a:t>
            </a:r>
            <a:r>
              <a:rPr lang="zh-CN" altLang="en-US" sz="1500" dirty="0"/>
              <a:t>frontal</a:t>
            </a:r>
            <a:r>
              <a:rPr lang="en-US" altLang="zh-CN" sz="1500" dirty="0"/>
              <a:t>/</a:t>
            </a:r>
            <a:r>
              <a:rPr lang="zh-CN" altLang="en-US" sz="1500" dirty="0"/>
              <a:t>back view. </a:t>
            </a:r>
            <a:endParaRPr lang="en-US" altLang="zh-CN" sz="1500" dirty="0"/>
          </a:p>
          <a:p>
            <a:pPr lvl="1" eaLnBrk="1" hangingPunct="1">
              <a:buFont typeface="Arial" panose="020B0604020202020204" pitchFamily="34" charset="0"/>
              <a:buChar char="•"/>
            </a:pPr>
            <a:r>
              <a:rPr lang="en-US" altLang="zh-CN" sz="1500" dirty="0" smtClean="0"/>
              <a:t>The </a:t>
            </a:r>
            <a:r>
              <a:rPr lang="en-US" altLang="zh-CN" sz="1500" dirty="0" smtClean="0">
                <a:solidFill>
                  <a:srgbClr val="FF0000"/>
                </a:solidFill>
              </a:rPr>
              <a:t>corresponding parsing models </a:t>
            </a:r>
            <a:r>
              <a:rPr lang="en-US" altLang="zh-CN" sz="1500" dirty="0" smtClean="0"/>
              <a:t>are used.</a:t>
            </a:r>
            <a:endParaRPr lang="zh-CN" altLang="en-US" sz="1500" dirty="0" smtClean="0"/>
          </a:p>
        </p:txBody>
      </p:sp>
      <p:grpSp>
        <p:nvGrpSpPr>
          <p:cNvPr id="37" name="组合 36"/>
          <p:cNvGrpSpPr/>
          <p:nvPr/>
        </p:nvGrpSpPr>
        <p:grpSpPr>
          <a:xfrm>
            <a:off x="1347511" y="2501635"/>
            <a:ext cx="6546356" cy="2663762"/>
            <a:chOff x="272682" y="3335513"/>
            <a:chExt cx="8728474" cy="3551683"/>
          </a:xfrm>
        </p:grpSpPr>
        <p:grpSp>
          <p:nvGrpSpPr>
            <p:cNvPr id="16" name="组合 15"/>
            <p:cNvGrpSpPr/>
            <p:nvPr/>
          </p:nvGrpSpPr>
          <p:grpSpPr>
            <a:xfrm>
              <a:off x="272682" y="3335513"/>
              <a:ext cx="8728474" cy="3551683"/>
              <a:chOff x="201244" y="2071678"/>
              <a:chExt cx="8728474" cy="3551683"/>
            </a:xfrm>
          </p:grpSpPr>
          <p:pic>
            <p:nvPicPr>
              <p:cNvPr id="21" name="图片 20"/>
              <p:cNvPicPr preferRelativeResize="0"/>
              <p:nvPr/>
            </p:nvPicPr>
            <p:blipFill>
              <a:blip r:embed="rId1">
                <a:extLst>
                  <a:ext uri="{28A0092B-C50C-407E-A947-70E740481C1C}">
                    <a14:useLocalDpi xmlns:a14="http://schemas.microsoft.com/office/drawing/2010/main" val="0"/>
                  </a:ext>
                </a:extLst>
              </a:blip>
              <a:stretch>
                <a:fillRect/>
              </a:stretch>
            </p:blipFill>
            <p:spPr>
              <a:xfrm>
                <a:off x="201244" y="3071810"/>
                <a:ext cx="900000" cy="1260000"/>
              </a:xfrm>
              <a:prstGeom prst="rect">
                <a:avLst/>
              </a:prstGeom>
              <a:scene3d>
                <a:camera prst="orthographicFront">
                  <a:rot lat="1500000" lon="19499985" rev="0"/>
                </a:camera>
                <a:lightRig rig="threePt" dir="t"/>
              </a:scene3d>
            </p:spPr>
          </p:pic>
          <p:pic>
            <p:nvPicPr>
              <p:cNvPr id="22" name="图片 21"/>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772748" y="3071810"/>
                <a:ext cx="900000" cy="1260000"/>
              </a:xfrm>
              <a:prstGeom prst="rect">
                <a:avLst/>
              </a:prstGeom>
              <a:scene3d>
                <a:camera prst="orthographicFront">
                  <a:rot lat="1500000" lon="19499985" rev="0"/>
                </a:camera>
                <a:lightRig rig="threePt" dir="t"/>
              </a:scene3d>
            </p:spPr>
          </p:pic>
          <p:sp>
            <p:nvSpPr>
              <p:cNvPr id="23" name="TextBox 22"/>
              <p:cNvSpPr txBox="1"/>
              <p:nvPr/>
            </p:nvSpPr>
            <p:spPr>
              <a:xfrm>
                <a:off x="272682" y="4429132"/>
                <a:ext cx="1571636" cy="336973"/>
              </a:xfrm>
              <a:prstGeom prst="rect">
                <a:avLst/>
              </a:prstGeom>
              <a:noFill/>
            </p:spPr>
            <p:txBody>
              <a:bodyPr wrap="square" rtlCol="0">
                <a:spAutoFit/>
              </a:bodyPr>
              <a:lstStyle/>
              <a:p>
                <a:r>
                  <a:rPr lang="en-US" altLang="zh-CN" sz="1050" dirty="0" smtClean="0"/>
                  <a:t>Input images</a:t>
                </a:r>
                <a:endParaRPr lang="en-US" altLang="zh-CN" sz="1050" dirty="0" smtClean="0"/>
              </a:p>
            </p:txBody>
          </p:sp>
          <p:sp>
            <p:nvSpPr>
              <p:cNvPr id="24" name="右箭头 23"/>
              <p:cNvSpPr/>
              <p:nvPr/>
            </p:nvSpPr>
            <p:spPr>
              <a:xfrm>
                <a:off x="1646878" y="3026083"/>
                <a:ext cx="1399054" cy="1311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75" dirty="0" smtClean="0">
                    <a:solidFill>
                      <a:schemeClr val="accent4"/>
                    </a:solidFill>
                  </a:rPr>
                  <a:t>Front-view</a:t>
                </a:r>
                <a:br>
                  <a:rPr lang="en-US" altLang="zh-CN" sz="975" dirty="0" smtClean="0">
                    <a:solidFill>
                      <a:schemeClr val="accent4"/>
                    </a:solidFill>
                  </a:rPr>
                </a:br>
                <a:r>
                  <a:rPr lang="en-US" altLang="zh-CN" sz="975" dirty="0" smtClean="0">
                    <a:solidFill>
                      <a:schemeClr val="accent4"/>
                    </a:solidFill>
                  </a:rPr>
                  <a:t>or</a:t>
                </a:r>
                <a:br>
                  <a:rPr lang="en-US" altLang="zh-CN" sz="975" dirty="0" smtClean="0">
                    <a:solidFill>
                      <a:schemeClr val="accent4"/>
                    </a:solidFill>
                  </a:rPr>
                </a:br>
                <a:r>
                  <a:rPr lang="en-US" altLang="zh-CN" sz="975" dirty="0" smtClean="0">
                    <a:solidFill>
                      <a:schemeClr val="accent4"/>
                    </a:solidFill>
                  </a:rPr>
                  <a:t>Back-view?</a:t>
                </a:r>
                <a:endParaRPr lang="zh-CN" altLang="en-US" sz="975" dirty="0">
                  <a:solidFill>
                    <a:schemeClr val="accent4"/>
                  </a:solidFill>
                </a:endParaRPr>
              </a:p>
            </p:txBody>
          </p:sp>
          <p:sp>
            <p:nvSpPr>
              <p:cNvPr id="25" name="TextBox 24"/>
              <p:cNvSpPr txBox="1"/>
              <p:nvPr/>
            </p:nvSpPr>
            <p:spPr>
              <a:xfrm>
                <a:off x="3286116" y="4357694"/>
                <a:ext cx="1428760" cy="336973"/>
              </a:xfrm>
              <a:prstGeom prst="rect">
                <a:avLst/>
              </a:prstGeom>
              <a:noFill/>
            </p:spPr>
            <p:txBody>
              <a:bodyPr wrap="square" rtlCol="0">
                <a:spAutoFit/>
              </a:bodyPr>
              <a:lstStyle/>
              <a:p>
                <a:r>
                  <a:rPr lang="en-US" altLang="zh-CN" sz="1050" dirty="0" smtClean="0"/>
                  <a:t>View classifier</a:t>
                </a:r>
                <a:endParaRPr lang="en-US" altLang="zh-CN" sz="1050" dirty="0" smtClean="0"/>
              </a:p>
            </p:txBody>
          </p:sp>
          <p:sp>
            <p:nvSpPr>
              <p:cNvPr id="26" name="右箭头 25"/>
              <p:cNvSpPr/>
              <p:nvPr/>
            </p:nvSpPr>
            <p:spPr>
              <a:xfrm rot="20364128">
                <a:off x="4883379" y="2781401"/>
                <a:ext cx="1357322"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Front-view</a:t>
                </a:r>
                <a:endParaRPr lang="zh-CN" altLang="en-US" sz="1050" dirty="0">
                  <a:solidFill>
                    <a:schemeClr val="accent4"/>
                  </a:solidFill>
                </a:endParaRPr>
              </a:p>
            </p:txBody>
          </p:sp>
          <p:pic>
            <p:nvPicPr>
              <p:cNvPr id="27" name="图片 26"/>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6286512" y="2071678"/>
                <a:ext cx="428628" cy="1091053"/>
              </a:xfrm>
              <a:prstGeom prst="rect">
                <a:avLst/>
              </a:prstGeom>
              <a:scene3d>
                <a:camera prst="orthographicFront">
                  <a:rot lat="3000000" lon="19499965" rev="21599974"/>
                </a:camera>
                <a:lightRig rig="threePt" dir="t"/>
              </a:scene3d>
            </p:spPr>
          </p:pic>
          <p:pic>
            <p:nvPicPr>
              <p:cNvPr id="28" name="图片 27"/>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7815405" y="2143116"/>
                <a:ext cx="399933" cy="1000132"/>
              </a:xfrm>
              <a:prstGeom prst="rect">
                <a:avLst/>
              </a:prstGeom>
              <a:scene3d>
                <a:camera prst="orthographicFront">
                  <a:rot lat="3000000" lon="19499965" rev="21599971"/>
                </a:camera>
                <a:lightRig rig="threePt" dir="t"/>
              </a:scene3d>
            </p:spPr>
          </p:pic>
          <p:pic>
            <p:nvPicPr>
              <p:cNvPr id="29" name="图片 28"/>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7786710" y="4143380"/>
                <a:ext cx="428628" cy="1214446"/>
              </a:xfrm>
              <a:prstGeom prst="rect">
                <a:avLst/>
              </a:prstGeom>
              <a:scene3d>
                <a:camera prst="orthographicFront">
                  <a:rot lat="3300002" lon="19499985" rev="21599986"/>
                </a:camera>
                <a:lightRig rig="threePt" dir="t"/>
              </a:scene3d>
            </p:spPr>
          </p:pic>
          <p:sp>
            <p:nvSpPr>
              <p:cNvPr id="30" name="右箭头 29"/>
              <p:cNvSpPr/>
              <p:nvPr/>
            </p:nvSpPr>
            <p:spPr>
              <a:xfrm rot="1212826">
                <a:off x="4899248" y="4152474"/>
                <a:ext cx="1357322"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Back-view</a:t>
                </a:r>
                <a:endParaRPr lang="en-US" altLang="zh-CN" sz="1050" dirty="0" smtClean="0">
                  <a:solidFill>
                    <a:schemeClr val="accent4"/>
                  </a:solidFill>
                </a:endParaRPr>
              </a:p>
            </p:txBody>
          </p:sp>
          <p:pic>
            <p:nvPicPr>
              <p:cNvPr id="32" name="Picture 7" descr="C:\Users\Bear\Desktop\lipppt\vgg16 - 副本.png"/>
              <p:cNvPicPr>
                <a:picLocks noChangeAspect="1" noChangeArrowheads="1"/>
              </p:cNvPicPr>
              <p:nvPr/>
            </p:nvPicPr>
            <p:blipFill>
              <a:blip r:embed="rId5" cstate="print"/>
              <a:srcRect/>
              <a:stretch>
                <a:fillRect/>
              </a:stretch>
            </p:blipFill>
            <p:spPr bwMode="auto">
              <a:xfrm>
                <a:off x="3071802" y="3071810"/>
                <a:ext cx="1795024" cy="1054099"/>
              </a:xfrm>
              <a:prstGeom prst="rect">
                <a:avLst/>
              </a:prstGeom>
              <a:noFill/>
            </p:spPr>
          </p:pic>
          <p:sp>
            <p:nvSpPr>
              <p:cNvPr id="33" name="TextBox 32"/>
              <p:cNvSpPr txBox="1"/>
              <p:nvPr/>
            </p:nvSpPr>
            <p:spPr>
              <a:xfrm>
                <a:off x="6000792" y="3143248"/>
                <a:ext cx="2928926" cy="336973"/>
              </a:xfrm>
              <a:prstGeom prst="rect">
                <a:avLst/>
              </a:prstGeom>
              <a:noFill/>
            </p:spPr>
            <p:txBody>
              <a:bodyPr wrap="square" rtlCol="0">
                <a:spAutoFit/>
              </a:bodyPr>
              <a:lstStyle/>
              <a:p>
                <a:r>
                  <a:rPr lang="en-US" altLang="zh-CN" sz="1050" dirty="0" smtClean="0"/>
                  <a:t>Front-view image parsing network</a:t>
                </a:r>
                <a:endParaRPr lang="zh-CN" altLang="en-US" sz="1050" dirty="0"/>
              </a:p>
            </p:txBody>
          </p:sp>
          <p:sp>
            <p:nvSpPr>
              <p:cNvPr id="34" name="TextBox 33"/>
              <p:cNvSpPr txBox="1"/>
              <p:nvPr/>
            </p:nvSpPr>
            <p:spPr>
              <a:xfrm>
                <a:off x="6000760" y="5286388"/>
                <a:ext cx="2928926" cy="336973"/>
              </a:xfrm>
              <a:prstGeom prst="rect">
                <a:avLst/>
              </a:prstGeom>
              <a:noFill/>
            </p:spPr>
            <p:txBody>
              <a:bodyPr wrap="square" rtlCol="0">
                <a:spAutoFit/>
              </a:bodyPr>
              <a:lstStyle/>
              <a:p>
                <a:r>
                  <a:rPr lang="en-US" altLang="zh-CN" sz="1050" dirty="0" smtClean="0"/>
                  <a:t>Back-view image parsing network</a:t>
                </a:r>
                <a:endParaRPr lang="zh-CN" altLang="en-US" sz="1050" dirty="0"/>
              </a:p>
            </p:txBody>
          </p:sp>
          <p:pic>
            <p:nvPicPr>
              <p:cNvPr id="31" name="图片 30"/>
              <p:cNvPicPr preferRelativeResize="0"/>
              <p:nvPr/>
            </p:nvPicPr>
            <p:blipFill>
              <a:blip r:embed="rId6" cstate="print">
                <a:extLst>
                  <a:ext uri="{28A0092B-C50C-407E-A947-70E740481C1C}">
                    <a14:useLocalDpi xmlns:a14="http://schemas.microsoft.com/office/drawing/2010/main" val="0"/>
                  </a:ext>
                </a:extLst>
              </a:blip>
              <a:stretch>
                <a:fillRect/>
              </a:stretch>
            </p:blipFill>
            <p:spPr>
              <a:xfrm>
                <a:off x="6286512" y="4143380"/>
                <a:ext cx="428628" cy="1214446"/>
              </a:xfrm>
              <a:prstGeom prst="rect">
                <a:avLst/>
              </a:prstGeom>
              <a:scene3d>
                <a:camera prst="orthographicFront">
                  <a:rot lat="3300002" lon="19499981" rev="21599983"/>
                </a:camera>
                <a:lightRig rig="threePt" dir="t"/>
              </a:scene3d>
            </p:spPr>
          </p:pic>
        </p:grpSp>
        <p:pic>
          <p:nvPicPr>
            <p:cNvPr id="35" name="Picture 4" descr="C:\Users\Bear\Desktop\lipppt\psp.png"/>
            <p:cNvPicPr>
              <a:picLocks noChangeAspect="1" noChangeArrowheads="1"/>
            </p:cNvPicPr>
            <p:nvPr/>
          </p:nvPicPr>
          <p:blipFill>
            <a:blip r:embed="rId7" cstate="print"/>
            <a:srcRect/>
            <a:stretch>
              <a:fillRect/>
            </a:stretch>
          </p:blipFill>
          <p:spPr bwMode="auto">
            <a:xfrm>
              <a:off x="6786578" y="3714752"/>
              <a:ext cx="1071570" cy="404215"/>
            </a:xfrm>
            <a:prstGeom prst="rect">
              <a:avLst/>
            </a:prstGeom>
            <a:noFill/>
          </p:spPr>
        </p:pic>
        <p:pic>
          <p:nvPicPr>
            <p:cNvPr id="36" name="Picture 4" descr="C:\Users\Bear\Desktop\lipppt\psp.png"/>
            <p:cNvPicPr>
              <a:picLocks noChangeAspect="1" noChangeArrowheads="1"/>
            </p:cNvPicPr>
            <p:nvPr/>
          </p:nvPicPr>
          <p:blipFill>
            <a:blip r:embed="rId7" cstate="print"/>
            <a:srcRect/>
            <a:stretch>
              <a:fillRect/>
            </a:stretch>
          </p:blipFill>
          <p:spPr bwMode="auto">
            <a:xfrm>
              <a:off x="6786578" y="5857892"/>
              <a:ext cx="1071570" cy="404215"/>
            </a:xfrm>
            <a:prstGeom prst="rect">
              <a:avLst/>
            </a:prstGeom>
            <a:noFill/>
          </p:spPr>
        </p:pic>
      </p:grpSp>
      <p:sp>
        <p:nvSpPr>
          <p:cNvPr id="2" name="圆角矩形 1"/>
          <p:cNvSpPr/>
          <p:nvPr/>
        </p:nvSpPr>
        <p:spPr>
          <a:xfrm>
            <a:off x="1223628" y="2555213"/>
            <a:ext cx="6750750" cy="2554819"/>
          </a:xfrm>
          <a:prstGeom prst="roundRect">
            <a:avLst>
              <a:gd name="adj" fmla="val 12163"/>
            </a:avLst>
          </a:prstGeom>
          <a:noFill/>
          <a:ln>
            <a:solidFill>
              <a:srgbClr val="83838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015"/>
          </a:p>
        </p:txBody>
      </p:sp>
      <p:sp>
        <p:nvSpPr>
          <p:cNvPr id="3" name="圆角矩形 2"/>
          <p:cNvSpPr/>
          <p:nvPr/>
        </p:nvSpPr>
        <p:spPr>
          <a:xfrm>
            <a:off x="2357754" y="3089225"/>
            <a:ext cx="2646294" cy="135775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p:txBody>
          <a:bodyPr/>
          <a:lstStyle/>
          <a:p>
            <a:pPr eaLnBrk="1" hangingPunct="1"/>
            <a:r>
              <a:rPr lang="en-US" altLang="zh-CN" dirty="0" smtClean="0">
                <a:solidFill>
                  <a:schemeClr val="tx1"/>
                </a:solidFill>
              </a:rPr>
              <a:t>View Classifiers </a:t>
            </a:r>
            <a:endParaRPr lang="en-US" altLang="zh-CN" dirty="0" smtClean="0">
              <a:solidFill>
                <a:schemeClr val="tx1"/>
              </a:solidFill>
            </a:endParaRPr>
          </a:p>
        </p:txBody>
      </p:sp>
      <p:grpSp>
        <p:nvGrpSpPr>
          <p:cNvPr id="29" name="组合 28"/>
          <p:cNvGrpSpPr/>
          <p:nvPr/>
        </p:nvGrpSpPr>
        <p:grpSpPr>
          <a:xfrm>
            <a:off x="1760336" y="1828593"/>
            <a:ext cx="5510417" cy="2698044"/>
            <a:chOff x="825098" y="1632959"/>
            <a:chExt cx="7347223" cy="3597392"/>
          </a:xfrm>
        </p:grpSpPr>
        <mc:AlternateContent xmlns:mc="http://schemas.openxmlformats.org/markup-compatibility/2006">
          <mc:Choice xmlns:a14="http://schemas.microsoft.com/office/drawing/2010/main" Requires="a14">
            <p:sp>
              <p:nvSpPr>
                <p:cNvPr id="2" name="矩形 1"/>
                <p:cNvSpPr/>
                <p:nvPr/>
              </p:nvSpPr>
              <p:spPr>
                <a:xfrm>
                  <a:off x="3089541" y="1632959"/>
                  <a:ext cx="2952328" cy="892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rgbClr val="FDAD00"/>
                      </a:solidFill>
                    </a:rPr>
                    <a:t>mean_left</a:t>
                  </a:r>
                  <a:r>
                    <a:rPr lang="en-US" altLang="zh-CN" sz="1400" dirty="0" smtClean="0">
                      <a:solidFill>
                        <a:srgbClr val="FDAD00"/>
                      </a:solidFill>
                    </a:rPr>
                    <a:t> </a:t>
                  </a:r>
                  <a:r>
                    <a:rPr lang="en-US" altLang="zh-CN" sz="1400" dirty="0" smtClean="0">
                      <a:solidFill>
                        <a:schemeClr val="tx1"/>
                      </a:solidFill>
                    </a:rPr>
                    <a:t>= </a:t>
                  </a:r>
                  <a14:m>
                    <m:oMath xmlns:m="http://schemas.openxmlformats.org/officeDocument/2006/math">
                      <m:f>
                        <m:fPr>
                          <m:ctrlPr>
                            <a:rPr lang="en-US" altLang="zh-CN" sz="1400" i="1" smtClean="0">
                              <a:solidFill>
                                <a:schemeClr val="tx1"/>
                              </a:solidFill>
                              <a:latin typeface="Cambria Math" panose="02040503050406030204" pitchFamily="18" charset="0"/>
                            </a:rPr>
                          </m:ctrlPr>
                        </m:fPr>
                        <m:num>
                          <m:nary>
                            <m:naryPr>
                              <m:chr m:val="∑"/>
                              <m:ctrlPr>
                                <a:rPr lang="en-US" altLang="zh-CN" sz="1400" i="1" smtClean="0">
                                  <a:solidFill>
                                    <a:schemeClr val="tx1"/>
                                  </a:solidFill>
                                  <a:latin typeface="Cambria Math" panose="02040503050406030204" pitchFamily="18" charset="0"/>
                                </a:rPr>
                              </m:ctrlPr>
                            </m:naryPr>
                            <m:sub>
                              <m:r>
                                <m:rPr>
                                  <m:brk m:alnAt="23"/>
                                </m:rPr>
                                <a:rPr lang="en-US" altLang="zh-CN" sz="1400" b="0" i="1" smtClean="0">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=1</m:t>
                              </m:r>
                            </m:sub>
                            <m:sup>
                              <m:r>
                                <a:rPr lang="en-US" altLang="zh-CN" sz="1400" b="0" i="1" smtClean="0">
                                  <a:solidFill>
                                    <a:schemeClr val="tx1"/>
                                  </a:solidFill>
                                  <a:latin typeface="Cambria Math" panose="02040503050406030204" pitchFamily="18" charset="0"/>
                                </a:rPr>
                                <m:t>𝑊</m:t>
                              </m:r>
                            </m:sup>
                            <m:e>
                              <m:nary>
                                <m:naryPr>
                                  <m:chr m:val="∑"/>
                                  <m:ctrlPr>
                                    <a:rPr lang="en-US" altLang="zh-CN" sz="1400" i="1" smtClean="0">
                                      <a:solidFill>
                                        <a:schemeClr val="tx1"/>
                                      </a:solidFill>
                                      <a:latin typeface="Cambria Math" panose="02040503050406030204" pitchFamily="18" charset="0"/>
                                    </a:rPr>
                                  </m:ctrlPr>
                                </m:naryPr>
                                <m:sub>
                                  <m:r>
                                    <m:rPr>
                                      <m:brk m:alnAt="23"/>
                                    </m:rPr>
                                    <a:rPr lang="en-US" altLang="zh-CN" sz="1400" b="0" i="1" smtClean="0">
                                      <a:solidFill>
                                        <a:schemeClr val="tx1"/>
                                      </a:solidFill>
                                      <a:latin typeface="Cambria Math" panose="02040503050406030204" pitchFamily="18" charset="0"/>
                                    </a:rPr>
                                    <m:t>𝑗</m:t>
                                  </m:r>
                                  <m:r>
                                    <a:rPr lang="en-US" altLang="zh-CN" sz="1400" b="0" i="1" smtClean="0">
                                      <a:solidFill>
                                        <a:schemeClr val="tx1"/>
                                      </a:solidFill>
                                      <a:latin typeface="Cambria Math" panose="02040503050406030204" pitchFamily="18" charset="0"/>
                                    </a:rPr>
                                    <m:t>=1</m:t>
                                  </m:r>
                                </m:sub>
                                <m:sup>
                                  <m:r>
                                    <a:rPr lang="en-US" altLang="zh-CN" sz="1400" b="0" i="1" smtClean="0">
                                      <a:solidFill>
                                        <a:schemeClr val="tx1"/>
                                      </a:solidFill>
                                      <a:latin typeface="Cambria Math" panose="02040503050406030204" pitchFamily="18" charset="0"/>
                                    </a:rPr>
                                    <m:t>𝐻</m:t>
                                  </m:r>
                                </m:sup>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𝑖𝑗</m:t>
                                      </m:r>
                                    </m:sub>
                                  </m:sSub>
                                  <m:r>
                                    <a:rPr lang="en-US" altLang="zh-CN" sz="1400" b="0" i="1"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𝑦</m:t>
                                      </m:r>
                                    </m:e>
                                    <m:sub>
                                      <m:r>
                                        <a:rPr lang="en-US" altLang="zh-CN" sz="1400" b="0" i="1" smtClean="0">
                                          <a:solidFill>
                                            <a:schemeClr val="tx1"/>
                                          </a:solidFill>
                                          <a:latin typeface="Cambria Math" panose="02040503050406030204" pitchFamily="18" charset="0"/>
                                        </a:rPr>
                                        <m:t>𝑖𝑗</m:t>
                                      </m:r>
                                    </m:sub>
                                  </m:sSub>
                                  <m:r>
                                    <a:rPr lang="en-US" altLang="zh-CN" sz="1400" b="0" i="1" smtClean="0">
                                      <a:solidFill>
                                        <a:schemeClr val="tx1"/>
                                      </a:solidFill>
                                      <a:latin typeface="Cambria Math" panose="02040503050406030204" pitchFamily="18" charset="0"/>
                                    </a:rPr>
                                    <m:t>=14,16,18</m:t>
                                  </m:r>
                                </m:e>
                              </m:nary>
                            </m:e>
                          </m:nary>
                        </m:num>
                        <m:den>
                          <m:r>
                            <a:rPr lang="en-US" altLang="zh-CN" sz="1400" b="0" i="1" smtClean="0">
                              <a:solidFill>
                                <a:schemeClr val="tx1"/>
                              </a:solidFill>
                              <a:latin typeface="Cambria Math" panose="02040503050406030204" pitchFamily="18" charset="0"/>
                            </a:rPr>
                            <m:t>𝑙𝑒𝑓𝑡</m:t>
                          </m:r>
                          <m:r>
                            <a:rPr lang="en-US" altLang="zh-CN" sz="1400" b="0" i="1" smtClean="0">
                              <a:solidFill>
                                <a:schemeClr val="tx1"/>
                              </a:solidFill>
                              <a:latin typeface="Cambria Math" panose="02040503050406030204" pitchFamily="18" charset="0"/>
                            </a:rPr>
                            <m:t>_</m:t>
                          </m:r>
                          <m:r>
                            <a:rPr lang="en-US" altLang="zh-CN" sz="1400" b="0" i="1" smtClean="0">
                              <a:solidFill>
                                <a:schemeClr val="tx1"/>
                              </a:solidFill>
                              <a:latin typeface="Cambria Math" panose="02040503050406030204" pitchFamily="18" charset="0"/>
                            </a:rPr>
                            <m:t>𝑐𝑜𝑢𝑛𝑡𝑠</m:t>
                          </m:r>
                        </m:den>
                      </m:f>
                    </m:oMath>
                  </a14:m>
                  <a:endParaRPr lang="en-US" altLang="zh-CN" sz="1400" dirty="0" smtClean="0">
                    <a:solidFill>
                      <a:schemeClr val="tx1"/>
                    </a:solidFill>
                  </a:endParaRPr>
                </a:p>
                <a:p>
                  <a:pPr algn="ctr"/>
                  <a:r>
                    <a:rPr lang="en-US" altLang="zh-CN" sz="1400" b="1" dirty="0" err="1" smtClean="0">
                      <a:solidFill>
                        <a:srgbClr val="7030A0"/>
                      </a:solidFill>
                    </a:rPr>
                    <a:t>mean_right</a:t>
                  </a:r>
                  <a:r>
                    <a:rPr lang="en-US" altLang="zh-CN" sz="1400" dirty="0">
                      <a:solidFill>
                        <a:schemeClr val="tx1"/>
                      </a:solidFill>
                    </a:rPr>
                    <a:t>= </a:t>
                  </a:r>
                  <a14:m>
                    <m:oMath xmlns:m="http://schemas.openxmlformats.org/officeDocument/2006/math">
                      <m:f>
                        <m:fPr>
                          <m:ctrlPr>
                            <a:rPr lang="en-US" altLang="zh-CN" sz="1400" i="1">
                              <a:solidFill>
                                <a:schemeClr val="tx1"/>
                              </a:solidFill>
                              <a:latin typeface="Cambria Math" panose="02040503050406030204" pitchFamily="18" charset="0"/>
                            </a:rPr>
                          </m:ctrlPr>
                        </m:fPr>
                        <m:num>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𝑊</m:t>
                              </m:r>
                            </m:sup>
                            <m:e>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𝑗</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𝐻</m:t>
                                  </m:r>
                                </m:sup>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𝑖𝑗</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𝑦</m:t>
                                      </m:r>
                                    </m:e>
                                    <m:sub>
                                      <m:r>
                                        <a:rPr lang="en-US" altLang="zh-CN" sz="1400" i="1">
                                          <a:solidFill>
                                            <a:schemeClr val="tx1"/>
                                          </a:solidFill>
                                          <a:latin typeface="Cambria Math" panose="02040503050406030204" pitchFamily="18" charset="0"/>
                                        </a:rPr>
                                        <m:t>𝑖𝑗</m:t>
                                      </m:r>
                                    </m:sub>
                                  </m:sSub>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5</m:t>
                                  </m:r>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7</m:t>
                                  </m:r>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9</m:t>
                                  </m:r>
                                </m:e>
                              </m:nary>
                            </m:e>
                          </m:nary>
                        </m:num>
                        <m:den>
                          <m:r>
                            <a:rPr lang="en-US" altLang="zh-CN" sz="1400" b="0" i="1" smtClean="0">
                              <a:solidFill>
                                <a:schemeClr val="tx1"/>
                              </a:solidFill>
                              <a:latin typeface="Cambria Math" panose="02040503050406030204" pitchFamily="18" charset="0"/>
                            </a:rPr>
                            <m:t>𝑟𝑖𝑔h𝑡</m:t>
                          </m:r>
                          <m:r>
                            <a:rPr lang="en-US" altLang="zh-CN" sz="1400" b="0" i="1" smtClean="0">
                              <a:solidFill>
                                <a:schemeClr val="tx1"/>
                              </a:solidFill>
                              <a:latin typeface="Cambria Math" panose="02040503050406030204" pitchFamily="18" charset="0"/>
                            </a:rPr>
                            <m:t>_</m:t>
                          </m:r>
                          <m:r>
                            <a:rPr lang="en-US" altLang="zh-CN" sz="1400" i="1">
                              <a:solidFill>
                                <a:schemeClr val="tx1"/>
                              </a:solidFill>
                              <a:latin typeface="Cambria Math" panose="02040503050406030204" pitchFamily="18" charset="0"/>
                            </a:rPr>
                            <m:t>𝑐𝑜𝑢𝑛𝑡𝑠</m:t>
                          </m:r>
                        </m:den>
                      </m:f>
                    </m:oMath>
                  </a14:m>
                  <a:endParaRPr lang="zh-CN" altLang="en-US" sz="1400" dirty="0">
                    <a:solidFill>
                      <a:schemeClr val="tx1"/>
                    </a:solidFill>
                  </a:endParaRPr>
                </a:p>
              </p:txBody>
            </p:sp>
          </mc:Choice>
          <mc:Fallback>
            <p:sp>
              <p:nvSpPr>
                <p:cNvPr id="2" name="矩形 1"/>
                <p:cNvSpPr>
                  <a:spLocks noRot="1" noChangeAspect="1" noMove="1" noResize="1" noEditPoints="1" noAdjustHandles="1" noChangeArrowheads="1" noChangeShapeType="1" noTextEdit="1"/>
                </p:cNvSpPr>
                <p:nvPr/>
              </p:nvSpPr>
              <p:spPr>
                <a:xfrm>
                  <a:off x="3089541" y="1632959"/>
                  <a:ext cx="2952328" cy="892485"/>
                </a:xfrm>
                <a:prstGeom prst="rect">
                  <a:avLst/>
                </a:prstGeom>
                <a:blipFill rotWithShape="0">
                  <a:blip r:embed="rId1"/>
                  <a:stretch>
                    <a:fillRect t="-19595" b="-15541"/>
                  </a:stretch>
                </a:blipFill>
              </p:spPr>
              <p:txBody>
                <a:bodyPr/>
                <a:lstStyle/>
                <a:p>
                  <a:r>
                    <a:rPr lang="zh-CN" altLang="en-US" sz="1015">
                      <a:noFill/>
                    </a:rPr>
                    <a:t> </a:t>
                  </a:r>
                  <a:endParaRPr lang="zh-CN" altLang="en-US" sz="1015">
                    <a:noFill/>
                  </a:endParaRPr>
                </a:p>
              </p:txBody>
            </p:sp>
          </mc:Fallback>
        </mc:AlternateContent>
        <p:sp>
          <p:nvSpPr>
            <p:cNvPr id="4" name="菱形 3"/>
            <p:cNvSpPr/>
            <p:nvPr/>
          </p:nvSpPr>
          <p:spPr>
            <a:xfrm>
              <a:off x="1517860" y="3541634"/>
              <a:ext cx="2520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err="1" smtClean="0">
                  <a:solidFill>
                    <a:schemeClr val="tx1"/>
                  </a:solidFill>
                </a:rPr>
                <a:t>mean_left</a:t>
              </a:r>
              <a:r>
                <a:rPr lang="en-US" altLang="zh-CN" sz="1050" dirty="0" smtClean="0">
                  <a:solidFill>
                    <a:schemeClr val="tx1"/>
                  </a:solidFill>
                </a:rPr>
                <a:t> &lt;</a:t>
              </a:r>
              <a:r>
                <a:rPr lang="en-US" altLang="zh-CN" sz="1050" i="1" dirty="0" smtClean="0">
                  <a:solidFill>
                    <a:schemeClr val="tx1"/>
                  </a:solidFill>
                </a:rPr>
                <a:t> </a:t>
              </a:r>
              <a:r>
                <a:rPr lang="en-US" altLang="zh-CN" sz="1050" i="1" dirty="0" err="1" smtClean="0">
                  <a:solidFill>
                    <a:schemeClr val="tx1"/>
                  </a:solidFill>
                </a:rPr>
                <a:t>mean_right</a:t>
              </a:r>
              <a:r>
                <a:rPr lang="en-US" altLang="zh-CN" sz="1050" i="1" dirty="0" smtClean="0">
                  <a:solidFill>
                    <a:schemeClr val="tx1"/>
                  </a:solidFill>
                </a:rPr>
                <a:t> </a:t>
              </a:r>
              <a:endParaRPr lang="zh-CN" altLang="en-US" sz="1050" dirty="0">
                <a:solidFill>
                  <a:schemeClr val="tx1"/>
                </a:solidFill>
              </a:endParaRPr>
            </a:p>
          </p:txBody>
        </p:sp>
        <p:sp>
          <p:nvSpPr>
            <p:cNvPr id="8" name="菱形 7"/>
            <p:cNvSpPr/>
            <p:nvPr/>
          </p:nvSpPr>
          <p:spPr>
            <a:xfrm>
              <a:off x="3197705" y="2791296"/>
              <a:ext cx="2736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err="1" smtClean="0">
                  <a:solidFill>
                    <a:schemeClr val="tx1"/>
                  </a:solidFill>
                </a:rPr>
                <a:t>mean_left</a:t>
              </a:r>
              <a:r>
                <a:rPr lang="en-US" altLang="zh-CN" sz="1050" dirty="0" smtClean="0">
                  <a:solidFill>
                    <a:schemeClr val="tx1"/>
                  </a:solidFill>
                </a:rPr>
                <a:t> ≠ 0 and </a:t>
              </a:r>
              <a:r>
                <a:rPr lang="en-US" altLang="zh-CN" sz="1050" i="1" dirty="0" err="1" smtClean="0">
                  <a:solidFill>
                    <a:schemeClr val="tx1"/>
                  </a:solidFill>
                </a:rPr>
                <a:t>mean_right</a:t>
              </a:r>
              <a:r>
                <a:rPr lang="en-US" altLang="zh-CN" sz="1050" i="1" dirty="0" smtClean="0">
                  <a:solidFill>
                    <a:schemeClr val="tx1"/>
                  </a:solidFill>
                </a:rPr>
                <a:t> </a:t>
              </a:r>
              <a:r>
                <a:rPr lang="en-US" altLang="zh-CN" sz="1050" dirty="0">
                  <a:solidFill>
                    <a:schemeClr val="tx1"/>
                  </a:solidFill>
                </a:rPr>
                <a:t>≠ </a:t>
              </a:r>
              <a:r>
                <a:rPr lang="en-US" altLang="zh-CN" sz="1050" i="1" dirty="0" smtClean="0">
                  <a:solidFill>
                    <a:schemeClr val="tx1"/>
                  </a:solidFill>
                </a:rPr>
                <a:t>0</a:t>
              </a:r>
              <a:endParaRPr lang="zh-CN" altLang="en-US" sz="1050" dirty="0">
                <a:solidFill>
                  <a:schemeClr val="tx1"/>
                </a:solidFill>
              </a:endParaRPr>
            </a:p>
          </p:txBody>
        </p:sp>
        <p:sp>
          <p:nvSpPr>
            <p:cNvPr id="5" name="平行四边形 4"/>
            <p:cNvSpPr/>
            <p:nvPr/>
          </p:nvSpPr>
          <p:spPr>
            <a:xfrm>
              <a:off x="825098"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tx1"/>
                  </a:solidFill>
                </a:rPr>
                <a:t>Back-view</a:t>
              </a:r>
              <a:endParaRPr lang="zh-CN" altLang="en-US" sz="1050" dirty="0"/>
            </a:p>
          </p:txBody>
        </p:sp>
        <p:sp>
          <p:nvSpPr>
            <p:cNvPr id="10" name="平行四边形 9"/>
            <p:cNvSpPr/>
            <p:nvPr/>
          </p:nvSpPr>
          <p:spPr>
            <a:xfrm>
              <a:off x="3089541"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tx1"/>
                  </a:solidFill>
                </a:rPr>
                <a:t>Front-view</a:t>
              </a:r>
              <a:endParaRPr lang="zh-CN" altLang="en-US" sz="1050" dirty="0">
                <a:solidFill>
                  <a:schemeClr val="tx1"/>
                </a:solidFill>
              </a:endParaRPr>
            </a:p>
          </p:txBody>
        </p:sp>
        <p:sp>
          <p:nvSpPr>
            <p:cNvPr id="11" name="菱形 10"/>
            <p:cNvSpPr/>
            <p:nvPr/>
          </p:nvSpPr>
          <p:spPr>
            <a:xfrm>
              <a:off x="5083345" y="3541634"/>
              <a:ext cx="2520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smtClean="0">
                  <a:solidFill>
                    <a:schemeClr val="tx1"/>
                  </a:solidFill>
                </a:rPr>
                <a:t>hair = 1</a:t>
              </a:r>
              <a:endParaRPr lang="en-US" altLang="zh-CN" sz="1050" i="1" dirty="0" smtClean="0">
                <a:solidFill>
                  <a:schemeClr val="tx1"/>
                </a:solidFill>
              </a:endParaRPr>
            </a:p>
            <a:p>
              <a:pPr algn="ctr"/>
              <a:r>
                <a:rPr lang="en-US" altLang="zh-CN" sz="1050" i="1" dirty="0">
                  <a:solidFill>
                    <a:schemeClr val="tx1"/>
                  </a:solidFill>
                </a:rPr>
                <a:t>a</a:t>
              </a:r>
              <a:r>
                <a:rPr lang="en-US" altLang="zh-CN" sz="1050" i="1" dirty="0" smtClean="0">
                  <a:solidFill>
                    <a:schemeClr val="tx1"/>
                  </a:solidFill>
                </a:rPr>
                <a:t>nd </a:t>
              </a:r>
              <a:endParaRPr lang="en-US" altLang="zh-CN" sz="1050" i="1" dirty="0" smtClean="0">
                <a:solidFill>
                  <a:schemeClr val="tx1"/>
                </a:solidFill>
              </a:endParaRPr>
            </a:p>
            <a:p>
              <a:pPr algn="ctr"/>
              <a:r>
                <a:rPr lang="en-US" altLang="zh-CN" sz="1050" i="1" dirty="0" smtClean="0">
                  <a:solidFill>
                    <a:schemeClr val="tx1"/>
                  </a:solidFill>
                </a:rPr>
                <a:t>head = 0 </a:t>
              </a:r>
              <a:endParaRPr lang="zh-CN" altLang="en-US" sz="1050" dirty="0">
                <a:solidFill>
                  <a:schemeClr val="tx1"/>
                </a:solidFill>
              </a:endParaRPr>
            </a:p>
          </p:txBody>
        </p:sp>
        <p:cxnSp>
          <p:nvCxnSpPr>
            <p:cNvPr id="9" name="直接箭头连接符 8"/>
            <p:cNvCxnSpPr>
              <a:stCxn id="2" idx="2"/>
              <a:endCxn id="8" idx="0"/>
            </p:cNvCxnSpPr>
            <p:nvPr/>
          </p:nvCxnSpPr>
          <p:spPr>
            <a:xfrm>
              <a:off x="4565705" y="2525444"/>
              <a:ext cx="0" cy="265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肘形连接符 12"/>
            <p:cNvCxnSpPr>
              <a:stCxn id="8" idx="1"/>
              <a:endCxn id="4" idx="0"/>
            </p:cNvCxnSpPr>
            <p:nvPr/>
          </p:nvCxnSpPr>
          <p:spPr>
            <a:xfrm rot="10800000" flipV="1">
              <a:off x="2777861" y="3313296"/>
              <a:ext cx="419845" cy="2283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 name="肘形连接符 14"/>
            <p:cNvCxnSpPr>
              <a:stCxn id="8" idx="3"/>
              <a:endCxn id="11" idx="0"/>
            </p:cNvCxnSpPr>
            <p:nvPr/>
          </p:nvCxnSpPr>
          <p:spPr>
            <a:xfrm>
              <a:off x="5933705" y="3313296"/>
              <a:ext cx="409640" cy="2283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0" name="平行四边形 19"/>
            <p:cNvSpPr/>
            <p:nvPr/>
          </p:nvSpPr>
          <p:spPr>
            <a:xfrm>
              <a:off x="4534936"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B</a:t>
              </a:r>
              <a:r>
                <a:rPr lang="en-US" altLang="zh-CN" sz="1050" dirty="0" smtClean="0">
                  <a:solidFill>
                    <a:schemeClr val="tx1"/>
                  </a:solidFill>
                </a:rPr>
                <a:t>ack-view</a:t>
              </a:r>
              <a:endParaRPr lang="zh-CN" altLang="en-US" sz="1050" dirty="0"/>
            </a:p>
          </p:txBody>
        </p:sp>
        <p:sp>
          <p:nvSpPr>
            <p:cNvPr id="22" name="平行四边形 21"/>
            <p:cNvSpPr/>
            <p:nvPr/>
          </p:nvSpPr>
          <p:spPr>
            <a:xfrm>
              <a:off x="6804321"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F</a:t>
              </a:r>
              <a:r>
                <a:rPr lang="en-US" altLang="zh-CN" sz="1050" dirty="0" smtClean="0">
                  <a:solidFill>
                    <a:schemeClr val="tx1"/>
                  </a:solidFill>
                </a:rPr>
                <a:t>ront-view</a:t>
              </a:r>
              <a:endParaRPr lang="zh-CN" altLang="en-US" sz="1050" dirty="0">
                <a:solidFill>
                  <a:schemeClr val="tx1"/>
                </a:solidFill>
              </a:endParaRPr>
            </a:p>
          </p:txBody>
        </p:sp>
        <p:cxnSp>
          <p:nvCxnSpPr>
            <p:cNvPr id="24" name="肘形连接符 23"/>
            <p:cNvCxnSpPr>
              <a:stCxn id="4" idx="3"/>
            </p:cNvCxnSpPr>
            <p:nvPr/>
          </p:nvCxnSpPr>
          <p:spPr>
            <a:xfrm>
              <a:off x="4037860" y="4063634"/>
              <a:ext cx="79981" cy="6627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6" name="肘形连接符 25"/>
            <p:cNvCxnSpPr>
              <a:stCxn id="11" idx="1"/>
            </p:cNvCxnSpPr>
            <p:nvPr/>
          </p:nvCxnSpPr>
          <p:spPr>
            <a:xfrm rot="10800000" flipV="1">
              <a:off x="4978985" y="4063634"/>
              <a:ext cx="104360" cy="6627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p:cNvCxnSpPr/>
            <p:nvPr/>
          </p:nvCxnSpPr>
          <p:spPr>
            <a:xfrm rot="10800000" flipV="1">
              <a:off x="1428920" y="4063634"/>
              <a:ext cx="104360" cy="6627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1" name="肘形连接符 30"/>
            <p:cNvCxnSpPr/>
            <p:nvPr/>
          </p:nvCxnSpPr>
          <p:spPr>
            <a:xfrm>
              <a:off x="7607836" y="4063634"/>
              <a:ext cx="79981" cy="6627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28" name="文本框 27"/>
          <p:cNvSpPr txBox="1"/>
          <p:nvPr/>
        </p:nvSpPr>
        <p:spPr>
          <a:xfrm>
            <a:off x="2081880" y="1922607"/>
            <a:ext cx="2430270" cy="560705"/>
          </a:xfrm>
          <a:prstGeom prst="rect">
            <a:avLst/>
          </a:prstGeom>
          <a:noFill/>
        </p:spPr>
        <p:txBody>
          <a:bodyPr wrap="square" rtlCol="0">
            <a:spAutoFit/>
          </a:bodyPr>
          <a:lstStyle/>
          <a:p>
            <a:r>
              <a:rPr lang="en-US" altLang="zh-CN" sz="1015" b="1" dirty="0" smtClean="0">
                <a:solidFill>
                  <a:srgbClr val="7030A0"/>
                </a:solidFill>
              </a:rPr>
              <a:t>15.Right Arm</a:t>
            </a:r>
            <a:endParaRPr lang="en-US" altLang="zh-CN" sz="1015" b="1" dirty="0" smtClean="0">
              <a:solidFill>
                <a:srgbClr val="7030A0"/>
              </a:solidFill>
            </a:endParaRPr>
          </a:p>
          <a:p>
            <a:r>
              <a:rPr lang="en-US" altLang="zh-CN" sz="1015" b="1" dirty="0" smtClean="0">
                <a:solidFill>
                  <a:srgbClr val="7030A0"/>
                </a:solidFill>
              </a:rPr>
              <a:t>17.Right Leg</a:t>
            </a:r>
            <a:endParaRPr lang="en-US" altLang="zh-CN" sz="1015" b="1" dirty="0" smtClean="0">
              <a:solidFill>
                <a:srgbClr val="7030A0"/>
              </a:solidFill>
            </a:endParaRPr>
          </a:p>
          <a:p>
            <a:r>
              <a:rPr lang="en-US" altLang="zh-CN" sz="1015" b="1" dirty="0" smtClean="0">
                <a:solidFill>
                  <a:srgbClr val="7030A0"/>
                </a:solidFill>
              </a:rPr>
              <a:t>19.Right Shoe</a:t>
            </a:r>
            <a:endParaRPr lang="zh-CN" altLang="en-US" sz="1015" b="1" dirty="0">
              <a:solidFill>
                <a:srgbClr val="7030A0"/>
              </a:solidFill>
            </a:endParaRPr>
          </a:p>
        </p:txBody>
      </p:sp>
      <p:sp>
        <p:nvSpPr>
          <p:cNvPr id="32" name="矩形 31"/>
          <p:cNvSpPr/>
          <p:nvPr/>
        </p:nvSpPr>
        <p:spPr>
          <a:xfrm>
            <a:off x="1751244" y="893405"/>
            <a:ext cx="3482340" cy="414020"/>
          </a:xfrm>
          <a:prstGeom prst="rect">
            <a:avLst/>
          </a:prstGeom>
        </p:spPr>
        <p:txBody>
          <a:bodyPr wrap="none">
            <a:spAutoFit/>
          </a:bodyPr>
          <a:lstStyle/>
          <a:p>
            <a:pPr marL="285750" indent="-285750" eaLnBrk="1" hangingPunct="1">
              <a:buFont typeface="Arial" panose="020B0604020202020204" pitchFamily="34" charset="0"/>
              <a:buChar char="•"/>
            </a:pPr>
            <a:r>
              <a:rPr lang="en-US" altLang="zh-CN" sz="2100" dirty="0" smtClean="0">
                <a:latin typeface="+mn-lt"/>
              </a:rPr>
              <a:t>View </a:t>
            </a:r>
            <a:r>
              <a:rPr lang="en-US" altLang="zh-CN" sz="2100" dirty="0" err="1" smtClean="0">
                <a:latin typeface="+mn-lt"/>
              </a:rPr>
              <a:t>groudtruth</a:t>
            </a:r>
            <a:r>
              <a:rPr lang="en-US" altLang="zh-CN" sz="2100" dirty="0" smtClean="0">
                <a:latin typeface="+mn-lt"/>
              </a:rPr>
              <a:t> generation</a:t>
            </a:r>
            <a:endParaRPr lang="en-US" altLang="zh-CN" sz="2100" dirty="0">
              <a:latin typeface="+mn-lt"/>
            </a:endParaRPr>
          </a:p>
        </p:txBody>
      </p:sp>
      <p:sp>
        <p:nvSpPr>
          <p:cNvPr id="3" name="文本框 2"/>
          <p:cNvSpPr txBox="1"/>
          <p:nvPr/>
        </p:nvSpPr>
        <p:spPr>
          <a:xfrm>
            <a:off x="3131986" y="2759078"/>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25" name="文本框 24"/>
          <p:cNvSpPr txBox="1"/>
          <p:nvPr/>
        </p:nvSpPr>
        <p:spPr>
          <a:xfrm>
            <a:off x="5544108" y="2733768"/>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27" name="文本框 26"/>
          <p:cNvSpPr txBox="1"/>
          <p:nvPr/>
        </p:nvSpPr>
        <p:spPr>
          <a:xfrm>
            <a:off x="1775035" y="3882877"/>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33" name="文本框 32"/>
          <p:cNvSpPr txBox="1"/>
          <p:nvPr/>
        </p:nvSpPr>
        <p:spPr>
          <a:xfrm>
            <a:off x="4187157" y="3882877"/>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34" name="文本框 33"/>
          <p:cNvSpPr txBox="1"/>
          <p:nvPr/>
        </p:nvSpPr>
        <p:spPr>
          <a:xfrm>
            <a:off x="4515549" y="3882877"/>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35" name="文本框 34"/>
          <p:cNvSpPr txBox="1"/>
          <p:nvPr/>
        </p:nvSpPr>
        <p:spPr>
          <a:xfrm>
            <a:off x="6927671" y="3882877"/>
            <a:ext cx="319405" cy="247650"/>
          </a:xfrm>
          <a:prstGeom prst="rect">
            <a:avLst/>
          </a:prstGeom>
          <a:noFill/>
        </p:spPr>
        <p:txBody>
          <a:bodyPr wrap="none" rtlCol="0">
            <a:spAutoFit/>
          </a:bodyPr>
          <a:lstStyle/>
          <a:p>
            <a:r>
              <a:rPr lang="en-US" altLang="zh-CN" sz="1015" dirty="0" smtClean="0"/>
              <a:t>no</a:t>
            </a:r>
            <a:endParaRPr lang="zh-CN" altLang="en-US" sz="1015" dirty="0"/>
          </a:p>
        </p:txBody>
      </p:sp>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4148" y="1772954"/>
            <a:ext cx="383291" cy="740567"/>
          </a:xfrm>
          <a:prstGeom prst="rect">
            <a:avLst/>
          </a:prstGeom>
        </p:spPr>
      </p:pic>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70" y="2614113"/>
            <a:ext cx="383291" cy="740567"/>
          </a:xfrm>
          <a:prstGeom prst="rect">
            <a:avLst/>
          </a:prstGeom>
        </p:spPr>
      </p:pic>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6617" y="4434958"/>
            <a:ext cx="383291" cy="740567"/>
          </a:xfrm>
          <a:prstGeom prst="rect">
            <a:avLst/>
          </a:prstGeom>
        </p:spPr>
      </p:pic>
      <p:sp>
        <p:nvSpPr>
          <p:cNvPr id="37" name="文本框 36"/>
          <p:cNvSpPr txBox="1"/>
          <p:nvPr/>
        </p:nvSpPr>
        <p:spPr>
          <a:xfrm>
            <a:off x="2081880" y="1275606"/>
            <a:ext cx="1376787" cy="560705"/>
          </a:xfrm>
          <a:prstGeom prst="rect">
            <a:avLst/>
          </a:prstGeom>
          <a:noFill/>
        </p:spPr>
        <p:txBody>
          <a:bodyPr wrap="square" rtlCol="0">
            <a:spAutoFit/>
          </a:bodyPr>
          <a:lstStyle/>
          <a:p>
            <a:r>
              <a:rPr lang="en-US" altLang="zh-CN" sz="1015" b="1" dirty="0" smtClean="0">
                <a:solidFill>
                  <a:srgbClr val="FDAD00"/>
                </a:solidFill>
              </a:rPr>
              <a:t>14.Left Arm</a:t>
            </a:r>
            <a:endParaRPr lang="en-US" altLang="zh-CN" sz="1015" b="1" dirty="0" smtClean="0">
              <a:solidFill>
                <a:srgbClr val="FDAD00"/>
              </a:solidFill>
            </a:endParaRPr>
          </a:p>
          <a:p>
            <a:r>
              <a:rPr lang="en-US" altLang="zh-CN" sz="1015" b="1" dirty="0" smtClean="0">
                <a:solidFill>
                  <a:srgbClr val="FDAD00"/>
                </a:solidFill>
              </a:rPr>
              <a:t>16.Left Leg </a:t>
            </a:r>
            <a:endParaRPr lang="en-US" altLang="zh-CN" sz="1015" b="1" dirty="0" smtClean="0">
              <a:solidFill>
                <a:srgbClr val="FDAD00"/>
              </a:solidFill>
            </a:endParaRPr>
          </a:p>
          <a:p>
            <a:r>
              <a:rPr lang="en-US" altLang="zh-CN" sz="1015" b="1" dirty="0" smtClean="0">
                <a:solidFill>
                  <a:srgbClr val="FDAD00"/>
                </a:solidFill>
              </a:rPr>
              <a:t>18.Left Shoe</a:t>
            </a:r>
            <a:endParaRPr lang="en-US" altLang="zh-CN" sz="1015" b="1" dirty="0" smtClean="0">
              <a:solidFill>
                <a:srgbClr val="FDAD00"/>
              </a:solidFill>
            </a:endParaRPr>
          </a:p>
        </p:txBody>
      </p:sp>
      <p:cxnSp>
        <p:nvCxnSpPr>
          <p:cNvPr id="7" name="直接箭头连接符 6"/>
          <p:cNvCxnSpPr/>
          <p:nvPr/>
        </p:nvCxnSpPr>
        <p:spPr>
          <a:xfrm>
            <a:off x="3131986" y="1545636"/>
            <a:ext cx="521912" cy="422468"/>
          </a:xfrm>
          <a:prstGeom prst="straightConnector1">
            <a:avLst/>
          </a:prstGeom>
          <a:ln w="28575">
            <a:solidFill>
              <a:srgbClr val="FDAD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3187963" y="2313224"/>
            <a:ext cx="351827" cy="684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p:txBody>
          <a:bodyPr/>
          <a:lstStyle/>
          <a:p>
            <a:pPr eaLnBrk="1" hangingPunct="1"/>
            <a:r>
              <a:rPr lang="en-US" altLang="zh-CN" dirty="0" smtClean="0">
                <a:solidFill>
                  <a:schemeClr val="tx1"/>
                </a:solidFill>
              </a:rPr>
              <a:t>View Classifiers </a:t>
            </a:r>
            <a:endParaRPr lang="en-US" altLang="zh-CN" dirty="0" smtClean="0">
              <a:solidFill>
                <a:schemeClr val="tx1"/>
              </a:solidFill>
            </a:endParaRPr>
          </a:p>
        </p:txBody>
      </p:sp>
      <p:grpSp>
        <p:nvGrpSpPr>
          <p:cNvPr id="29" name="组合 28"/>
          <p:cNvGrpSpPr/>
          <p:nvPr/>
        </p:nvGrpSpPr>
        <p:grpSpPr>
          <a:xfrm>
            <a:off x="1760336" y="1828593"/>
            <a:ext cx="5510417" cy="2698044"/>
            <a:chOff x="825098" y="1632959"/>
            <a:chExt cx="7347223" cy="3597392"/>
          </a:xfrm>
        </p:grpSpPr>
        <mc:AlternateContent xmlns:mc="http://schemas.openxmlformats.org/markup-compatibility/2006">
          <mc:Choice xmlns:a14="http://schemas.microsoft.com/office/drawing/2010/main" Requires="a14">
            <p:sp>
              <p:nvSpPr>
                <p:cNvPr id="2" name="矩形 1"/>
                <p:cNvSpPr/>
                <p:nvPr/>
              </p:nvSpPr>
              <p:spPr>
                <a:xfrm>
                  <a:off x="3089541" y="1632959"/>
                  <a:ext cx="2952328" cy="892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rgbClr val="FDAD00"/>
                      </a:solidFill>
                    </a:rPr>
                    <a:t>mean_left</a:t>
                  </a:r>
                  <a:r>
                    <a:rPr lang="en-US" altLang="zh-CN" sz="1400" dirty="0" smtClean="0">
                      <a:solidFill>
                        <a:srgbClr val="FDAD00"/>
                      </a:solidFill>
                    </a:rPr>
                    <a:t> </a:t>
                  </a:r>
                  <a:r>
                    <a:rPr lang="en-US" altLang="zh-CN" sz="1400" dirty="0" smtClean="0">
                      <a:solidFill>
                        <a:schemeClr val="tx1"/>
                      </a:solidFill>
                    </a:rPr>
                    <a:t>= </a:t>
                  </a:r>
                  <a14:m>
                    <m:oMath xmlns:m="http://schemas.openxmlformats.org/officeDocument/2006/math">
                      <m:f>
                        <m:fPr>
                          <m:ctrlPr>
                            <a:rPr lang="en-US" altLang="zh-CN" sz="1400" i="1" smtClean="0">
                              <a:solidFill>
                                <a:schemeClr val="tx1"/>
                              </a:solidFill>
                              <a:latin typeface="Cambria Math" panose="02040503050406030204" pitchFamily="18" charset="0"/>
                            </a:rPr>
                          </m:ctrlPr>
                        </m:fPr>
                        <m:num>
                          <m:nary>
                            <m:naryPr>
                              <m:chr m:val="∑"/>
                              <m:ctrlPr>
                                <a:rPr lang="en-US" altLang="zh-CN" sz="1400" i="1" smtClean="0">
                                  <a:solidFill>
                                    <a:schemeClr val="tx1"/>
                                  </a:solidFill>
                                  <a:latin typeface="Cambria Math" panose="02040503050406030204" pitchFamily="18" charset="0"/>
                                </a:rPr>
                              </m:ctrlPr>
                            </m:naryPr>
                            <m:sub>
                              <m:r>
                                <m:rPr>
                                  <m:brk m:alnAt="23"/>
                                </m:rPr>
                                <a:rPr lang="en-US" altLang="zh-CN" sz="1400" b="0" i="1" smtClean="0">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=1</m:t>
                              </m:r>
                            </m:sub>
                            <m:sup>
                              <m:r>
                                <a:rPr lang="en-US" altLang="zh-CN" sz="1400" b="0" i="1" smtClean="0">
                                  <a:solidFill>
                                    <a:schemeClr val="tx1"/>
                                  </a:solidFill>
                                  <a:latin typeface="Cambria Math" panose="02040503050406030204" pitchFamily="18" charset="0"/>
                                </a:rPr>
                                <m:t>𝑊</m:t>
                              </m:r>
                            </m:sup>
                            <m:e>
                              <m:nary>
                                <m:naryPr>
                                  <m:chr m:val="∑"/>
                                  <m:ctrlPr>
                                    <a:rPr lang="en-US" altLang="zh-CN" sz="1400" i="1" smtClean="0">
                                      <a:solidFill>
                                        <a:schemeClr val="tx1"/>
                                      </a:solidFill>
                                      <a:latin typeface="Cambria Math" panose="02040503050406030204" pitchFamily="18" charset="0"/>
                                    </a:rPr>
                                  </m:ctrlPr>
                                </m:naryPr>
                                <m:sub>
                                  <m:r>
                                    <m:rPr>
                                      <m:brk m:alnAt="23"/>
                                    </m:rPr>
                                    <a:rPr lang="en-US" altLang="zh-CN" sz="1400" b="0" i="1" smtClean="0">
                                      <a:solidFill>
                                        <a:schemeClr val="tx1"/>
                                      </a:solidFill>
                                      <a:latin typeface="Cambria Math" panose="02040503050406030204" pitchFamily="18" charset="0"/>
                                    </a:rPr>
                                    <m:t>𝑗</m:t>
                                  </m:r>
                                  <m:r>
                                    <a:rPr lang="en-US" altLang="zh-CN" sz="1400" b="0" i="1" smtClean="0">
                                      <a:solidFill>
                                        <a:schemeClr val="tx1"/>
                                      </a:solidFill>
                                      <a:latin typeface="Cambria Math" panose="02040503050406030204" pitchFamily="18" charset="0"/>
                                    </a:rPr>
                                    <m:t>=1</m:t>
                                  </m:r>
                                </m:sub>
                                <m:sup>
                                  <m:r>
                                    <a:rPr lang="en-US" altLang="zh-CN" sz="1400" b="0" i="1" smtClean="0">
                                      <a:solidFill>
                                        <a:schemeClr val="tx1"/>
                                      </a:solidFill>
                                      <a:latin typeface="Cambria Math" panose="02040503050406030204" pitchFamily="18" charset="0"/>
                                    </a:rPr>
                                    <m:t>𝐻</m:t>
                                  </m:r>
                                </m:sup>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𝑖𝑗</m:t>
                                      </m:r>
                                    </m:sub>
                                  </m:sSub>
                                  <m:r>
                                    <a:rPr lang="en-US" altLang="zh-CN" sz="1400" b="0" i="1"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𝑦</m:t>
                                      </m:r>
                                    </m:e>
                                    <m:sub>
                                      <m:r>
                                        <a:rPr lang="en-US" altLang="zh-CN" sz="1400" b="0" i="1" smtClean="0">
                                          <a:solidFill>
                                            <a:schemeClr val="tx1"/>
                                          </a:solidFill>
                                          <a:latin typeface="Cambria Math" panose="02040503050406030204" pitchFamily="18" charset="0"/>
                                        </a:rPr>
                                        <m:t>𝑖𝑗</m:t>
                                      </m:r>
                                    </m:sub>
                                  </m:sSub>
                                  <m:r>
                                    <a:rPr lang="en-US" altLang="zh-CN" sz="1400" b="0" i="1" smtClean="0">
                                      <a:solidFill>
                                        <a:schemeClr val="tx1"/>
                                      </a:solidFill>
                                      <a:latin typeface="Cambria Math" panose="02040503050406030204" pitchFamily="18" charset="0"/>
                                    </a:rPr>
                                    <m:t>=14,16,18</m:t>
                                  </m:r>
                                </m:e>
                              </m:nary>
                            </m:e>
                          </m:nary>
                        </m:num>
                        <m:den>
                          <m:r>
                            <a:rPr lang="en-US" altLang="zh-CN" sz="1400" b="0" i="1" smtClean="0">
                              <a:solidFill>
                                <a:schemeClr val="tx1"/>
                              </a:solidFill>
                              <a:latin typeface="Cambria Math" panose="02040503050406030204" pitchFamily="18" charset="0"/>
                            </a:rPr>
                            <m:t>𝑙𝑒𝑓𝑡</m:t>
                          </m:r>
                          <m:r>
                            <a:rPr lang="en-US" altLang="zh-CN" sz="1400" b="0" i="1" smtClean="0">
                              <a:solidFill>
                                <a:schemeClr val="tx1"/>
                              </a:solidFill>
                              <a:latin typeface="Cambria Math" panose="02040503050406030204" pitchFamily="18" charset="0"/>
                            </a:rPr>
                            <m:t>_</m:t>
                          </m:r>
                          <m:r>
                            <a:rPr lang="en-US" altLang="zh-CN" sz="1400" b="0" i="1" smtClean="0">
                              <a:solidFill>
                                <a:schemeClr val="tx1"/>
                              </a:solidFill>
                              <a:latin typeface="Cambria Math" panose="02040503050406030204" pitchFamily="18" charset="0"/>
                            </a:rPr>
                            <m:t>𝑐𝑜𝑢𝑛𝑡𝑠</m:t>
                          </m:r>
                        </m:den>
                      </m:f>
                    </m:oMath>
                  </a14:m>
                  <a:endParaRPr lang="en-US" altLang="zh-CN" sz="1400" dirty="0" smtClean="0">
                    <a:solidFill>
                      <a:schemeClr val="tx1"/>
                    </a:solidFill>
                  </a:endParaRPr>
                </a:p>
                <a:p>
                  <a:pPr algn="ctr"/>
                  <a:r>
                    <a:rPr lang="en-US" altLang="zh-CN" sz="1400" b="1" dirty="0" err="1" smtClean="0">
                      <a:solidFill>
                        <a:srgbClr val="7030A0"/>
                      </a:solidFill>
                    </a:rPr>
                    <a:t>mean_right</a:t>
                  </a:r>
                  <a:r>
                    <a:rPr lang="en-US" altLang="zh-CN" sz="1400" dirty="0">
                      <a:solidFill>
                        <a:schemeClr val="tx1"/>
                      </a:solidFill>
                    </a:rPr>
                    <a:t>= </a:t>
                  </a:r>
                  <a14:m>
                    <m:oMath xmlns:m="http://schemas.openxmlformats.org/officeDocument/2006/math">
                      <m:f>
                        <m:fPr>
                          <m:ctrlPr>
                            <a:rPr lang="en-US" altLang="zh-CN" sz="1400" i="1">
                              <a:solidFill>
                                <a:schemeClr val="tx1"/>
                              </a:solidFill>
                              <a:latin typeface="Cambria Math" panose="02040503050406030204" pitchFamily="18" charset="0"/>
                            </a:rPr>
                          </m:ctrlPr>
                        </m:fPr>
                        <m:num>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𝑊</m:t>
                              </m:r>
                            </m:sup>
                            <m:e>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𝑗</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𝐻</m:t>
                                  </m:r>
                                </m:sup>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𝑖𝑗</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𝑦</m:t>
                                      </m:r>
                                    </m:e>
                                    <m:sub>
                                      <m:r>
                                        <a:rPr lang="en-US" altLang="zh-CN" sz="1400" i="1">
                                          <a:solidFill>
                                            <a:schemeClr val="tx1"/>
                                          </a:solidFill>
                                          <a:latin typeface="Cambria Math" panose="02040503050406030204" pitchFamily="18" charset="0"/>
                                        </a:rPr>
                                        <m:t>𝑖𝑗</m:t>
                                      </m:r>
                                    </m:sub>
                                  </m:sSub>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5</m:t>
                                  </m:r>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7</m:t>
                                  </m:r>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9</m:t>
                                  </m:r>
                                </m:e>
                              </m:nary>
                            </m:e>
                          </m:nary>
                        </m:num>
                        <m:den>
                          <m:r>
                            <a:rPr lang="en-US" altLang="zh-CN" sz="1400" b="0" i="1" smtClean="0">
                              <a:solidFill>
                                <a:schemeClr val="tx1"/>
                              </a:solidFill>
                              <a:latin typeface="Cambria Math" panose="02040503050406030204" pitchFamily="18" charset="0"/>
                            </a:rPr>
                            <m:t>𝑟𝑖𝑔h𝑡</m:t>
                          </m:r>
                          <m:r>
                            <a:rPr lang="en-US" altLang="zh-CN" sz="1400" b="0" i="1" smtClean="0">
                              <a:solidFill>
                                <a:schemeClr val="tx1"/>
                              </a:solidFill>
                              <a:latin typeface="Cambria Math" panose="02040503050406030204" pitchFamily="18" charset="0"/>
                            </a:rPr>
                            <m:t>_</m:t>
                          </m:r>
                          <m:r>
                            <a:rPr lang="en-US" altLang="zh-CN" sz="1400" i="1">
                              <a:solidFill>
                                <a:schemeClr val="tx1"/>
                              </a:solidFill>
                              <a:latin typeface="Cambria Math" panose="02040503050406030204" pitchFamily="18" charset="0"/>
                            </a:rPr>
                            <m:t>𝑐𝑜𝑢𝑛𝑡𝑠</m:t>
                          </m:r>
                        </m:den>
                      </m:f>
                    </m:oMath>
                  </a14:m>
                  <a:endParaRPr lang="zh-CN" altLang="en-US" sz="1400" dirty="0">
                    <a:solidFill>
                      <a:schemeClr val="tx1"/>
                    </a:solidFill>
                  </a:endParaRPr>
                </a:p>
              </p:txBody>
            </p:sp>
          </mc:Choice>
          <mc:Fallback>
            <p:sp>
              <p:nvSpPr>
                <p:cNvPr id="2" name="矩形 1"/>
                <p:cNvSpPr>
                  <a:spLocks noRot="1" noChangeAspect="1" noMove="1" noResize="1" noEditPoints="1" noAdjustHandles="1" noChangeArrowheads="1" noChangeShapeType="1" noTextEdit="1"/>
                </p:cNvSpPr>
                <p:nvPr/>
              </p:nvSpPr>
              <p:spPr>
                <a:xfrm>
                  <a:off x="3089541" y="1632959"/>
                  <a:ext cx="2952328" cy="892485"/>
                </a:xfrm>
                <a:prstGeom prst="rect">
                  <a:avLst/>
                </a:prstGeom>
                <a:blipFill rotWithShape="0">
                  <a:blip r:embed="rId1"/>
                  <a:stretch>
                    <a:fillRect t="-19595" b="-15541"/>
                  </a:stretch>
                </a:blipFill>
              </p:spPr>
              <p:txBody>
                <a:bodyPr/>
                <a:lstStyle/>
                <a:p>
                  <a:r>
                    <a:rPr lang="zh-CN" altLang="en-US" sz="1015">
                      <a:noFill/>
                    </a:rPr>
                    <a:t> </a:t>
                  </a:r>
                  <a:endParaRPr lang="zh-CN" altLang="en-US" sz="1015">
                    <a:noFill/>
                  </a:endParaRPr>
                </a:p>
              </p:txBody>
            </p:sp>
          </mc:Fallback>
        </mc:AlternateContent>
        <p:sp>
          <p:nvSpPr>
            <p:cNvPr id="4" name="菱形 3"/>
            <p:cNvSpPr/>
            <p:nvPr/>
          </p:nvSpPr>
          <p:spPr>
            <a:xfrm>
              <a:off x="1517860" y="3541634"/>
              <a:ext cx="2520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err="1" smtClean="0">
                  <a:solidFill>
                    <a:schemeClr val="tx1"/>
                  </a:solidFill>
                </a:rPr>
                <a:t>mean_left</a:t>
              </a:r>
              <a:r>
                <a:rPr lang="en-US" altLang="zh-CN" sz="1050" dirty="0" smtClean="0">
                  <a:solidFill>
                    <a:schemeClr val="tx1"/>
                  </a:solidFill>
                </a:rPr>
                <a:t> &lt;</a:t>
              </a:r>
              <a:r>
                <a:rPr lang="en-US" altLang="zh-CN" sz="1050" i="1" dirty="0" smtClean="0">
                  <a:solidFill>
                    <a:schemeClr val="tx1"/>
                  </a:solidFill>
                </a:rPr>
                <a:t> </a:t>
              </a:r>
              <a:r>
                <a:rPr lang="en-US" altLang="zh-CN" sz="1050" i="1" dirty="0" err="1" smtClean="0">
                  <a:solidFill>
                    <a:schemeClr val="tx1"/>
                  </a:solidFill>
                </a:rPr>
                <a:t>mean_right</a:t>
              </a:r>
              <a:r>
                <a:rPr lang="en-US" altLang="zh-CN" sz="1050" i="1" dirty="0" smtClean="0">
                  <a:solidFill>
                    <a:schemeClr val="tx1"/>
                  </a:solidFill>
                </a:rPr>
                <a:t> </a:t>
              </a:r>
              <a:endParaRPr lang="zh-CN" altLang="en-US" sz="1050" dirty="0">
                <a:solidFill>
                  <a:schemeClr val="tx1"/>
                </a:solidFill>
              </a:endParaRPr>
            </a:p>
          </p:txBody>
        </p:sp>
        <p:sp>
          <p:nvSpPr>
            <p:cNvPr id="8" name="菱形 7"/>
            <p:cNvSpPr/>
            <p:nvPr/>
          </p:nvSpPr>
          <p:spPr>
            <a:xfrm>
              <a:off x="3197705" y="2791296"/>
              <a:ext cx="2736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err="1" smtClean="0">
                  <a:solidFill>
                    <a:schemeClr val="tx1"/>
                  </a:solidFill>
                </a:rPr>
                <a:t>mean_left</a:t>
              </a:r>
              <a:r>
                <a:rPr lang="en-US" altLang="zh-CN" sz="1050" dirty="0" smtClean="0">
                  <a:solidFill>
                    <a:schemeClr val="tx1"/>
                  </a:solidFill>
                </a:rPr>
                <a:t> ≠ 0 and </a:t>
              </a:r>
              <a:r>
                <a:rPr lang="en-US" altLang="zh-CN" sz="1050" i="1" dirty="0" err="1" smtClean="0">
                  <a:solidFill>
                    <a:schemeClr val="tx1"/>
                  </a:solidFill>
                </a:rPr>
                <a:t>mean_right</a:t>
              </a:r>
              <a:r>
                <a:rPr lang="en-US" altLang="zh-CN" sz="1050" i="1" dirty="0" smtClean="0">
                  <a:solidFill>
                    <a:schemeClr val="tx1"/>
                  </a:solidFill>
                </a:rPr>
                <a:t> </a:t>
              </a:r>
              <a:r>
                <a:rPr lang="en-US" altLang="zh-CN" sz="1050" dirty="0">
                  <a:solidFill>
                    <a:schemeClr val="tx1"/>
                  </a:solidFill>
                </a:rPr>
                <a:t>≠ </a:t>
              </a:r>
              <a:r>
                <a:rPr lang="en-US" altLang="zh-CN" sz="1050" i="1" dirty="0" smtClean="0">
                  <a:solidFill>
                    <a:schemeClr val="tx1"/>
                  </a:solidFill>
                </a:rPr>
                <a:t>0</a:t>
              </a:r>
              <a:endParaRPr lang="zh-CN" altLang="en-US" sz="1050" dirty="0">
                <a:solidFill>
                  <a:schemeClr val="tx1"/>
                </a:solidFill>
              </a:endParaRPr>
            </a:p>
          </p:txBody>
        </p:sp>
        <p:sp>
          <p:nvSpPr>
            <p:cNvPr id="5" name="平行四边形 4"/>
            <p:cNvSpPr/>
            <p:nvPr/>
          </p:nvSpPr>
          <p:spPr>
            <a:xfrm>
              <a:off x="825098"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tx1"/>
                  </a:solidFill>
                </a:rPr>
                <a:t>Back-view</a:t>
              </a:r>
              <a:endParaRPr lang="zh-CN" altLang="en-US" sz="1050" dirty="0"/>
            </a:p>
          </p:txBody>
        </p:sp>
        <p:sp>
          <p:nvSpPr>
            <p:cNvPr id="10" name="平行四边形 9"/>
            <p:cNvSpPr/>
            <p:nvPr/>
          </p:nvSpPr>
          <p:spPr>
            <a:xfrm>
              <a:off x="3089541"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tx1"/>
                  </a:solidFill>
                </a:rPr>
                <a:t>Front-view</a:t>
              </a:r>
              <a:endParaRPr lang="zh-CN" altLang="en-US" sz="1050" dirty="0">
                <a:solidFill>
                  <a:schemeClr val="tx1"/>
                </a:solidFill>
              </a:endParaRPr>
            </a:p>
          </p:txBody>
        </p:sp>
        <p:sp>
          <p:nvSpPr>
            <p:cNvPr id="11" name="菱形 10"/>
            <p:cNvSpPr/>
            <p:nvPr/>
          </p:nvSpPr>
          <p:spPr>
            <a:xfrm>
              <a:off x="5083345" y="3541634"/>
              <a:ext cx="2520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smtClean="0">
                  <a:solidFill>
                    <a:schemeClr val="tx1"/>
                  </a:solidFill>
                </a:rPr>
                <a:t>hair = 1</a:t>
              </a:r>
              <a:endParaRPr lang="en-US" altLang="zh-CN" sz="1050" i="1" dirty="0" smtClean="0">
                <a:solidFill>
                  <a:schemeClr val="tx1"/>
                </a:solidFill>
              </a:endParaRPr>
            </a:p>
            <a:p>
              <a:pPr algn="ctr"/>
              <a:r>
                <a:rPr lang="en-US" altLang="zh-CN" sz="1050" i="1" dirty="0">
                  <a:solidFill>
                    <a:schemeClr val="tx1"/>
                  </a:solidFill>
                </a:rPr>
                <a:t>a</a:t>
              </a:r>
              <a:r>
                <a:rPr lang="en-US" altLang="zh-CN" sz="1050" i="1" dirty="0" smtClean="0">
                  <a:solidFill>
                    <a:schemeClr val="tx1"/>
                  </a:solidFill>
                </a:rPr>
                <a:t>nd </a:t>
              </a:r>
              <a:endParaRPr lang="en-US" altLang="zh-CN" sz="1050" i="1" dirty="0" smtClean="0">
                <a:solidFill>
                  <a:schemeClr val="tx1"/>
                </a:solidFill>
              </a:endParaRPr>
            </a:p>
            <a:p>
              <a:pPr algn="ctr"/>
              <a:r>
                <a:rPr lang="en-US" altLang="zh-CN" sz="1050" i="1" dirty="0" smtClean="0">
                  <a:solidFill>
                    <a:schemeClr val="tx1"/>
                  </a:solidFill>
                </a:rPr>
                <a:t>head = 0 </a:t>
              </a:r>
              <a:endParaRPr lang="zh-CN" altLang="en-US" sz="1050" dirty="0">
                <a:solidFill>
                  <a:schemeClr val="tx1"/>
                </a:solidFill>
              </a:endParaRPr>
            </a:p>
          </p:txBody>
        </p:sp>
        <p:cxnSp>
          <p:nvCxnSpPr>
            <p:cNvPr id="9" name="直接箭头连接符 8"/>
            <p:cNvCxnSpPr>
              <a:stCxn id="2" idx="2"/>
              <a:endCxn id="8" idx="0"/>
            </p:cNvCxnSpPr>
            <p:nvPr/>
          </p:nvCxnSpPr>
          <p:spPr>
            <a:xfrm>
              <a:off x="4565705" y="2525444"/>
              <a:ext cx="0" cy="265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肘形连接符 12"/>
            <p:cNvCxnSpPr>
              <a:stCxn id="8" idx="1"/>
              <a:endCxn id="4" idx="0"/>
            </p:cNvCxnSpPr>
            <p:nvPr/>
          </p:nvCxnSpPr>
          <p:spPr>
            <a:xfrm rot="10800000" flipV="1">
              <a:off x="2777861" y="3313296"/>
              <a:ext cx="419845" cy="2283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 name="肘形连接符 14"/>
            <p:cNvCxnSpPr>
              <a:stCxn id="8" idx="3"/>
              <a:endCxn id="11" idx="0"/>
            </p:cNvCxnSpPr>
            <p:nvPr/>
          </p:nvCxnSpPr>
          <p:spPr>
            <a:xfrm>
              <a:off x="5933705" y="3313296"/>
              <a:ext cx="409640" cy="2283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0" name="平行四边形 19"/>
            <p:cNvSpPr/>
            <p:nvPr/>
          </p:nvSpPr>
          <p:spPr>
            <a:xfrm>
              <a:off x="4534936"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B</a:t>
              </a:r>
              <a:r>
                <a:rPr lang="en-US" altLang="zh-CN" sz="1050" dirty="0" smtClean="0">
                  <a:solidFill>
                    <a:schemeClr val="tx1"/>
                  </a:solidFill>
                </a:rPr>
                <a:t>ack-view</a:t>
              </a:r>
              <a:endParaRPr lang="zh-CN" altLang="en-US" sz="1050" dirty="0"/>
            </a:p>
          </p:txBody>
        </p:sp>
        <p:sp>
          <p:nvSpPr>
            <p:cNvPr id="22" name="平行四边形 21"/>
            <p:cNvSpPr/>
            <p:nvPr/>
          </p:nvSpPr>
          <p:spPr>
            <a:xfrm>
              <a:off x="6804321"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F</a:t>
              </a:r>
              <a:r>
                <a:rPr lang="en-US" altLang="zh-CN" sz="1050" dirty="0" smtClean="0">
                  <a:solidFill>
                    <a:schemeClr val="tx1"/>
                  </a:solidFill>
                </a:rPr>
                <a:t>ront-view</a:t>
              </a:r>
              <a:endParaRPr lang="zh-CN" altLang="en-US" sz="1050" dirty="0">
                <a:solidFill>
                  <a:schemeClr val="tx1"/>
                </a:solidFill>
              </a:endParaRPr>
            </a:p>
          </p:txBody>
        </p:sp>
        <p:cxnSp>
          <p:nvCxnSpPr>
            <p:cNvPr id="24" name="肘形连接符 23"/>
            <p:cNvCxnSpPr>
              <a:stCxn id="4" idx="3"/>
            </p:cNvCxnSpPr>
            <p:nvPr/>
          </p:nvCxnSpPr>
          <p:spPr>
            <a:xfrm>
              <a:off x="4037860" y="4063634"/>
              <a:ext cx="79981" cy="6627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6" name="肘形连接符 25"/>
            <p:cNvCxnSpPr>
              <a:stCxn id="11" idx="1"/>
            </p:cNvCxnSpPr>
            <p:nvPr/>
          </p:nvCxnSpPr>
          <p:spPr>
            <a:xfrm rot="10800000" flipV="1">
              <a:off x="4978985" y="4063634"/>
              <a:ext cx="104360" cy="6627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p:cNvCxnSpPr/>
            <p:nvPr/>
          </p:nvCxnSpPr>
          <p:spPr>
            <a:xfrm rot="10800000" flipV="1">
              <a:off x="1428920" y="4063634"/>
              <a:ext cx="104360" cy="6627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1" name="肘形连接符 30"/>
            <p:cNvCxnSpPr/>
            <p:nvPr/>
          </p:nvCxnSpPr>
          <p:spPr>
            <a:xfrm>
              <a:off x="7607836" y="4063634"/>
              <a:ext cx="79981" cy="6627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28" name="文本框 27"/>
          <p:cNvSpPr txBox="1"/>
          <p:nvPr/>
        </p:nvSpPr>
        <p:spPr>
          <a:xfrm>
            <a:off x="2081880" y="1922607"/>
            <a:ext cx="2430270" cy="560705"/>
          </a:xfrm>
          <a:prstGeom prst="rect">
            <a:avLst/>
          </a:prstGeom>
          <a:noFill/>
        </p:spPr>
        <p:txBody>
          <a:bodyPr wrap="square" rtlCol="0">
            <a:spAutoFit/>
          </a:bodyPr>
          <a:lstStyle/>
          <a:p>
            <a:r>
              <a:rPr lang="en-US" altLang="zh-CN" sz="1015" b="1" dirty="0" smtClean="0">
                <a:solidFill>
                  <a:srgbClr val="7030A0"/>
                </a:solidFill>
              </a:rPr>
              <a:t>15.Right Arm</a:t>
            </a:r>
            <a:endParaRPr lang="en-US" altLang="zh-CN" sz="1015" b="1" dirty="0" smtClean="0">
              <a:solidFill>
                <a:srgbClr val="7030A0"/>
              </a:solidFill>
            </a:endParaRPr>
          </a:p>
          <a:p>
            <a:r>
              <a:rPr lang="en-US" altLang="zh-CN" sz="1015" b="1" dirty="0" smtClean="0">
                <a:solidFill>
                  <a:srgbClr val="7030A0"/>
                </a:solidFill>
              </a:rPr>
              <a:t>17.Right Leg</a:t>
            </a:r>
            <a:endParaRPr lang="en-US" altLang="zh-CN" sz="1015" b="1" dirty="0" smtClean="0">
              <a:solidFill>
                <a:srgbClr val="7030A0"/>
              </a:solidFill>
            </a:endParaRPr>
          </a:p>
          <a:p>
            <a:r>
              <a:rPr lang="en-US" altLang="zh-CN" sz="1015" b="1" dirty="0" smtClean="0">
                <a:solidFill>
                  <a:srgbClr val="7030A0"/>
                </a:solidFill>
              </a:rPr>
              <a:t>19.Right Shoe</a:t>
            </a:r>
            <a:endParaRPr lang="zh-CN" altLang="en-US" sz="1015" b="1" dirty="0">
              <a:solidFill>
                <a:srgbClr val="7030A0"/>
              </a:solidFill>
            </a:endParaRPr>
          </a:p>
        </p:txBody>
      </p:sp>
      <p:sp>
        <p:nvSpPr>
          <p:cNvPr id="32" name="矩形 31"/>
          <p:cNvSpPr/>
          <p:nvPr/>
        </p:nvSpPr>
        <p:spPr>
          <a:xfrm>
            <a:off x="1751244" y="893405"/>
            <a:ext cx="3482340" cy="414020"/>
          </a:xfrm>
          <a:prstGeom prst="rect">
            <a:avLst/>
          </a:prstGeom>
        </p:spPr>
        <p:txBody>
          <a:bodyPr wrap="none">
            <a:spAutoFit/>
          </a:bodyPr>
          <a:lstStyle/>
          <a:p>
            <a:pPr marL="285750" indent="-285750" eaLnBrk="1" hangingPunct="1">
              <a:buFont typeface="Arial" panose="020B0604020202020204" pitchFamily="34" charset="0"/>
              <a:buChar char="•"/>
            </a:pPr>
            <a:r>
              <a:rPr lang="en-US" altLang="zh-CN" sz="2100" dirty="0" smtClean="0">
                <a:latin typeface="+mn-lt"/>
              </a:rPr>
              <a:t>View </a:t>
            </a:r>
            <a:r>
              <a:rPr lang="en-US" altLang="zh-CN" sz="2100" dirty="0" err="1" smtClean="0">
                <a:latin typeface="+mn-lt"/>
              </a:rPr>
              <a:t>groudtruth</a:t>
            </a:r>
            <a:r>
              <a:rPr lang="en-US" altLang="zh-CN" sz="2100" dirty="0" smtClean="0">
                <a:latin typeface="+mn-lt"/>
              </a:rPr>
              <a:t> generation</a:t>
            </a:r>
            <a:endParaRPr lang="en-US" altLang="zh-CN" sz="2100" dirty="0">
              <a:latin typeface="+mn-lt"/>
            </a:endParaRPr>
          </a:p>
        </p:txBody>
      </p:sp>
      <p:sp>
        <p:nvSpPr>
          <p:cNvPr id="3" name="文本框 2"/>
          <p:cNvSpPr txBox="1"/>
          <p:nvPr/>
        </p:nvSpPr>
        <p:spPr>
          <a:xfrm>
            <a:off x="3131986" y="2759078"/>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25" name="文本框 24"/>
          <p:cNvSpPr txBox="1"/>
          <p:nvPr/>
        </p:nvSpPr>
        <p:spPr>
          <a:xfrm>
            <a:off x="5544108" y="2733768"/>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27" name="文本框 26"/>
          <p:cNvSpPr txBox="1"/>
          <p:nvPr/>
        </p:nvSpPr>
        <p:spPr>
          <a:xfrm>
            <a:off x="1775035" y="3882877"/>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33" name="文本框 32"/>
          <p:cNvSpPr txBox="1"/>
          <p:nvPr/>
        </p:nvSpPr>
        <p:spPr>
          <a:xfrm>
            <a:off x="4187157" y="3882877"/>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34" name="文本框 33"/>
          <p:cNvSpPr txBox="1"/>
          <p:nvPr/>
        </p:nvSpPr>
        <p:spPr>
          <a:xfrm>
            <a:off x="4515549" y="3882877"/>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35" name="文本框 34"/>
          <p:cNvSpPr txBox="1"/>
          <p:nvPr/>
        </p:nvSpPr>
        <p:spPr>
          <a:xfrm>
            <a:off x="6927671" y="3882877"/>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37" name="文本框 36"/>
          <p:cNvSpPr txBox="1"/>
          <p:nvPr/>
        </p:nvSpPr>
        <p:spPr>
          <a:xfrm>
            <a:off x="2081880" y="1275606"/>
            <a:ext cx="1376787" cy="560705"/>
          </a:xfrm>
          <a:prstGeom prst="rect">
            <a:avLst/>
          </a:prstGeom>
          <a:noFill/>
        </p:spPr>
        <p:txBody>
          <a:bodyPr wrap="square" rtlCol="0">
            <a:spAutoFit/>
          </a:bodyPr>
          <a:lstStyle/>
          <a:p>
            <a:r>
              <a:rPr lang="en-US" altLang="zh-CN" sz="1015" b="1" dirty="0" smtClean="0">
                <a:solidFill>
                  <a:srgbClr val="FDAD00"/>
                </a:solidFill>
              </a:rPr>
              <a:t>14.Left Arm</a:t>
            </a:r>
            <a:endParaRPr lang="en-US" altLang="zh-CN" sz="1015" b="1" dirty="0" smtClean="0">
              <a:solidFill>
                <a:srgbClr val="FDAD00"/>
              </a:solidFill>
            </a:endParaRPr>
          </a:p>
          <a:p>
            <a:r>
              <a:rPr lang="en-US" altLang="zh-CN" sz="1015" b="1" dirty="0" smtClean="0">
                <a:solidFill>
                  <a:srgbClr val="FDAD00"/>
                </a:solidFill>
              </a:rPr>
              <a:t>16.Left Leg </a:t>
            </a:r>
            <a:endParaRPr lang="en-US" altLang="zh-CN" sz="1015" b="1" dirty="0" smtClean="0">
              <a:solidFill>
                <a:srgbClr val="FDAD00"/>
              </a:solidFill>
            </a:endParaRPr>
          </a:p>
          <a:p>
            <a:r>
              <a:rPr lang="en-US" altLang="zh-CN" sz="1015" b="1" dirty="0" smtClean="0">
                <a:solidFill>
                  <a:srgbClr val="FDAD00"/>
                </a:solidFill>
              </a:rPr>
              <a:t>18.Left Shoe</a:t>
            </a:r>
            <a:endParaRPr lang="en-US" altLang="zh-CN" sz="1015" b="1" dirty="0" smtClean="0">
              <a:solidFill>
                <a:srgbClr val="FDAD00"/>
              </a:solidFill>
            </a:endParaRPr>
          </a:p>
        </p:txBody>
      </p:sp>
      <p:cxnSp>
        <p:nvCxnSpPr>
          <p:cNvPr id="7" name="直接箭头连接符 6"/>
          <p:cNvCxnSpPr/>
          <p:nvPr/>
        </p:nvCxnSpPr>
        <p:spPr>
          <a:xfrm>
            <a:off x="3131986" y="1545636"/>
            <a:ext cx="521912" cy="422468"/>
          </a:xfrm>
          <a:prstGeom prst="straightConnector1">
            <a:avLst/>
          </a:prstGeom>
          <a:ln w="28575">
            <a:solidFill>
              <a:srgbClr val="FDAD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3187963" y="2313224"/>
            <a:ext cx="351827" cy="684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20" y="1768728"/>
            <a:ext cx="350950" cy="744794"/>
          </a:xfrm>
          <a:prstGeom prst="rect">
            <a:avLst/>
          </a:prstGeom>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7668" y="2525181"/>
            <a:ext cx="350950" cy="744794"/>
          </a:xfrm>
          <a:prstGeom prst="rect">
            <a:avLst/>
          </a:prstGeom>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1340" y="4159876"/>
            <a:ext cx="350950" cy="7447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p:txBody>
          <a:bodyPr/>
          <a:lstStyle/>
          <a:p>
            <a:pPr eaLnBrk="1" hangingPunct="1"/>
            <a:r>
              <a:rPr lang="en-US" altLang="zh-CN" dirty="0" smtClean="0">
                <a:solidFill>
                  <a:schemeClr val="tx1"/>
                </a:solidFill>
              </a:rPr>
              <a:t>View Classifiers </a:t>
            </a:r>
            <a:endParaRPr lang="en-US" altLang="zh-CN" dirty="0" smtClean="0">
              <a:solidFill>
                <a:schemeClr val="tx1"/>
              </a:solidFill>
            </a:endParaRPr>
          </a:p>
        </p:txBody>
      </p:sp>
      <p:grpSp>
        <p:nvGrpSpPr>
          <p:cNvPr id="29" name="组合 28"/>
          <p:cNvGrpSpPr/>
          <p:nvPr/>
        </p:nvGrpSpPr>
        <p:grpSpPr>
          <a:xfrm>
            <a:off x="1760336" y="1828593"/>
            <a:ext cx="5510417" cy="2698044"/>
            <a:chOff x="825098" y="1632959"/>
            <a:chExt cx="7347223" cy="3597392"/>
          </a:xfrm>
        </p:grpSpPr>
        <mc:AlternateContent xmlns:mc="http://schemas.openxmlformats.org/markup-compatibility/2006">
          <mc:Choice xmlns:a14="http://schemas.microsoft.com/office/drawing/2010/main" Requires="a14">
            <p:sp>
              <p:nvSpPr>
                <p:cNvPr id="2" name="矩形 1"/>
                <p:cNvSpPr/>
                <p:nvPr/>
              </p:nvSpPr>
              <p:spPr>
                <a:xfrm>
                  <a:off x="3089541" y="1632959"/>
                  <a:ext cx="2952328" cy="892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rgbClr val="FDAD00"/>
                      </a:solidFill>
                    </a:rPr>
                    <a:t>mean_left</a:t>
                  </a:r>
                  <a:r>
                    <a:rPr lang="en-US" altLang="zh-CN" sz="1400" dirty="0" smtClean="0">
                      <a:solidFill>
                        <a:srgbClr val="FDAD00"/>
                      </a:solidFill>
                    </a:rPr>
                    <a:t> </a:t>
                  </a:r>
                  <a:r>
                    <a:rPr lang="en-US" altLang="zh-CN" sz="1400" dirty="0" smtClean="0">
                      <a:solidFill>
                        <a:schemeClr val="tx1"/>
                      </a:solidFill>
                    </a:rPr>
                    <a:t>= </a:t>
                  </a:r>
                  <a14:m>
                    <m:oMath xmlns:m="http://schemas.openxmlformats.org/officeDocument/2006/math">
                      <m:f>
                        <m:fPr>
                          <m:ctrlPr>
                            <a:rPr lang="en-US" altLang="zh-CN" sz="1400" i="1" smtClean="0">
                              <a:solidFill>
                                <a:schemeClr val="tx1"/>
                              </a:solidFill>
                              <a:latin typeface="Cambria Math" panose="02040503050406030204" pitchFamily="18" charset="0"/>
                            </a:rPr>
                          </m:ctrlPr>
                        </m:fPr>
                        <m:num>
                          <m:nary>
                            <m:naryPr>
                              <m:chr m:val="∑"/>
                              <m:ctrlPr>
                                <a:rPr lang="en-US" altLang="zh-CN" sz="1400" i="1" smtClean="0">
                                  <a:solidFill>
                                    <a:schemeClr val="tx1"/>
                                  </a:solidFill>
                                  <a:latin typeface="Cambria Math" panose="02040503050406030204" pitchFamily="18" charset="0"/>
                                </a:rPr>
                              </m:ctrlPr>
                            </m:naryPr>
                            <m:sub>
                              <m:r>
                                <m:rPr>
                                  <m:brk m:alnAt="23"/>
                                </m:rPr>
                                <a:rPr lang="en-US" altLang="zh-CN" sz="1400" b="0" i="1" smtClean="0">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=1</m:t>
                              </m:r>
                            </m:sub>
                            <m:sup>
                              <m:r>
                                <a:rPr lang="en-US" altLang="zh-CN" sz="1400" b="0" i="1" smtClean="0">
                                  <a:solidFill>
                                    <a:schemeClr val="tx1"/>
                                  </a:solidFill>
                                  <a:latin typeface="Cambria Math" panose="02040503050406030204" pitchFamily="18" charset="0"/>
                                </a:rPr>
                                <m:t>𝑊</m:t>
                              </m:r>
                            </m:sup>
                            <m:e>
                              <m:nary>
                                <m:naryPr>
                                  <m:chr m:val="∑"/>
                                  <m:ctrlPr>
                                    <a:rPr lang="en-US" altLang="zh-CN" sz="1400" i="1" smtClean="0">
                                      <a:solidFill>
                                        <a:schemeClr val="tx1"/>
                                      </a:solidFill>
                                      <a:latin typeface="Cambria Math" panose="02040503050406030204" pitchFamily="18" charset="0"/>
                                    </a:rPr>
                                  </m:ctrlPr>
                                </m:naryPr>
                                <m:sub>
                                  <m:r>
                                    <m:rPr>
                                      <m:brk m:alnAt="23"/>
                                    </m:rPr>
                                    <a:rPr lang="en-US" altLang="zh-CN" sz="1400" b="0" i="1" smtClean="0">
                                      <a:solidFill>
                                        <a:schemeClr val="tx1"/>
                                      </a:solidFill>
                                      <a:latin typeface="Cambria Math" panose="02040503050406030204" pitchFamily="18" charset="0"/>
                                    </a:rPr>
                                    <m:t>𝑗</m:t>
                                  </m:r>
                                  <m:r>
                                    <a:rPr lang="en-US" altLang="zh-CN" sz="1400" b="0" i="1" smtClean="0">
                                      <a:solidFill>
                                        <a:schemeClr val="tx1"/>
                                      </a:solidFill>
                                      <a:latin typeface="Cambria Math" panose="02040503050406030204" pitchFamily="18" charset="0"/>
                                    </a:rPr>
                                    <m:t>=1</m:t>
                                  </m:r>
                                </m:sub>
                                <m:sup>
                                  <m:r>
                                    <a:rPr lang="en-US" altLang="zh-CN" sz="1400" b="0" i="1" smtClean="0">
                                      <a:solidFill>
                                        <a:schemeClr val="tx1"/>
                                      </a:solidFill>
                                      <a:latin typeface="Cambria Math" panose="02040503050406030204" pitchFamily="18" charset="0"/>
                                    </a:rPr>
                                    <m:t>𝐻</m:t>
                                  </m:r>
                                </m:sup>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𝑖𝑗</m:t>
                                      </m:r>
                                    </m:sub>
                                  </m:sSub>
                                  <m:r>
                                    <a:rPr lang="en-US" altLang="zh-CN" sz="1400" b="0" i="1"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𝑦</m:t>
                                      </m:r>
                                    </m:e>
                                    <m:sub>
                                      <m:r>
                                        <a:rPr lang="en-US" altLang="zh-CN" sz="1400" b="0" i="1" smtClean="0">
                                          <a:solidFill>
                                            <a:schemeClr val="tx1"/>
                                          </a:solidFill>
                                          <a:latin typeface="Cambria Math" panose="02040503050406030204" pitchFamily="18" charset="0"/>
                                        </a:rPr>
                                        <m:t>𝑖𝑗</m:t>
                                      </m:r>
                                    </m:sub>
                                  </m:sSub>
                                  <m:r>
                                    <a:rPr lang="en-US" altLang="zh-CN" sz="1400" b="0" i="1" smtClean="0">
                                      <a:solidFill>
                                        <a:schemeClr val="tx1"/>
                                      </a:solidFill>
                                      <a:latin typeface="Cambria Math" panose="02040503050406030204" pitchFamily="18" charset="0"/>
                                    </a:rPr>
                                    <m:t>=14,16,18</m:t>
                                  </m:r>
                                </m:e>
                              </m:nary>
                            </m:e>
                          </m:nary>
                        </m:num>
                        <m:den>
                          <m:r>
                            <a:rPr lang="en-US" altLang="zh-CN" sz="1400" b="0" i="1" smtClean="0">
                              <a:solidFill>
                                <a:schemeClr val="tx1"/>
                              </a:solidFill>
                              <a:latin typeface="Cambria Math" panose="02040503050406030204" pitchFamily="18" charset="0"/>
                            </a:rPr>
                            <m:t>𝑙𝑒𝑓𝑡</m:t>
                          </m:r>
                          <m:r>
                            <a:rPr lang="en-US" altLang="zh-CN" sz="1400" b="0" i="1" smtClean="0">
                              <a:solidFill>
                                <a:schemeClr val="tx1"/>
                              </a:solidFill>
                              <a:latin typeface="Cambria Math" panose="02040503050406030204" pitchFamily="18" charset="0"/>
                            </a:rPr>
                            <m:t>_</m:t>
                          </m:r>
                          <m:r>
                            <a:rPr lang="en-US" altLang="zh-CN" sz="1400" b="0" i="1" smtClean="0">
                              <a:solidFill>
                                <a:schemeClr val="tx1"/>
                              </a:solidFill>
                              <a:latin typeface="Cambria Math" panose="02040503050406030204" pitchFamily="18" charset="0"/>
                            </a:rPr>
                            <m:t>𝑐𝑜𝑢𝑛𝑡𝑠</m:t>
                          </m:r>
                        </m:den>
                      </m:f>
                    </m:oMath>
                  </a14:m>
                  <a:endParaRPr lang="en-US" altLang="zh-CN" sz="1400" dirty="0" smtClean="0">
                    <a:solidFill>
                      <a:schemeClr val="tx1"/>
                    </a:solidFill>
                  </a:endParaRPr>
                </a:p>
                <a:p>
                  <a:pPr algn="ctr"/>
                  <a:r>
                    <a:rPr lang="en-US" altLang="zh-CN" sz="1400" b="1" dirty="0" err="1" smtClean="0">
                      <a:solidFill>
                        <a:srgbClr val="7030A0"/>
                      </a:solidFill>
                    </a:rPr>
                    <a:t>mean_right</a:t>
                  </a:r>
                  <a:r>
                    <a:rPr lang="en-US" altLang="zh-CN" sz="1400" dirty="0">
                      <a:solidFill>
                        <a:schemeClr val="tx1"/>
                      </a:solidFill>
                    </a:rPr>
                    <a:t>= </a:t>
                  </a:r>
                  <a14:m>
                    <m:oMath xmlns:m="http://schemas.openxmlformats.org/officeDocument/2006/math">
                      <m:f>
                        <m:fPr>
                          <m:ctrlPr>
                            <a:rPr lang="en-US" altLang="zh-CN" sz="1400" i="1">
                              <a:solidFill>
                                <a:schemeClr val="tx1"/>
                              </a:solidFill>
                              <a:latin typeface="Cambria Math" panose="02040503050406030204" pitchFamily="18" charset="0"/>
                            </a:rPr>
                          </m:ctrlPr>
                        </m:fPr>
                        <m:num>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𝑊</m:t>
                              </m:r>
                            </m:sup>
                            <m:e>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𝑗</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𝐻</m:t>
                                  </m:r>
                                </m:sup>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𝑖𝑗</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𝑦</m:t>
                                      </m:r>
                                    </m:e>
                                    <m:sub>
                                      <m:r>
                                        <a:rPr lang="en-US" altLang="zh-CN" sz="1400" i="1">
                                          <a:solidFill>
                                            <a:schemeClr val="tx1"/>
                                          </a:solidFill>
                                          <a:latin typeface="Cambria Math" panose="02040503050406030204" pitchFamily="18" charset="0"/>
                                        </a:rPr>
                                        <m:t>𝑖𝑗</m:t>
                                      </m:r>
                                    </m:sub>
                                  </m:sSub>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5</m:t>
                                  </m:r>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7</m:t>
                                  </m:r>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9</m:t>
                                  </m:r>
                                </m:e>
                              </m:nary>
                            </m:e>
                          </m:nary>
                        </m:num>
                        <m:den>
                          <m:r>
                            <a:rPr lang="en-US" altLang="zh-CN" sz="1400" b="0" i="1" smtClean="0">
                              <a:solidFill>
                                <a:schemeClr val="tx1"/>
                              </a:solidFill>
                              <a:latin typeface="Cambria Math" panose="02040503050406030204" pitchFamily="18" charset="0"/>
                            </a:rPr>
                            <m:t>𝑟𝑖𝑔h𝑡</m:t>
                          </m:r>
                          <m:r>
                            <a:rPr lang="en-US" altLang="zh-CN" sz="1400" b="0" i="1" smtClean="0">
                              <a:solidFill>
                                <a:schemeClr val="tx1"/>
                              </a:solidFill>
                              <a:latin typeface="Cambria Math" panose="02040503050406030204" pitchFamily="18" charset="0"/>
                            </a:rPr>
                            <m:t>_</m:t>
                          </m:r>
                          <m:r>
                            <a:rPr lang="en-US" altLang="zh-CN" sz="1400" i="1">
                              <a:solidFill>
                                <a:schemeClr val="tx1"/>
                              </a:solidFill>
                              <a:latin typeface="Cambria Math" panose="02040503050406030204" pitchFamily="18" charset="0"/>
                            </a:rPr>
                            <m:t>𝑐𝑜𝑢𝑛𝑡𝑠</m:t>
                          </m:r>
                        </m:den>
                      </m:f>
                    </m:oMath>
                  </a14:m>
                  <a:endParaRPr lang="zh-CN" altLang="en-US" sz="1400" dirty="0">
                    <a:solidFill>
                      <a:schemeClr val="tx1"/>
                    </a:solidFill>
                  </a:endParaRPr>
                </a:p>
              </p:txBody>
            </p:sp>
          </mc:Choice>
          <mc:Fallback>
            <p:sp>
              <p:nvSpPr>
                <p:cNvPr id="2" name="矩形 1"/>
                <p:cNvSpPr>
                  <a:spLocks noRot="1" noChangeAspect="1" noMove="1" noResize="1" noEditPoints="1" noAdjustHandles="1" noChangeArrowheads="1" noChangeShapeType="1" noTextEdit="1"/>
                </p:cNvSpPr>
                <p:nvPr/>
              </p:nvSpPr>
              <p:spPr>
                <a:xfrm>
                  <a:off x="3089541" y="1632959"/>
                  <a:ext cx="2952328" cy="892485"/>
                </a:xfrm>
                <a:prstGeom prst="rect">
                  <a:avLst/>
                </a:prstGeom>
                <a:blipFill rotWithShape="0">
                  <a:blip r:embed="rId1"/>
                  <a:stretch>
                    <a:fillRect t="-19595" b="-15541"/>
                  </a:stretch>
                </a:blipFill>
              </p:spPr>
              <p:txBody>
                <a:bodyPr/>
                <a:lstStyle/>
                <a:p>
                  <a:r>
                    <a:rPr lang="zh-CN" altLang="en-US" sz="1015">
                      <a:noFill/>
                    </a:rPr>
                    <a:t> </a:t>
                  </a:r>
                  <a:endParaRPr lang="zh-CN" altLang="en-US" sz="1015">
                    <a:noFill/>
                  </a:endParaRPr>
                </a:p>
              </p:txBody>
            </p:sp>
          </mc:Fallback>
        </mc:AlternateContent>
        <p:sp>
          <p:nvSpPr>
            <p:cNvPr id="4" name="菱形 3"/>
            <p:cNvSpPr/>
            <p:nvPr/>
          </p:nvSpPr>
          <p:spPr>
            <a:xfrm>
              <a:off x="1517860" y="3541634"/>
              <a:ext cx="2520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err="1" smtClean="0">
                  <a:solidFill>
                    <a:schemeClr val="tx1"/>
                  </a:solidFill>
                </a:rPr>
                <a:t>mean_left</a:t>
              </a:r>
              <a:r>
                <a:rPr lang="en-US" altLang="zh-CN" sz="1050" dirty="0" smtClean="0">
                  <a:solidFill>
                    <a:schemeClr val="tx1"/>
                  </a:solidFill>
                </a:rPr>
                <a:t> &lt;</a:t>
              </a:r>
              <a:r>
                <a:rPr lang="en-US" altLang="zh-CN" sz="1050" i="1" dirty="0" smtClean="0">
                  <a:solidFill>
                    <a:schemeClr val="tx1"/>
                  </a:solidFill>
                </a:rPr>
                <a:t> </a:t>
              </a:r>
              <a:r>
                <a:rPr lang="en-US" altLang="zh-CN" sz="1050" i="1" dirty="0" err="1" smtClean="0">
                  <a:solidFill>
                    <a:schemeClr val="tx1"/>
                  </a:solidFill>
                </a:rPr>
                <a:t>mean_right</a:t>
              </a:r>
              <a:r>
                <a:rPr lang="en-US" altLang="zh-CN" sz="1050" i="1" dirty="0" smtClean="0">
                  <a:solidFill>
                    <a:schemeClr val="tx1"/>
                  </a:solidFill>
                </a:rPr>
                <a:t> </a:t>
              </a:r>
              <a:endParaRPr lang="zh-CN" altLang="en-US" sz="1050" dirty="0">
                <a:solidFill>
                  <a:schemeClr val="tx1"/>
                </a:solidFill>
              </a:endParaRPr>
            </a:p>
          </p:txBody>
        </p:sp>
        <p:sp>
          <p:nvSpPr>
            <p:cNvPr id="8" name="菱形 7"/>
            <p:cNvSpPr/>
            <p:nvPr/>
          </p:nvSpPr>
          <p:spPr>
            <a:xfrm>
              <a:off x="3197705" y="2791296"/>
              <a:ext cx="2736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err="1" smtClean="0">
                  <a:solidFill>
                    <a:schemeClr val="tx1"/>
                  </a:solidFill>
                </a:rPr>
                <a:t>mean_left</a:t>
              </a:r>
              <a:r>
                <a:rPr lang="en-US" altLang="zh-CN" sz="1050" dirty="0" smtClean="0">
                  <a:solidFill>
                    <a:schemeClr val="tx1"/>
                  </a:solidFill>
                </a:rPr>
                <a:t> ≠ 0 and </a:t>
              </a:r>
              <a:r>
                <a:rPr lang="en-US" altLang="zh-CN" sz="1050" i="1" dirty="0" err="1" smtClean="0">
                  <a:solidFill>
                    <a:schemeClr val="tx1"/>
                  </a:solidFill>
                </a:rPr>
                <a:t>mean_right</a:t>
              </a:r>
              <a:r>
                <a:rPr lang="en-US" altLang="zh-CN" sz="1050" i="1" dirty="0" smtClean="0">
                  <a:solidFill>
                    <a:schemeClr val="tx1"/>
                  </a:solidFill>
                </a:rPr>
                <a:t> </a:t>
              </a:r>
              <a:r>
                <a:rPr lang="en-US" altLang="zh-CN" sz="1050" dirty="0">
                  <a:solidFill>
                    <a:schemeClr val="tx1"/>
                  </a:solidFill>
                </a:rPr>
                <a:t>≠ </a:t>
              </a:r>
              <a:r>
                <a:rPr lang="en-US" altLang="zh-CN" sz="1050" i="1" dirty="0" smtClean="0">
                  <a:solidFill>
                    <a:schemeClr val="tx1"/>
                  </a:solidFill>
                </a:rPr>
                <a:t>0</a:t>
              </a:r>
              <a:endParaRPr lang="zh-CN" altLang="en-US" sz="1050" dirty="0">
                <a:solidFill>
                  <a:schemeClr val="tx1"/>
                </a:solidFill>
              </a:endParaRPr>
            </a:p>
          </p:txBody>
        </p:sp>
        <p:sp>
          <p:nvSpPr>
            <p:cNvPr id="5" name="平行四边形 4"/>
            <p:cNvSpPr/>
            <p:nvPr/>
          </p:nvSpPr>
          <p:spPr>
            <a:xfrm>
              <a:off x="825098"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tx1"/>
                  </a:solidFill>
                </a:rPr>
                <a:t>Back-view</a:t>
              </a:r>
              <a:endParaRPr lang="zh-CN" altLang="en-US" sz="1050" dirty="0"/>
            </a:p>
          </p:txBody>
        </p:sp>
        <p:sp>
          <p:nvSpPr>
            <p:cNvPr id="10" name="平行四边形 9"/>
            <p:cNvSpPr/>
            <p:nvPr/>
          </p:nvSpPr>
          <p:spPr>
            <a:xfrm>
              <a:off x="3089541"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tx1"/>
                  </a:solidFill>
                </a:rPr>
                <a:t>Front-view</a:t>
              </a:r>
              <a:endParaRPr lang="zh-CN" altLang="en-US" sz="1050" dirty="0">
                <a:solidFill>
                  <a:schemeClr val="tx1"/>
                </a:solidFill>
              </a:endParaRPr>
            </a:p>
          </p:txBody>
        </p:sp>
        <p:sp>
          <p:nvSpPr>
            <p:cNvPr id="11" name="菱形 10"/>
            <p:cNvSpPr/>
            <p:nvPr/>
          </p:nvSpPr>
          <p:spPr>
            <a:xfrm>
              <a:off x="5083345" y="3541634"/>
              <a:ext cx="2520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smtClean="0">
                  <a:solidFill>
                    <a:schemeClr val="tx1"/>
                  </a:solidFill>
                </a:rPr>
                <a:t>hair = 1</a:t>
              </a:r>
              <a:endParaRPr lang="en-US" altLang="zh-CN" sz="1050" i="1" dirty="0" smtClean="0">
                <a:solidFill>
                  <a:schemeClr val="tx1"/>
                </a:solidFill>
              </a:endParaRPr>
            </a:p>
            <a:p>
              <a:pPr algn="ctr"/>
              <a:r>
                <a:rPr lang="en-US" altLang="zh-CN" sz="1050" i="1" dirty="0">
                  <a:solidFill>
                    <a:schemeClr val="tx1"/>
                  </a:solidFill>
                </a:rPr>
                <a:t>a</a:t>
              </a:r>
              <a:r>
                <a:rPr lang="en-US" altLang="zh-CN" sz="1050" i="1" dirty="0" smtClean="0">
                  <a:solidFill>
                    <a:schemeClr val="tx1"/>
                  </a:solidFill>
                </a:rPr>
                <a:t>nd </a:t>
              </a:r>
              <a:endParaRPr lang="en-US" altLang="zh-CN" sz="1050" i="1" dirty="0" smtClean="0">
                <a:solidFill>
                  <a:schemeClr val="tx1"/>
                </a:solidFill>
              </a:endParaRPr>
            </a:p>
            <a:p>
              <a:pPr algn="ctr"/>
              <a:r>
                <a:rPr lang="en-US" altLang="zh-CN" sz="1050" i="1" dirty="0" smtClean="0">
                  <a:solidFill>
                    <a:schemeClr val="tx1"/>
                  </a:solidFill>
                </a:rPr>
                <a:t>head = 0 </a:t>
              </a:r>
              <a:endParaRPr lang="zh-CN" altLang="en-US" sz="1050" dirty="0">
                <a:solidFill>
                  <a:schemeClr val="tx1"/>
                </a:solidFill>
              </a:endParaRPr>
            </a:p>
          </p:txBody>
        </p:sp>
        <p:cxnSp>
          <p:nvCxnSpPr>
            <p:cNvPr id="9" name="直接箭头连接符 8"/>
            <p:cNvCxnSpPr>
              <a:stCxn id="2" idx="2"/>
              <a:endCxn id="8" idx="0"/>
            </p:cNvCxnSpPr>
            <p:nvPr/>
          </p:nvCxnSpPr>
          <p:spPr>
            <a:xfrm>
              <a:off x="4565705" y="2525444"/>
              <a:ext cx="0" cy="265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肘形连接符 12"/>
            <p:cNvCxnSpPr>
              <a:stCxn id="8" idx="1"/>
              <a:endCxn id="4" idx="0"/>
            </p:cNvCxnSpPr>
            <p:nvPr/>
          </p:nvCxnSpPr>
          <p:spPr>
            <a:xfrm rot="10800000" flipV="1">
              <a:off x="2777861" y="3313296"/>
              <a:ext cx="419845" cy="2283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 name="肘形连接符 14"/>
            <p:cNvCxnSpPr>
              <a:stCxn id="8" idx="3"/>
              <a:endCxn id="11" idx="0"/>
            </p:cNvCxnSpPr>
            <p:nvPr/>
          </p:nvCxnSpPr>
          <p:spPr>
            <a:xfrm>
              <a:off x="5933705" y="3313296"/>
              <a:ext cx="409640" cy="2283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0" name="平行四边形 19"/>
            <p:cNvSpPr/>
            <p:nvPr/>
          </p:nvSpPr>
          <p:spPr>
            <a:xfrm>
              <a:off x="4534936"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B</a:t>
              </a:r>
              <a:r>
                <a:rPr lang="en-US" altLang="zh-CN" sz="1050" dirty="0" smtClean="0">
                  <a:solidFill>
                    <a:schemeClr val="tx1"/>
                  </a:solidFill>
                </a:rPr>
                <a:t>ack-view</a:t>
              </a:r>
              <a:endParaRPr lang="zh-CN" altLang="en-US" sz="1050" dirty="0"/>
            </a:p>
          </p:txBody>
        </p:sp>
        <p:sp>
          <p:nvSpPr>
            <p:cNvPr id="22" name="平行四边形 21"/>
            <p:cNvSpPr/>
            <p:nvPr/>
          </p:nvSpPr>
          <p:spPr>
            <a:xfrm>
              <a:off x="6804321"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F</a:t>
              </a:r>
              <a:r>
                <a:rPr lang="en-US" altLang="zh-CN" sz="1050" dirty="0" smtClean="0">
                  <a:solidFill>
                    <a:schemeClr val="tx1"/>
                  </a:solidFill>
                </a:rPr>
                <a:t>ront-view</a:t>
              </a:r>
              <a:endParaRPr lang="zh-CN" altLang="en-US" sz="1050" dirty="0">
                <a:solidFill>
                  <a:schemeClr val="tx1"/>
                </a:solidFill>
              </a:endParaRPr>
            </a:p>
          </p:txBody>
        </p:sp>
        <p:cxnSp>
          <p:nvCxnSpPr>
            <p:cNvPr id="24" name="肘形连接符 23"/>
            <p:cNvCxnSpPr>
              <a:stCxn id="4" idx="3"/>
            </p:cNvCxnSpPr>
            <p:nvPr/>
          </p:nvCxnSpPr>
          <p:spPr>
            <a:xfrm>
              <a:off x="4037860" y="4063634"/>
              <a:ext cx="79981" cy="6627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6" name="肘形连接符 25"/>
            <p:cNvCxnSpPr>
              <a:stCxn id="11" idx="1"/>
            </p:cNvCxnSpPr>
            <p:nvPr/>
          </p:nvCxnSpPr>
          <p:spPr>
            <a:xfrm rot="10800000" flipV="1">
              <a:off x="4978985" y="4063634"/>
              <a:ext cx="104360" cy="6627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p:cNvCxnSpPr/>
            <p:nvPr/>
          </p:nvCxnSpPr>
          <p:spPr>
            <a:xfrm rot="10800000" flipV="1">
              <a:off x="1428920" y="4063634"/>
              <a:ext cx="104360" cy="6627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1" name="肘形连接符 30"/>
            <p:cNvCxnSpPr/>
            <p:nvPr/>
          </p:nvCxnSpPr>
          <p:spPr>
            <a:xfrm>
              <a:off x="7607836" y="4063634"/>
              <a:ext cx="79981" cy="6627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28" name="文本框 27"/>
          <p:cNvSpPr txBox="1"/>
          <p:nvPr/>
        </p:nvSpPr>
        <p:spPr>
          <a:xfrm>
            <a:off x="2081880" y="1922607"/>
            <a:ext cx="2430270" cy="560705"/>
          </a:xfrm>
          <a:prstGeom prst="rect">
            <a:avLst/>
          </a:prstGeom>
          <a:noFill/>
        </p:spPr>
        <p:txBody>
          <a:bodyPr wrap="square" rtlCol="0">
            <a:spAutoFit/>
          </a:bodyPr>
          <a:lstStyle/>
          <a:p>
            <a:r>
              <a:rPr lang="en-US" altLang="zh-CN" sz="1015" b="1" dirty="0" smtClean="0">
                <a:solidFill>
                  <a:srgbClr val="7030A0"/>
                </a:solidFill>
              </a:rPr>
              <a:t>15.Right Arm</a:t>
            </a:r>
            <a:endParaRPr lang="en-US" altLang="zh-CN" sz="1015" b="1" dirty="0" smtClean="0">
              <a:solidFill>
                <a:srgbClr val="7030A0"/>
              </a:solidFill>
            </a:endParaRPr>
          </a:p>
          <a:p>
            <a:r>
              <a:rPr lang="en-US" altLang="zh-CN" sz="1015" b="1" dirty="0" smtClean="0">
                <a:solidFill>
                  <a:srgbClr val="7030A0"/>
                </a:solidFill>
              </a:rPr>
              <a:t>17.Right Leg</a:t>
            </a:r>
            <a:endParaRPr lang="en-US" altLang="zh-CN" sz="1015" b="1" dirty="0" smtClean="0">
              <a:solidFill>
                <a:srgbClr val="7030A0"/>
              </a:solidFill>
            </a:endParaRPr>
          </a:p>
          <a:p>
            <a:r>
              <a:rPr lang="en-US" altLang="zh-CN" sz="1015" b="1" dirty="0" smtClean="0">
                <a:solidFill>
                  <a:srgbClr val="7030A0"/>
                </a:solidFill>
              </a:rPr>
              <a:t>19.Right Shoe</a:t>
            </a:r>
            <a:endParaRPr lang="zh-CN" altLang="en-US" sz="1015" b="1" dirty="0">
              <a:solidFill>
                <a:srgbClr val="7030A0"/>
              </a:solidFill>
            </a:endParaRPr>
          </a:p>
        </p:txBody>
      </p:sp>
      <p:sp>
        <p:nvSpPr>
          <p:cNvPr id="32" name="矩形 31"/>
          <p:cNvSpPr/>
          <p:nvPr/>
        </p:nvSpPr>
        <p:spPr>
          <a:xfrm>
            <a:off x="1751244" y="893405"/>
            <a:ext cx="3482340" cy="414020"/>
          </a:xfrm>
          <a:prstGeom prst="rect">
            <a:avLst/>
          </a:prstGeom>
        </p:spPr>
        <p:txBody>
          <a:bodyPr wrap="none">
            <a:spAutoFit/>
          </a:bodyPr>
          <a:lstStyle/>
          <a:p>
            <a:pPr marL="285750" indent="-285750" eaLnBrk="1" hangingPunct="1">
              <a:buFont typeface="Arial" panose="020B0604020202020204" pitchFamily="34" charset="0"/>
              <a:buChar char="•"/>
            </a:pPr>
            <a:r>
              <a:rPr lang="en-US" altLang="zh-CN" sz="2100" dirty="0" smtClean="0">
                <a:latin typeface="+mn-lt"/>
              </a:rPr>
              <a:t>View </a:t>
            </a:r>
            <a:r>
              <a:rPr lang="en-US" altLang="zh-CN" sz="2100" dirty="0" err="1" smtClean="0">
                <a:latin typeface="+mn-lt"/>
              </a:rPr>
              <a:t>groudtruth</a:t>
            </a:r>
            <a:r>
              <a:rPr lang="en-US" altLang="zh-CN" sz="2100" dirty="0" smtClean="0">
                <a:latin typeface="+mn-lt"/>
              </a:rPr>
              <a:t> generation</a:t>
            </a:r>
            <a:endParaRPr lang="en-US" altLang="zh-CN" sz="2100" dirty="0">
              <a:latin typeface="+mn-lt"/>
            </a:endParaRPr>
          </a:p>
        </p:txBody>
      </p:sp>
      <p:sp>
        <p:nvSpPr>
          <p:cNvPr id="3" name="文本框 2"/>
          <p:cNvSpPr txBox="1"/>
          <p:nvPr/>
        </p:nvSpPr>
        <p:spPr>
          <a:xfrm>
            <a:off x="3131986" y="2759078"/>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25" name="文本框 24"/>
          <p:cNvSpPr txBox="1"/>
          <p:nvPr/>
        </p:nvSpPr>
        <p:spPr>
          <a:xfrm>
            <a:off x="5544108" y="2733768"/>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27" name="文本框 26"/>
          <p:cNvSpPr txBox="1"/>
          <p:nvPr/>
        </p:nvSpPr>
        <p:spPr>
          <a:xfrm>
            <a:off x="1775035" y="3882877"/>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33" name="文本框 32"/>
          <p:cNvSpPr txBox="1"/>
          <p:nvPr/>
        </p:nvSpPr>
        <p:spPr>
          <a:xfrm>
            <a:off x="4187157" y="3882877"/>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34" name="文本框 33"/>
          <p:cNvSpPr txBox="1"/>
          <p:nvPr/>
        </p:nvSpPr>
        <p:spPr>
          <a:xfrm>
            <a:off x="4515549" y="3882877"/>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35" name="文本框 34"/>
          <p:cNvSpPr txBox="1"/>
          <p:nvPr/>
        </p:nvSpPr>
        <p:spPr>
          <a:xfrm>
            <a:off x="6927671" y="3882877"/>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37" name="文本框 36"/>
          <p:cNvSpPr txBox="1"/>
          <p:nvPr/>
        </p:nvSpPr>
        <p:spPr>
          <a:xfrm>
            <a:off x="2081880" y="1275606"/>
            <a:ext cx="1376787" cy="560705"/>
          </a:xfrm>
          <a:prstGeom prst="rect">
            <a:avLst/>
          </a:prstGeom>
          <a:noFill/>
        </p:spPr>
        <p:txBody>
          <a:bodyPr wrap="square" rtlCol="0">
            <a:spAutoFit/>
          </a:bodyPr>
          <a:lstStyle/>
          <a:p>
            <a:r>
              <a:rPr lang="en-US" altLang="zh-CN" sz="1015" b="1" dirty="0" smtClean="0">
                <a:solidFill>
                  <a:srgbClr val="FDAD00"/>
                </a:solidFill>
              </a:rPr>
              <a:t>14.Left Arm</a:t>
            </a:r>
            <a:endParaRPr lang="en-US" altLang="zh-CN" sz="1015" b="1" dirty="0" smtClean="0">
              <a:solidFill>
                <a:srgbClr val="FDAD00"/>
              </a:solidFill>
            </a:endParaRPr>
          </a:p>
          <a:p>
            <a:r>
              <a:rPr lang="en-US" altLang="zh-CN" sz="1015" b="1" dirty="0" smtClean="0">
                <a:solidFill>
                  <a:srgbClr val="FDAD00"/>
                </a:solidFill>
              </a:rPr>
              <a:t>16.Left Leg </a:t>
            </a:r>
            <a:endParaRPr lang="en-US" altLang="zh-CN" sz="1015" b="1" dirty="0" smtClean="0">
              <a:solidFill>
                <a:srgbClr val="FDAD00"/>
              </a:solidFill>
            </a:endParaRPr>
          </a:p>
          <a:p>
            <a:r>
              <a:rPr lang="en-US" altLang="zh-CN" sz="1015" b="1" dirty="0" smtClean="0">
                <a:solidFill>
                  <a:srgbClr val="FDAD00"/>
                </a:solidFill>
              </a:rPr>
              <a:t>18.Left Shoe</a:t>
            </a:r>
            <a:endParaRPr lang="en-US" altLang="zh-CN" sz="1015" b="1" dirty="0" smtClean="0">
              <a:solidFill>
                <a:srgbClr val="FDAD00"/>
              </a:solidFill>
            </a:endParaRPr>
          </a:p>
        </p:txBody>
      </p:sp>
      <p:cxnSp>
        <p:nvCxnSpPr>
          <p:cNvPr id="7" name="直接箭头连接符 6"/>
          <p:cNvCxnSpPr/>
          <p:nvPr/>
        </p:nvCxnSpPr>
        <p:spPr>
          <a:xfrm>
            <a:off x="3131986" y="1545636"/>
            <a:ext cx="521912" cy="422468"/>
          </a:xfrm>
          <a:prstGeom prst="straightConnector1">
            <a:avLst/>
          </a:prstGeom>
          <a:ln w="28575">
            <a:solidFill>
              <a:srgbClr val="FDAD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3187963" y="2313224"/>
            <a:ext cx="351827" cy="684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2"/>
          <a:stretch>
            <a:fillRect/>
          </a:stretch>
        </p:blipFill>
        <p:spPr>
          <a:xfrm>
            <a:off x="5709538" y="1828593"/>
            <a:ext cx="483175" cy="653350"/>
          </a:xfrm>
          <a:prstGeom prst="rect">
            <a:avLst/>
          </a:prstGeom>
        </p:spPr>
      </p:pic>
      <p:pic>
        <p:nvPicPr>
          <p:cNvPr id="42" name="图片 41"/>
          <p:cNvPicPr>
            <a:picLocks noChangeAspect="1"/>
          </p:cNvPicPr>
          <p:nvPr/>
        </p:nvPicPr>
        <p:blipFill>
          <a:blip r:embed="rId2"/>
          <a:stretch>
            <a:fillRect/>
          </a:stretch>
        </p:blipFill>
        <p:spPr>
          <a:xfrm>
            <a:off x="5929688" y="2606345"/>
            <a:ext cx="483175" cy="653350"/>
          </a:xfrm>
          <a:prstGeom prst="rect">
            <a:avLst/>
          </a:prstGeom>
        </p:spPr>
      </p:pic>
      <p:pic>
        <p:nvPicPr>
          <p:cNvPr id="43" name="图片 42"/>
          <p:cNvPicPr>
            <a:picLocks noChangeAspect="1"/>
          </p:cNvPicPr>
          <p:nvPr/>
        </p:nvPicPr>
        <p:blipFill>
          <a:blip r:embed="rId2"/>
          <a:stretch>
            <a:fillRect/>
          </a:stretch>
        </p:blipFill>
        <p:spPr>
          <a:xfrm>
            <a:off x="5590649" y="4167906"/>
            <a:ext cx="483175" cy="653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p:txBody>
          <a:bodyPr/>
          <a:lstStyle/>
          <a:p>
            <a:pPr eaLnBrk="1" hangingPunct="1"/>
            <a:r>
              <a:rPr lang="en-US" altLang="zh-CN" dirty="0" smtClean="0"/>
              <a:t>VS-Net: View </a:t>
            </a:r>
            <a:r>
              <a:rPr lang="en-US" altLang="zh-CN" dirty="0"/>
              <a:t>C</a:t>
            </a:r>
            <a:r>
              <a:rPr lang="en-US" altLang="zh-CN" dirty="0" smtClean="0"/>
              <a:t>lassifier </a:t>
            </a:r>
            <a:endParaRPr lang="en-US" altLang="zh-CN" dirty="0" smtClean="0"/>
          </a:p>
        </p:txBody>
      </p:sp>
      <p:pic>
        <p:nvPicPr>
          <p:cNvPr id="21" name="Picture 3" descr="C:\Users\Bear\Desktop\lipppt\vgg16 - 副本.png"/>
          <p:cNvPicPr>
            <a:picLocks noChangeAspect="1" noChangeArrowheads="1"/>
          </p:cNvPicPr>
          <p:nvPr/>
        </p:nvPicPr>
        <p:blipFill>
          <a:blip r:embed="rId1"/>
          <a:srcRect/>
          <a:stretch>
            <a:fillRect/>
          </a:stretch>
        </p:blipFill>
        <p:spPr bwMode="auto">
          <a:xfrm>
            <a:off x="2147081" y="1353604"/>
            <a:ext cx="4001943" cy="2618765"/>
          </a:xfrm>
          <a:prstGeom prst="rect">
            <a:avLst/>
          </a:prstGeom>
          <a:noFill/>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8737" y="1232288"/>
            <a:ext cx="1100338" cy="3252471"/>
          </a:xfrm>
          <a:prstGeom prst="rect">
            <a:avLst/>
          </a:prstGeom>
          <a:scene3d>
            <a:camera prst="orthographicFront">
              <a:rot lat="3390985" lon="18463462" rev="21495435"/>
            </a:camera>
            <a:lightRig rig="threePt" dir="t"/>
          </a:scene3d>
        </p:spPr>
      </p:pic>
      <p:sp>
        <p:nvSpPr>
          <p:cNvPr id="23" name="TextBox 22"/>
          <p:cNvSpPr txBox="1"/>
          <p:nvPr/>
        </p:nvSpPr>
        <p:spPr>
          <a:xfrm>
            <a:off x="6149024" y="2421043"/>
            <a:ext cx="1851976" cy="403860"/>
          </a:xfrm>
          <a:prstGeom prst="rect">
            <a:avLst/>
          </a:prstGeom>
          <a:noFill/>
        </p:spPr>
        <p:txBody>
          <a:bodyPr wrap="square" rtlCol="0">
            <a:spAutoFit/>
          </a:bodyPr>
          <a:lstStyle/>
          <a:p>
            <a:r>
              <a:rPr lang="en-US" altLang="zh-CN" sz="1015" dirty="0" smtClean="0"/>
              <a:t>Frontal-view with confidence 91.25%</a:t>
            </a:r>
            <a:endParaRPr lang="zh-CN" altLang="en-US" sz="101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p:txBody>
          <a:bodyPr/>
          <a:lstStyle/>
          <a:p>
            <a:pPr eaLnBrk="1" hangingPunct="1"/>
            <a:r>
              <a:rPr lang="en-US" altLang="zh-CN" dirty="0" smtClean="0"/>
              <a:t>View </a:t>
            </a:r>
            <a:r>
              <a:rPr lang="en-US" altLang="zh-CN" dirty="0"/>
              <a:t>C</a:t>
            </a:r>
            <a:r>
              <a:rPr lang="en-US" altLang="zh-CN" dirty="0" smtClean="0"/>
              <a:t>lassifiers</a:t>
            </a:r>
            <a:endParaRPr lang="en-US" altLang="zh-CN" dirty="0" smtClean="0"/>
          </a:p>
        </p:txBody>
      </p:sp>
      <p:sp>
        <p:nvSpPr>
          <p:cNvPr id="11267" name="内容占位符 2"/>
          <p:cNvSpPr>
            <a:spLocks noGrp="1" noChangeArrowheads="1"/>
          </p:cNvSpPr>
          <p:nvPr>
            <p:ph idx="1"/>
          </p:nvPr>
        </p:nvSpPr>
        <p:spPr/>
        <p:txBody>
          <a:bodyPr/>
          <a:lstStyle/>
          <a:p>
            <a:pPr eaLnBrk="1" hangingPunct="1"/>
            <a:r>
              <a:rPr lang="en-US" altLang="zh-CN" dirty="0"/>
              <a:t>V</a:t>
            </a:r>
            <a:r>
              <a:rPr lang="en-US" altLang="zh-CN" dirty="0" smtClean="0"/>
              <a:t>iew classifiers: VGG16 </a:t>
            </a:r>
            <a:r>
              <a:rPr lang="en-US" altLang="zh-CN" baseline="30000" dirty="0" smtClean="0"/>
              <a:t>[1]</a:t>
            </a:r>
            <a:r>
              <a:rPr lang="en-US" altLang="zh-CN" dirty="0" smtClean="0"/>
              <a:t> </a:t>
            </a:r>
            <a:endParaRPr lang="en-US" altLang="zh-CN" dirty="0" smtClean="0"/>
          </a:p>
          <a:p>
            <a:pPr lvl="1" eaLnBrk="1" hangingPunct="1">
              <a:buFont typeface="Arial" panose="020B0604020202020204" pitchFamily="34" charset="0"/>
              <a:buChar char="•"/>
            </a:pPr>
            <a:r>
              <a:rPr lang="en-US" altLang="zh-CN" dirty="0"/>
              <a:t>O</a:t>
            </a:r>
            <a:r>
              <a:rPr lang="en-US" altLang="zh-CN" dirty="0" smtClean="0"/>
              <a:t>ther classifiers have no obvious improvement.</a:t>
            </a:r>
            <a:endParaRPr lang="en-US" altLang="zh-CN" dirty="0" smtClean="0"/>
          </a:p>
          <a:p>
            <a:pPr lvl="1" eaLnBrk="1" hangingPunct="1">
              <a:buFont typeface="Arial" panose="020B0604020202020204" pitchFamily="34" charset="0"/>
              <a:buChar char="•"/>
            </a:pPr>
            <a:endParaRPr lang="en-US" altLang="zh-CN" dirty="0" smtClean="0"/>
          </a:p>
          <a:p>
            <a:pPr lvl="1" eaLnBrk="1" hangingPunct="1">
              <a:buFont typeface="Arial" panose="020B0604020202020204" pitchFamily="34" charset="0"/>
              <a:buChar char="•"/>
            </a:pPr>
            <a:endParaRPr lang="en-US" altLang="zh-CN" dirty="0" smtClean="0"/>
          </a:p>
          <a:p>
            <a:pPr lvl="1" eaLnBrk="1" hangingPunct="1">
              <a:buFont typeface="Arial" panose="020B0604020202020204" pitchFamily="34" charset="0"/>
              <a:buChar char="•"/>
            </a:pPr>
            <a:endParaRPr lang="en-US" altLang="zh-CN" dirty="0" smtClean="0"/>
          </a:p>
          <a:p>
            <a:pPr lvl="1" eaLnBrk="1" hangingPunct="1">
              <a:buFont typeface="Arial" panose="020B0604020202020204" pitchFamily="34" charset="0"/>
              <a:buChar char="•"/>
            </a:pPr>
            <a:endParaRPr lang="en-US" altLang="zh-CN" dirty="0" smtClean="0"/>
          </a:p>
          <a:p>
            <a:pPr lvl="1" eaLnBrk="1" hangingPunct="1">
              <a:buFont typeface="Arial" panose="020B0604020202020204" pitchFamily="34" charset="0"/>
              <a:buChar char="•"/>
            </a:pPr>
            <a:endParaRPr lang="en-US" altLang="zh-CN" dirty="0" smtClean="0"/>
          </a:p>
          <a:p>
            <a:pPr lvl="1" eaLnBrk="1" hangingPunct="1">
              <a:buFont typeface="Arial" panose="020B0604020202020204" pitchFamily="34" charset="0"/>
              <a:buChar char="•"/>
            </a:pPr>
            <a:endParaRPr lang="en-US" altLang="zh-CN" dirty="0" smtClean="0"/>
          </a:p>
          <a:p>
            <a:pPr lvl="1" eaLnBrk="1" hangingPunct="1">
              <a:buFont typeface="Arial" panose="020B0604020202020204" pitchFamily="34" charset="0"/>
              <a:buChar char="•"/>
            </a:pPr>
            <a:r>
              <a:rPr lang="en-US" altLang="zh-CN" dirty="0" smtClean="0"/>
              <a:t>Not good enough!  So improved by pose estimation (after the LIP challenge)</a:t>
            </a:r>
            <a:endParaRPr lang="en-US" altLang="zh-CN" dirty="0" smtClean="0"/>
          </a:p>
          <a:p>
            <a:pPr eaLnBrk="1" hangingPunct="1"/>
            <a:endParaRPr lang="en-US" altLang="zh-CN" dirty="0" smtClean="0"/>
          </a:p>
        </p:txBody>
      </p:sp>
      <p:sp>
        <p:nvSpPr>
          <p:cNvPr id="2" name="文本框 1"/>
          <p:cNvSpPr txBox="1"/>
          <p:nvPr/>
        </p:nvSpPr>
        <p:spPr>
          <a:xfrm>
            <a:off x="1547664" y="4679418"/>
            <a:ext cx="5353685" cy="218440"/>
          </a:xfrm>
          <a:prstGeom prst="rect">
            <a:avLst/>
          </a:prstGeom>
          <a:noFill/>
        </p:spPr>
        <p:txBody>
          <a:bodyPr wrap="none" rtlCol="0">
            <a:spAutoFit/>
          </a:bodyPr>
          <a:lstStyle/>
          <a:p>
            <a:r>
              <a:rPr lang="en-US" altLang="zh-CN" sz="825" dirty="0" smtClean="0"/>
              <a:t>[1] Karen </a:t>
            </a:r>
            <a:r>
              <a:rPr lang="en-US" altLang="zh-CN" sz="825" dirty="0" err="1"/>
              <a:t>Simonyan</a:t>
            </a:r>
            <a:r>
              <a:rPr lang="en-US" altLang="zh-CN" sz="825" dirty="0"/>
              <a:t>, Andrew </a:t>
            </a:r>
            <a:r>
              <a:rPr lang="en-US" altLang="zh-CN" sz="825" dirty="0" err="1"/>
              <a:t>Zisserman,Very</a:t>
            </a:r>
            <a:r>
              <a:rPr lang="en-US" altLang="zh-CN" sz="825" dirty="0"/>
              <a:t> Deep Convolutional Networks for Large-Scale Image </a:t>
            </a:r>
            <a:r>
              <a:rPr lang="en-US" altLang="zh-CN" sz="825" dirty="0" smtClean="0"/>
              <a:t>Recognition, ICLR 2015</a:t>
            </a:r>
            <a:endParaRPr lang="en-US" altLang="zh-CN" sz="825" dirty="0"/>
          </a:p>
        </p:txBody>
      </p:sp>
      <p:graphicFrame>
        <p:nvGraphicFramePr>
          <p:cNvPr id="3" name="表格 2"/>
          <p:cNvGraphicFramePr>
            <a:graphicFrameLocks noGrp="1"/>
          </p:cNvGraphicFramePr>
          <p:nvPr/>
        </p:nvGraphicFramePr>
        <p:xfrm>
          <a:off x="2568275" y="2625756"/>
          <a:ext cx="3834130" cy="1028700"/>
        </p:xfrm>
        <a:graphic>
          <a:graphicData uri="http://schemas.openxmlformats.org/drawingml/2006/table">
            <a:tbl>
              <a:tblPr firstRow="1" bandRow="1">
                <a:tableStyleId>{68D230F3-CF80-4859-8CE7-A43EE81993B5}</a:tableStyleId>
              </a:tblPr>
              <a:tblGrid>
                <a:gridCol w="1566545"/>
                <a:gridCol w="2267585"/>
              </a:tblGrid>
              <a:tr h="139040">
                <a:tc>
                  <a:txBody>
                    <a:bodyPr/>
                    <a:lstStyle/>
                    <a:p>
                      <a:r>
                        <a:rPr lang="en-US" altLang="zh-CN" sz="1800" dirty="0" smtClean="0"/>
                        <a:t>view</a:t>
                      </a:r>
                      <a:endParaRPr lang="zh-CN"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smtClean="0"/>
                        <a:t>accuracy</a:t>
                      </a:r>
                      <a:endParaRPr lang="zh-CN"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420">
                <a:tc>
                  <a:txBody>
                    <a:bodyPr/>
                    <a:lstStyle/>
                    <a:p>
                      <a:r>
                        <a:rPr lang="en-US" altLang="zh-CN" sz="1800" dirty="0" smtClean="0"/>
                        <a:t>Frontal-view</a:t>
                      </a:r>
                      <a:endParaRPr lang="zh-CN"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smtClean="0"/>
                        <a:t>95.253%</a:t>
                      </a:r>
                      <a:endParaRPr lang="zh-CN"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420">
                <a:tc>
                  <a:txBody>
                    <a:bodyPr/>
                    <a:lstStyle/>
                    <a:p>
                      <a:r>
                        <a:rPr lang="en-US" altLang="zh-CN" sz="1800" dirty="0" smtClean="0"/>
                        <a:t>back-view</a:t>
                      </a:r>
                      <a:endParaRPr lang="zh-CN"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smtClean="0"/>
                        <a:t>86.262%</a:t>
                      </a:r>
                      <a:endParaRPr lang="zh-CN"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Pseudo-pose estimation</a:t>
            </a:r>
            <a:endParaRPr lang="zh-CN" altLang="en-US" dirty="0"/>
          </a:p>
        </p:txBody>
      </p:sp>
      <p:sp>
        <p:nvSpPr>
          <p:cNvPr id="3" name="内容占位符 2"/>
          <p:cNvSpPr>
            <a:spLocks noGrp="1"/>
          </p:cNvSpPr>
          <p:nvPr>
            <p:ph idx="1"/>
          </p:nvPr>
        </p:nvSpPr>
        <p:spPr/>
        <p:txBody>
          <a:bodyPr/>
          <a:lstStyle/>
          <a:p>
            <a:r>
              <a:rPr lang="en-US" altLang="zh-CN" dirty="0" smtClean="0"/>
              <a:t>Consider the centers of region.</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Stacked Hourglass is used</a:t>
            </a:r>
            <a:endParaRPr lang="zh-CN" altLang="en-US" dirty="0"/>
          </a:p>
        </p:txBody>
      </p:sp>
      <p:grpSp>
        <p:nvGrpSpPr>
          <p:cNvPr id="12" name="组合 11"/>
          <p:cNvGrpSpPr/>
          <p:nvPr/>
        </p:nvGrpSpPr>
        <p:grpSpPr>
          <a:xfrm>
            <a:off x="2530070" y="1660916"/>
            <a:ext cx="4131491" cy="1660934"/>
            <a:chOff x="2492369" y="2143116"/>
            <a:chExt cx="4516437" cy="4446587"/>
          </a:xfrm>
        </p:grpSpPr>
        <p:pic>
          <p:nvPicPr>
            <p:cNvPr id="4" name="Picture 2" descr="C:\Users\Bear\Desktop\IEEEtran\bao_paper_data\3\5124_547061.jpg"/>
            <p:cNvPicPr preferRelativeResize="0">
              <a:picLocks noChangeArrowheads="1"/>
            </p:cNvPicPr>
            <p:nvPr/>
          </p:nvPicPr>
          <p:blipFill>
            <a:blip r:embed="rId1"/>
            <a:srcRect/>
            <a:stretch>
              <a:fillRect/>
            </a:stretch>
          </p:blipFill>
          <p:spPr bwMode="auto">
            <a:xfrm>
              <a:off x="2500306" y="2143116"/>
              <a:ext cx="1079500" cy="2160587"/>
            </a:xfrm>
            <a:prstGeom prst="rect">
              <a:avLst/>
            </a:prstGeom>
            <a:noFill/>
            <a:ln w="9525">
              <a:noFill/>
              <a:miter lim="800000"/>
              <a:headEnd/>
              <a:tailEnd/>
            </a:ln>
          </p:spPr>
        </p:pic>
        <p:pic>
          <p:nvPicPr>
            <p:cNvPr id="5" name="Picture 6" descr="C:\Users\Bear\Desktop\IEEEtran\bao_paper_data\3\37158_426601.jpg"/>
            <p:cNvPicPr preferRelativeResize="0">
              <a:picLocks noChangeArrowheads="1"/>
            </p:cNvPicPr>
            <p:nvPr/>
          </p:nvPicPr>
          <p:blipFill>
            <a:blip r:embed="rId2"/>
            <a:srcRect/>
            <a:stretch>
              <a:fillRect/>
            </a:stretch>
          </p:blipFill>
          <p:spPr bwMode="auto">
            <a:xfrm>
              <a:off x="4786306" y="2143116"/>
              <a:ext cx="1079500" cy="2160587"/>
            </a:xfrm>
            <a:prstGeom prst="rect">
              <a:avLst/>
            </a:prstGeom>
            <a:noFill/>
            <a:ln w="9525">
              <a:noFill/>
              <a:miter lim="800000"/>
              <a:headEnd/>
              <a:tailEnd/>
            </a:ln>
          </p:spPr>
        </p:pic>
        <p:pic>
          <p:nvPicPr>
            <p:cNvPr id="6" name="Picture 10" descr="C:\Users\Bear\Desktop\IEEEtran\bao_paper_data\3\21879_425889.jpg"/>
            <p:cNvPicPr preferRelativeResize="0">
              <a:picLocks noChangeArrowheads="1"/>
            </p:cNvPicPr>
            <p:nvPr/>
          </p:nvPicPr>
          <p:blipFill>
            <a:blip r:embed="rId3"/>
            <a:srcRect/>
            <a:stretch>
              <a:fillRect/>
            </a:stretch>
          </p:blipFill>
          <p:spPr bwMode="auto">
            <a:xfrm>
              <a:off x="4786306" y="4429116"/>
              <a:ext cx="1079500" cy="2160587"/>
            </a:xfrm>
            <a:prstGeom prst="rect">
              <a:avLst/>
            </a:prstGeom>
            <a:noFill/>
            <a:ln w="9525">
              <a:noFill/>
              <a:miter lim="800000"/>
              <a:headEnd/>
              <a:tailEnd/>
            </a:ln>
          </p:spPr>
        </p:pic>
        <p:pic>
          <p:nvPicPr>
            <p:cNvPr id="7" name="Picture 12" descr="C:\Users\Bear\Desktop\IEEEtran\bao_paper_data\3\17905_2157397.jpg"/>
            <p:cNvPicPr preferRelativeResize="0">
              <a:picLocks noChangeArrowheads="1"/>
            </p:cNvPicPr>
            <p:nvPr/>
          </p:nvPicPr>
          <p:blipFill>
            <a:blip r:embed="rId4"/>
            <a:srcRect/>
            <a:stretch>
              <a:fillRect/>
            </a:stretch>
          </p:blipFill>
          <p:spPr bwMode="auto">
            <a:xfrm>
              <a:off x="2492369" y="4429116"/>
              <a:ext cx="1079500" cy="2160587"/>
            </a:xfrm>
            <a:prstGeom prst="rect">
              <a:avLst/>
            </a:prstGeom>
            <a:noFill/>
            <a:ln w="9525">
              <a:noFill/>
              <a:miter lim="800000"/>
              <a:headEnd/>
              <a:tailEnd/>
            </a:ln>
          </p:spPr>
        </p:pic>
        <p:pic>
          <p:nvPicPr>
            <p:cNvPr id="8" name="Picture 19" descr="C:\Users\Bear\Desktop\lipp\paper-lip\pose_result\5124_547061_1.png"/>
            <p:cNvPicPr preferRelativeResize="0">
              <a:picLocks noChangeArrowheads="1"/>
            </p:cNvPicPr>
            <p:nvPr/>
          </p:nvPicPr>
          <p:blipFill>
            <a:blip r:embed="rId5"/>
            <a:srcRect/>
            <a:stretch>
              <a:fillRect/>
            </a:stretch>
          </p:blipFill>
          <p:spPr bwMode="auto">
            <a:xfrm>
              <a:off x="3643306" y="2143116"/>
              <a:ext cx="1079500" cy="2160587"/>
            </a:xfrm>
            <a:prstGeom prst="rect">
              <a:avLst/>
            </a:prstGeom>
            <a:noFill/>
            <a:ln w="9525">
              <a:noFill/>
              <a:miter lim="800000"/>
              <a:headEnd/>
              <a:tailEnd/>
            </a:ln>
          </p:spPr>
        </p:pic>
        <p:pic>
          <p:nvPicPr>
            <p:cNvPr id="9" name="Picture 20" descr="C:\Users\Bear\Desktop\lipp\paper-lip\pose_result\17905_2157397_1.png"/>
            <p:cNvPicPr preferRelativeResize="0">
              <a:picLocks noChangeArrowheads="1"/>
            </p:cNvPicPr>
            <p:nvPr/>
          </p:nvPicPr>
          <p:blipFill>
            <a:blip r:embed="rId6"/>
            <a:srcRect/>
            <a:stretch>
              <a:fillRect/>
            </a:stretch>
          </p:blipFill>
          <p:spPr bwMode="auto">
            <a:xfrm>
              <a:off x="3643306" y="4429116"/>
              <a:ext cx="1079500" cy="2160587"/>
            </a:xfrm>
            <a:prstGeom prst="rect">
              <a:avLst/>
            </a:prstGeom>
            <a:noFill/>
            <a:ln w="9525">
              <a:noFill/>
              <a:miter lim="800000"/>
              <a:headEnd/>
              <a:tailEnd/>
            </a:ln>
          </p:spPr>
        </p:pic>
        <p:pic>
          <p:nvPicPr>
            <p:cNvPr id="10" name="Picture 21" descr="C:\Users\Bear\Desktop\lipp\paper-lip\pose_result\21879_425889_1.png"/>
            <p:cNvPicPr preferRelativeResize="0">
              <a:picLocks noChangeArrowheads="1"/>
            </p:cNvPicPr>
            <p:nvPr/>
          </p:nvPicPr>
          <p:blipFill>
            <a:blip r:embed="rId7"/>
            <a:srcRect/>
            <a:stretch>
              <a:fillRect/>
            </a:stretch>
          </p:blipFill>
          <p:spPr bwMode="auto">
            <a:xfrm>
              <a:off x="5929306" y="4429116"/>
              <a:ext cx="1079500" cy="2160587"/>
            </a:xfrm>
            <a:prstGeom prst="rect">
              <a:avLst/>
            </a:prstGeom>
            <a:noFill/>
            <a:ln w="9525">
              <a:noFill/>
              <a:miter lim="800000"/>
              <a:headEnd/>
              <a:tailEnd/>
            </a:ln>
          </p:spPr>
        </p:pic>
        <p:pic>
          <p:nvPicPr>
            <p:cNvPr id="11" name="Picture 22" descr="C:\Users\Bear\Desktop\lipp\paper-lip\pose_result\37158_426601_1.png"/>
            <p:cNvPicPr preferRelativeResize="0">
              <a:picLocks noChangeArrowheads="1"/>
            </p:cNvPicPr>
            <p:nvPr/>
          </p:nvPicPr>
          <p:blipFill>
            <a:blip r:embed="rId8"/>
            <a:srcRect/>
            <a:stretch>
              <a:fillRect/>
            </a:stretch>
          </p:blipFill>
          <p:spPr bwMode="auto">
            <a:xfrm>
              <a:off x="5929306" y="2143116"/>
              <a:ext cx="1079500" cy="2160587"/>
            </a:xfrm>
            <a:prstGeom prst="rect">
              <a:avLst/>
            </a:prstGeom>
            <a:noFill/>
            <a:ln w="9525">
              <a:noFill/>
              <a:miter lim="800000"/>
              <a:headEnd/>
              <a:tailEnd/>
            </a:ln>
          </p:spPr>
        </p:pic>
      </p:grpSp>
      <p:pic>
        <p:nvPicPr>
          <p:cNvPr id="2050" name="Picture 2" descr="C:\Users\Bear\Desktop\lip\lipp\figure\network\stacked-hg.png"/>
          <p:cNvPicPr>
            <a:picLocks noChangeAspect="1" noChangeArrowheads="1"/>
          </p:cNvPicPr>
          <p:nvPr/>
        </p:nvPicPr>
        <p:blipFill>
          <a:blip r:embed="rId9" cstate="print"/>
          <a:srcRect/>
          <a:stretch>
            <a:fillRect/>
          </a:stretch>
        </p:blipFill>
        <p:spPr bwMode="auto">
          <a:xfrm>
            <a:off x="3121909" y="3765999"/>
            <a:ext cx="3111025" cy="841734"/>
          </a:xfrm>
          <a:prstGeom prst="rect">
            <a:avLst/>
          </a:prstGeom>
          <a:noFill/>
        </p:spPr>
      </p:pic>
      <p:sp>
        <p:nvSpPr>
          <p:cNvPr id="14" name="文本框 1"/>
          <p:cNvSpPr txBox="1"/>
          <p:nvPr/>
        </p:nvSpPr>
        <p:spPr>
          <a:xfrm>
            <a:off x="1547664" y="4679418"/>
            <a:ext cx="6292625" cy="218440"/>
          </a:xfrm>
          <a:prstGeom prst="rect">
            <a:avLst/>
          </a:prstGeom>
          <a:noFill/>
        </p:spPr>
        <p:txBody>
          <a:bodyPr wrap="square" rtlCol="0">
            <a:spAutoFit/>
          </a:bodyPr>
          <a:lstStyle/>
          <a:p>
            <a:r>
              <a:rPr lang="en-US" altLang="zh-CN" sz="825" dirty="0" smtClean="0"/>
              <a:t>[1] Alejandro Newell, </a:t>
            </a:r>
            <a:r>
              <a:rPr lang="en-US" altLang="zh-CN" sz="825" dirty="0" err="1" smtClean="0"/>
              <a:t>Kaiyu</a:t>
            </a:r>
            <a:r>
              <a:rPr lang="en-US" altLang="zh-CN" sz="825" dirty="0" smtClean="0"/>
              <a:t> Yang, and </a:t>
            </a:r>
            <a:r>
              <a:rPr lang="en-US" altLang="zh-CN" sz="825" dirty="0" err="1" smtClean="0"/>
              <a:t>Jia</a:t>
            </a:r>
            <a:r>
              <a:rPr lang="en-US" altLang="zh-CN" sz="825" dirty="0" smtClean="0"/>
              <a:t> Deng. Stacked hourglass networks for human pose estimation. ECCV 2016.</a:t>
            </a:r>
            <a:endParaRPr lang="en-US" altLang="zh-CN" sz="825"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3951481" y="893914"/>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人体美学</a:t>
            </a:r>
            <a:endParaRPr lang="zh-CN" altLang="en-US" sz="1800" b="1" dirty="0">
              <a:latin typeface="+mn-ea"/>
            </a:endParaRPr>
          </a:p>
        </p:txBody>
      </p:sp>
      <p:sp>
        <p:nvSpPr>
          <p:cNvPr id="9" name="椭圆 8"/>
          <p:cNvSpPr/>
          <p:nvPr/>
        </p:nvSpPr>
        <p:spPr>
          <a:xfrm>
            <a:off x="3875281" y="3451363"/>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时尚搜索</a:t>
            </a:r>
            <a:endParaRPr lang="zh-CN" altLang="en-US" sz="1800" b="1" dirty="0">
              <a:latin typeface="+mn-ea"/>
            </a:endParaRPr>
          </a:p>
        </p:txBody>
      </p:sp>
      <p:sp>
        <p:nvSpPr>
          <p:cNvPr id="10" name="椭圆 9"/>
          <p:cNvSpPr/>
          <p:nvPr/>
        </p:nvSpPr>
        <p:spPr>
          <a:xfrm>
            <a:off x="5528656" y="2305988"/>
            <a:ext cx="900000" cy="90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zh-CN" altLang="en-US" sz="1800" b="1" dirty="0" smtClean="0">
                <a:latin typeface="+mn-ea"/>
              </a:rPr>
              <a:t>人体解析</a:t>
            </a:r>
            <a:endParaRPr lang="zh-CN" altLang="en-US" sz="1800" b="1" dirty="0">
              <a:latin typeface="+mn-ea"/>
            </a:endParaRPr>
          </a:p>
        </p:txBody>
      </p:sp>
      <p:sp>
        <p:nvSpPr>
          <p:cNvPr id="11" name="椭圆 10"/>
          <p:cNvSpPr/>
          <p:nvPr/>
        </p:nvSpPr>
        <p:spPr>
          <a:xfrm>
            <a:off x="2539407" y="2293288"/>
            <a:ext cx="900000" cy="90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时尚推荐</a:t>
            </a:r>
            <a:endParaRPr lang="zh-CN" altLang="en-US" sz="1800" b="1" dirty="0">
              <a:latin typeface="+mn-ea"/>
            </a:endParaRPr>
          </a:p>
        </p:txBody>
      </p:sp>
      <p:sp>
        <p:nvSpPr>
          <p:cNvPr id="12" name="椭圆 11"/>
          <p:cNvSpPr/>
          <p:nvPr/>
        </p:nvSpPr>
        <p:spPr>
          <a:xfrm rot="2700000">
            <a:off x="4892236" y="1369754"/>
            <a:ext cx="900000" cy="90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部件检测</a:t>
            </a:r>
            <a:endParaRPr lang="zh-CN" altLang="en-US" sz="1800" b="1" dirty="0">
              <a:latin typeface="+mn-ea"/>
            </a:endParaRPr>
          </a:p>
        </p:txBody>
      </p:sp>
      <p:sp>
        <p:nvSpPr>
          <p:cNvPr id="13" name="椭圆 12"/>
          <p:cNvSpPr/>
          <p:nvPr/>
        </p:nvSpPr>
        <p:spPr>
          <a:xfrm rot="-2700000">
            <a:off x="2972517" y="1369754"/>
            <a:ext cx="900000" cy="90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行人验证</a:t>
            </a:r>
            <a:endParaRPr lang="zh-CN" altLang="en-US" sz="1800" b="1" dirty="0">
              <a:latin typeface="+mn-ea"/>
            </a:endParaRPr>
          </a:p>
        </p:txBody>
      </p:sp>
      <p:sp>
        <p:nvSpPr>
          <p:cNvPr id="14" name="等腰三角形 13"/>
          <p:cNvSpPr/>
          <p:nvPr/>
        </p:nvSpPr>
        <p:spPr>
          <a:xfrm>
            <a:off x="4252798" y="1950186"/>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5" name="等腰三角形 14"/>
          <p:cNvSpPr/>
          <p:nvPr/>
        </p:nvSpPr>
        <p:spPr>
          <a:xfrm flipV="1">
            <a:off x="4252798" y="3239313"/>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6" name="等腰三角形 15"/>
          <p:cNvSpPr/>
          <p:nvPr/>
        </p:nvSpPr>
        <p:spPr>
          <a:xfrm rot="5400000">
            <a:off x="4897362" y="2594749"/>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7" name="等腰三角形 16"/>
          <p:cNvSpPr/>
          <p:nvPr/>
        </p:nvSpPr>
        <p:spPr>
          <a:xfrm rot="5400000" flipV="1">
            <a:off x="3608235" y="2594749"/>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8" name="等腰三角形 17"/>
          <p:cNvSpPr/>
          <p:nvPr/>
        </p:nvSpPr>
        <p:spPr>
          <a:xfrm rot="2700000">
            <a:off x="4708572" y="2138974"/>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19" name="等腰三角形 18"/>
          <p:cNvSpPr/>
          <p:nvPr/>
        </p:nvSpPr>
        <p:spPr>
          <a:xfrm rot="2700000" flipV="1">
            <a:off x="3797022" y="3050524"/>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20" name="等腰三角形 19"/>
          <p:cNvSpPr/>
          <p:nvPr/>
        </p:nvSpPr>
        <p:spPr>
          <a:xfrm rot="8100000">
            <a:off x="4708572" y="3050524"/>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21" name="等腰三角形 20"/>
          <p:cNvSpPr/>
          <p:nvPr/>
        </p:nvSpPr>
        <p:spPr>
          <a:xfrm rot="8100000" flipV="1">
            <a:off x="3797022" y="2138974"/>
            <a:ext cx="116016" cy="1157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30" name="椭圆 29"/>
          <p:cNvSpPr/>
          <p:nvPr/>
        </p:nvSpPr>
        <p:spPr>
          <a:xfrm rot="-2700000">
            <a:off x="4892236" y="3213271"/>
            <a:ext cx="900000" cy="90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zh-CN" altLang="en-US" sz="1800" b="1" dirty="0" smtClean="0">
                <a:latin typeface="+mn-ea"/>
              </a:rPr>
              <a:t>姿态估计</a:t>
            </a:r>
            <a:endParaRPr lang="zh-CN" altLang="en-US" sz="1800" b="1" dirty="0">
              <a:latin typeface="+mn-ea"/>
            </a:endParaRPr>
          </a:p>
        </p:txBody>
      </p:sp>
      <p:sp>
        <p:nvSpPr>
          <p:cNvPr id="31" name="椭圆 30"/>
          <p:cNvSpPr/>
          <p:nvPr/>
        </p:nvSpPr>
        <p:spPr>
          <a:xfrm rot="2700000">
            <a:off x="2972517" y="3256592"/>
            <a:ext cx="900000" cy="90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800" b="1" dirty="0" smtClean="0">
                <a:latin typeface="+mn-ea"/>
              </a:rPr>
              <a:t>属性识别</a:t>
            </a:r>
            <a:endParaRPr lang="zh-CN" altLang="en-US" sz="1800" b="1" dirty="0">
              <a:latin typeface="+mn-ea"/>
            </a:endParaRPr>
          </a:p>
        </p:txBody>
      </p:sp>
      <p:sp>
        <p:nvSpPr>
          <p:cNvPr id="32" name="椭圆 31"/>
          <p:cNvSpPr/>
          <p:nvPr/>
        </p:nvSpPr>
        <p:spPr>
          <a:xfrm>
            <a:off x="3753495" y="2095302"/>
            <a:ext cx="1114623" cy="11146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ndParaRPr>
          </a:p>
        </p:txBody>
      </p:sp>
      <p:sp>
        <p:nvSpPr>
          <p:cNvPr id="33" name="TextBox 20"/>
          <p:cNvSpPr txBox="1"/>
          <p:nvPr/>
        </p:nvSpPr>
        <p:spPr>
          <a:xfrm>
            <a:off x="3979792" y="2329448"/>
            <a:ext cx="662028" cy="5539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1800" b="1" dirty="0" smtClean="0">
                <a:solidFill>
                  <a:schemeClr val="bg1"/>
                </a:solidFill>
                <a:latin typeface="+mn-ea"/>
                <a:ea typeface="+mn-ea"/>
              </a:rPr>
              <a:t>人像图片</a:t>
            </a:r>
            <a:endParaRPr lang="en-US" altLang="zh-CN" sz="1800" b="1" dirty="0">
              <a:solidFill>
                <a:schemeClr val="bg1"/>
              </a:solidFill>
              <a:latin typeface="+mn-ea"/>
              <a:ea typeface="+mn-ea"/>
            </a:endParaRPr>
          </a:p>
        </p:txBody>
      </p:sp>
      <p:pic>
        <p:nvPicPr>
          <p:cNvPr id="34" name="Picture 4"/>
          <p:cNvPicPr>
            <a:picLocks noChangeAspect="1" noChangeArrowheads="1"/>
          </p:cNvPicPr>
          <p:nvPr/>
        </p:nvPicPr>
        <p:blipFill>
          <a:blip r:embed="rId1"/>
          <a:srcRect/>
          <a:stretch>
            <a:fillRect/>
          </a:stretch>
        </p:blipFill>
        <p:spPr bwMode="auto">
          <a:xfrm>
            <a:off x="5973763" y="786517"/>
            <a:ext cx="617537" cy="842960"/>
          </a:xfrm>
          <a:prstGeom prst="rect">
            <a:avLst/>
          </a:prstGeom>
          <a:noFill/>
          <a:ln w="9525">
            <a:noFill/>
            <a:miter lim="800000"/>
            <a:headEnd/>
            <a:tailEnd/>
          </a:ln>
          <a:effectLst/>
        </p:spPr>
      </p:pic>
      <p:pic>
        <p:nvPicPr>
          <p:cNvPr id="35" name="Picture 3"/>
          <p:cNvPicPr>
            <a:picLocks noChangeAspect="1" noChangeArrowheads="1"/>
          </p:cNvPicPr>
          <p:nvPr/>
        </p:nvPicPr>
        <p:blipFill>
          <a:blip r:embed="rId2"/>
          <a:srcRect/>
          <a:stretch>
            <a:fillRect/>
          </a:stretch>
        </p:blipFill>
        <p:spPr bwMode="auto">
          <a:xfrm>
            <a:off x="6508750" y="2341563"/>
            <a:ext cx="815589" cy="808037"/>
          </a:xfrm>
          <a:prstGeom prst="rect">
            <a:avLst/>
          </a:prstGeom>
          <a:noFill/>
          <a:ln w="9525">
            <a:noFill/>
            <a:miter lim="800000"/>
            <a:headEnd/>
            <a:tailEnd/>
          </a:ln>
          <a:effectLst/>
        </p:spPr>
      </p:pic>
      <p:pic>
        <p:nvPicPr>
          <p:cNvPr id="36" name="Picture 2"/>
          <p:cNvPicPr>
            <a:picLocks noChangeAspect="1" noChangeArrowheads="1"/>
          </p:cNvPicPr>
          <p:nvPr/>
        </p:nvPicPr>
        <p:blipFill>
          <a:blip r:embed="rId3"/>
          <a:srcRect/>
          <a:stretch>
            <a:fillRect/>
          </a:stretch>
        </p:blipFill>
        <p:spPr bwMode="auto">
          <a:xfrm>
            <a:off x="5743576" y="3835400"/>
            <a:ext cx="790904" cy="711200"/>
          </a:xfrm>
          <a:prstGeom prst="rect">
            <a:avLst/>
          </a:prstGeom>
          <a:noFill/>
          <a:ln w="9525">
            <a:noFill/>
            <a:miter lim="800000"/>
            <a:headEnd/>
            <a:tailEnd/>
          </a:ln>
          <a:effectLst/>
        </p:spPr>
      </p:pic>
      <p:pic>
        <p:nvPicPr>
          <p:cNvPr id="37" name="Picture 5"/>
          <p:cNvPicPr>
            <a:picLocks noChangeAspect="1" noChangeArrowheads="1"/>
          </p:cNvPicPr>
          <p:nvPr/>
        </p:nvPicPr>
        <p:blipFill>
          <a:blip r:embed="rId4"/>
          <a:srcRect/>
          <a:stretch>
            <a:fillRect/>
          </a:stretch>
        </p:blipFill>
        <p:spPr bwMode="auto">
          <a:xfrm>
            <a:off x="2130425" y="755650"/>
            <a:ext cx="828675" cy="736600"/>
          </a:xfrm>
          <a:prstGeom prst="rect">
            <a:avLst/>
          </a:prstGeom>
          <a:noFill/>
          <a:ln w="9525">
            <a:noFill/>
            <a:miter lim="800000"/>
            <a:headEnd/>
            <a:tailEnd/>
          </a:ln>
          <a:effectLst/>
        </p:spPr>
      </p:pic>
      <p:pic>
        <p:nvPicPr>
          <p:cNvPr id="38" name="Picture 10" descr="https://timgsa.baidu.com/timg?image&amp;quality=80&amp;size=b9999_10000&amp;sec=1502294447712&amp;di=dafeba0ae5848223a6bd19a474bb937d&amp;imgtype=0&amp;src=http%3A%2F%2Fpic.58pic.com%2F58pic%2F16%2F24%2F94%2F58h58PIC9q5_1024.jpg"/>
          <p:cNvPicPr>
            <a:picLocks noChangeAspect="1" noChangeArrowheads="1"/>
          </p:cNvPicPr>
          <p:nvPr/>
        </p:nvPicPr>
        <p:blipFill>
          <a:blip r:embed="rId5" cstate="print"/>
          <a:srcRect/>
          <a:stretch>
            <a:fillRect/>
          </a:stretch>
        </p:blipFill>
        <p:spPr bwMode="auto">
          <a:xfrm>
            <a:off x="1857376" y="2523524"/>
            <a:ext cx="390523" cy="651613"/>
          </a:xfrm>
          <a:prstGeom prst="rect">
            <a:avLst/>
          </a:prstGeom>
          <a:noFill/>
        </p:spPr>
      </p:pic>
      <p:pic>
        <p:nvPicPr>
          <p:cNvPr id="39" name="Picture 6"/>
          <p:cNvPicPr>
            <a:picLocks noChangeAspect="1" noChangeArrowheads="1"/>
          </p:cNvPicPr>
          <p:nvPr/>
        </p:nvPicPr>
        <p:blipFill>
          <a:blip r:embed="rId6"/>
          <a:srcRect t="2734" r="6173" b="42515"/>
          <a:stretch>
            <a:fillRect/>
          </a:stretch>
        </p:blipFill>
        <p:spPr bwMode="auto">
          <a:xfrm>
            <a:off x="2093896" y="3937000"/>
            <a:ext cx="771116" cy="635000"/>
          </a:xfrm>
          <a:prstGeom prst="rect">
            <a:avLst/>
          </a:prstGeom>
          <a:noFill/>
          <a:ln w="9525">
            <a:noFill/>
            <a:miter lim="800000"/>
            <a:headEnd/>
            <a:tailEnd/>
          </a:ln>
          <a:effectLst/>
        </p:spPr>
      </p:pic>
      <p:pic>
        <p:nvPicPr>
          <p:cNvPr id="40" name="Picture 8" descr="https://timgsa.baidu.com/timg?image&amp;quality=80&amp;size=b9999_10000&amp;sec=1502294399753&amp;di=6ab831b111ae5c8305c8c0c9208f7402&amp;imgtype=0&amp;src=http%3A%2F%2Fpic.58pic.com%2F58pic%2F16%2F52%2F75%2F73m58PICKxt_1024.jpg"/>
          <p:cNvPicPr>
            <a:picLocks noChangeAspect="1" noChangeArrowheads="1"/>
          </p:cNvPicPr>
          <p:nvPr/>
        </p:nvPicPr>
        <p:blipFill>
          <a:blip r:embed="rId7" cstate="print"/>
          <a:srcRect l="12533" t="3685" r="10302" b="44859"/>
          <a:stretch>
            <a:fillRect/>
          </a:stretch>
        </p:blipFill>
        <p:spPr bwMode="auto">
          <a:xfrm>
            <a:off x="4000500" y="4394373"/>
            <a:ext cx="749300" cy="698327"/>
          </a:xfrm>
          <a:prstGeom prst="rect">
            <a:avLst/>
          </a:prstGeom>
          <a:noFill/>
        </p:spPr>
      </p:pic>
      <p:pic>
        <p:nvPicPr>
          <p:cNvPr id="72706" name="Picture 2" descr="https://timgsa.baidu.com/timg?image&amp;quality=80&amp;size=b9999_10000&amp;sec=1502295065541&amp;di=4675e0a035c2cb0ae4a14848607d2880&amp;imgtype=0&amp;src=http%3A%2F%2Fimg01.taopic.com%2F141114%2F318758-1411140IZ048.jpg"/>
          <p:cNvPicPr>
            <a:picLocks noChangeAspect="1" noChangeArrowheads="1"/>
          </p:cNvPicPr>
          <p:nvPr/>
        </p:nvPicPr>
        <p:blipFill>
          <a:blip r:embed="rId8" cstate="print"/>
          <a:srcRect r="28700" b="6447"/>
          <a:stretch>
            <a:fillRect/>
          </a:stretch>
        </p:blipFill>
        <p:spPr bwMode="auto">
          <a:xfrm>
            <a:off x="3965575" y="127000"/>
            <a:ext cx="796925" cy="69744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0"/>
                                        </p:tgtEl>
                                        <p:attrNameLst>
                                          <p:attrName>style.opacity</p:attrName>
                                        </p:attrNameLst>
                                      </p:cBhvr>
                                      <p:to>
                                        <p:strVal val="0.25"/>
                                      </p:to>
                                    </p:set>
                                    <p:animEffect filter="image" prLst="opacity: 0.25">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1"/>
                                        </p:tgtEl>
                                        <p:attrNameLst>
                                          <p:attrName>style.opacity</p:attrName>
                                        </p:attrNameLst>
                                      </p:cBhvr>
                                      <p:to>
                                        <p:strVal val="0.25"/>
                                      </p:to>
                                    </p:set>
                                    <p:animEffect filter="image" prLst="opacity: 0.25">
                                      <p:cBhvr rctx="IE">
                                        <p:cTn id="13" dur="indefinite"/>
                                        <p:tgtEl>
                                          <p:spTgt spid="11"/>
                                        </p:tgtEl>
                                      </p:cBhvr>
                                    </p:animEffect>
                                  </p:childTnLst>
                                </p:cTn>
                              </p:par>
                              <p:par>
                                <p:cTn id="14" presetID="9" presetClass="emph" presetSubtype="0" grpId="0" nodeType="withEffect">
                                  <p:stCondLst>
                                    <p:cond delay="0"/>
                                  </p:stCondLst>
                                  <p:childTnLst>
                                    <p:set>
                                      <p:cBhvr rctx="PPT">
                                        <p:cTn id="15" dur="indefinite"/>
                                        <p:tgtEl>
                                          <p:spTgt spid="12"/>
                                        </p:tgtEl>
                                        <p:attrNameLst>
                                          <p:attrName>style.opacity</p:attrName>
                                        </p:attrNameLst>
                                      </p:cBhvr>
                                      <p:to>
                                        <p:strVal val="0.25"/>
                                      </p:to>
                                    </p:set>
                                    <p:animEffect filter="image" prLst="opacity: 0.25">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3"/>
                                        </p:tgtEl>
                                        <p:attrNameLst>
                                          <p:attrName>style.opacity</p:attrName>
                                        </p:attrNameLst>
                                      </p:cBhvr>
                                      <p:to>
                                        <p:strVal val="0.25"/>
                                      </p:to>
                                    </p:set>
                                    <p:animEffect filter="image" prLst="opacity: 0.25">
                                      <p:cBhvr rctx="IE">
                                        <p:cTn id="19" dur="indefinite"/>
                                        <p:tgtEl>
                                          <p:spTgt spid="13"/>
                                        </p:tgtEl>
                                      </p:cBhvr>
                                    </p:animEffect>
                                  </p:childTnLst>
                                </p:cTn>
                              </p:par>
                              <p:par>
                                <p:cTn id="20" presetID="9" presetClass="emph" presetSubtype="0" grpId="0" nodeType="withEffect">
                                  <p:stCondLst>
                                    <p:cond delay="0"/>
                                  </p:stCondLst>
                                  <p:childTnLst>
                                    <p:set>
                                      <p:cBhvr rctx="PPT">
                                        <p:cTn id="21" dur="indefinite"/>
                                        <p:tgtEl>
                                          <p:spTgt spid="14"/>
                                        </p:tgtEl>
                                        <p:attrNameLst>
                                          <p:attrName>style.opacity</p:attrName>
                                        </p:attrNameLst>
                                      </p:cBhvr>
                                      <p:to>
                                        <p:strVal val="0.25"/>
                                      </p:to>
                                    </p:set>
                                    <p:animEffect filter="image" prLst="opacity: 0.25">
                                      <p:cBhvr rctx="IE">
                                        <p:cTn id="22" dur="indefinite"/>
                                        <p:tgtEl>
                                          <p:spTgt spid="14"/>
                                        </p:tgtEl>
                                      </p:cBhvr>
                                    </p:animEffect>
                                  </p:childTnLst>
                                </p:cTn>
                              </p:par>
                              <p:par>
                                <p:cTn id="23" presetID="9" presetClass="emph" presetSubtype="0" grpId="0" nodeType="withEffect">
                                  <p:stCondLst>
                                    <p:cond delay="0"/>
                                  </p:stCondLst>
                                  <p:childTnLst>
                                    <p:set>
                                      <p:cBhvr rctx="PPT">
                                        <p:cTn id="24" dur="indefinite"/>
                                        <p:tgtEl>
                                          <p:spTgt spid="15"/>
                                        </p:tgtEl>
                                        <p:attrNameLst>
                                          <p:attrName>style.opacity</p:attrName>
                                        </p:attrNameLst>
                                      </p:cBhvr>
                                      <p:to>
                                        <p:strVal val="0.25"/>
                                      </p:to>
                                    </p:set>
                                    <p:animEffect filter="image" prLst="opacity: 0.25">
                                      <p:cBhvr rctx="IE">
                                        <p:cTn id="25" dur="indefinite"/>
                                        <p:tgtEl>
                                          <p:spTgt spid="15"/>
                                        </p:tgtEl>
                                      </p:cBhvr>
                                    </p:animEffect>
                                  </p:childTnLst>
                                </p:cTn>
                              </p:par>
                              <p:par>
                                <p:cTn id="26" presetID="9" presetClass="emph" presetSubtype="0" grpId="0" nodeType="withEffect">
                                  <p:stCondLst>
                                    <p:cond delay="0"/>
                                  </p:stCondLst>
                                  <p:childTnLst>
                                    <p:set>
                                      <p:cBhvr rctx="PPT">
                                        <p:cTn id="27" dur="indefinite"/>
                                        <p:tgtEl>
                                          <p:spTgt spid="16"/>
                                        </p:tgtEl>
                                        <p:attrNameLst>
                                          <p:attrName>style.opacity</p:attrName>
                                        </p:attrNameLst>
                                      </p:cBhvr>
                                      <p:to>
                                        <p:strVal val="0.25"/>
                                      </p:to>
                                    </p:set>
                                    <p:animEffect filter="image" prLst="opacity: 0.25">
                                      <p:cBhvr rctx="IE">
                                        <p:cTn id="28" dur="indefinite"/>
                                        <p:tgtEl>
                                          <p:spTgt spid="16"/>
                                        </p:tgtEl>
                                      </p:cBhvr>
                                    </p:animEffect>
                                  </p:childTnLst>
                                </p:cTn>
                              </p:par>
                              <p:par>
                                <p:cTn id="29" presetID="9" presetClass="emph" presetSubtype="0" grpId="0" nodeType="withEffect">
                                  <p:stCondLst>
                                    <p:cond delay="0"/>
                                  </p:stCondLst>
                                  <p:childTnLst>
                                    <p:set>
                                      <p:cBhvr rctx="PPT">
                                        <p:cTn id="30" dur="indefinite"/>
                                        <p:tgtEl>
                                          <p:spTgt spid="17"/>
                                        </p:tgtEl>
                                        <p:attrNameLst>
                                          <p:attrName>style.opacity</p:attrName>
                                        </p:attrNameLst>
                                      </p:cBhvr>
                                      <p:to>
                                        <p:strVal val="0.25"/>
                                      </p:to>
                                    </p:set>
                                    <p:animEffect filter="image" prLst="opacity: 0.25">
                                      <p:cBhvr rctx="IE">
                                        <p:cTn id="31" dur="indefinite"/>
                                        <p:tgtEl>
                                          <p:spTgt spid="17"/>
                                        </p:tgtEl>
                                      </p:cBhvr>
                                    </p:animEffect>
                                  </p:childTnLst>
                                </p:cTn>
                              </p:par>
                              <p:par>
                                <p:cTn id="32" presetID="9" presetClass="emph" presetSubtype="0" grpId="0" nodeType="withEffect">
                                  <p:stCondLst>
                                    <p:cond delay="0"/>
                                  </p:stCondLst>
                                  <p:childTnLst>
                                    <p:set>
                                      <p:cBhvr rctx="PPT">
                                        <p:cTn id="33" dur="indefinite"/>
                                        <p:tgtEl>
                                          <p:spTgt spid="18"/>
                                        </p:tgtEl>
                                        <p:attrNameLst>
                                          <p:attrName>style.opacity</p:attrName>
                                        </p:attrNameLst>
                                      </p:cBhvr>
                                      <p:to>
                                        <p:strVal val="0.25"/>
                                      </p:to>
                                    </p:set>
                                    <p:animEffect filter="image" prLst="opacity: 0.25">
                                      <p:cBhvr rctx="IE">
                                        <p:cTn id="34" dur="indefinite"/>
                                        <p:tgtEl>
                                          <p:spTgt spid="18"/>
                                        </p:tgtEl>
                                      </p:cBhvr>
                                    </p:animEffect>
                                  </p:childTnLst>
                                </p:cTn>
                              </p:par>
                              <p:par>
                                <p:cTn id="35" presetID="9" presetClass="emph" presetSubtype="0" grpId="0" nodeType="withEffect">
                                  <p:stCondLst>
                                    <p:cond delay="0"/>
                                  </p:stCondLst>
                                  <p:childTnLst>
                                    <p:set>
                                      <p:cBhvr rctx="PPT">
                                        <p:cTn id="36" dur="indefinite"/>
                                        <p:tgtEl>
                                          <p:spTgt spid="19"/>
                                        </p:tgtEl>
                                        <p:attrNameLst>
                                          <p:attrName>style.opacity</p:attrName>
                                        </p:attrNameLst>
                                      </p:cBhvr>
                                      <p:to>
                                        <p:strVal val="0.25"/>
                                      </p:to>
                                    </p:set>
                                    <p:animEffect filter="image" prLst="opacity: 0.25">
                                      <p:cBhvr rctx="IE">
                                        <p:cTn id="37" dur="indefinite"/>
                                        <p:tgtEl>
                                          <p:spTgt spid="19"/>
                                        </p:tgtEl>
                                      </p:cBhvr>
                                    </p:animEffect>
                                  </p:childTnLst>
                                </p:cTn>
                              </p:par>
                              <p:par>
                                <p:cTn id="38" presetID="9" presetClass="emph" presetSubtype="0" grpId="0" nodeType="withEffect">
                                  <p:stCondLst>
                                    <p:cond delay="0"/>
                                  </p:stCondLst>
                                  <p:childTnLst>
                                    <p:set>
                                      <p:cBhvr rctx="PPT">
                                        <p:cTn id="39" dur="indefinite"/>
                                        <p:tgtEl>
                                          <p:spTgt spid="20"/>
                                        </p:tgtEl>
                                        <p:attrNameLst>
                                          <p:attrName>style.opacity</p:attrName>
                                        </p:attrNameLst>
                                      </p:cBhvr>
                                      <p:to>
                                        <p:strVal val="0.25"/>
                                      </p:to>
                                    </p:set>
                                    <p:animEffect filter="image" prLst="opacity: 0.25">
                                      <p:cBhvr rctx="IE">
                                        <p:cTn id="40" dur="indefinite"/>
                                        <p:tgtEl>
                                          <p:spTgt spid="20"/>
                                        </p:tgtEl>
                                      </p:cBhvr>
                                    </p:animEffect>
                                  </p:childTnLst>
                                </p:cTn>
                              </p:par>
                              <p:par>
                                <p:cTn id="41" presetID="9" presetClass="emph" presetSubtype="0" grpId="0" nodeType="withEffect">
                                  <p:stCondLst>
                                    <p:cond delay="0"/>
                                  </p:stCondLst>
                                  <p:childTnLst>
                                    <p:set>
                                      <p:cBhvr rctx="PPT">
                                        <p:cTn id="42" dur="indefinite"/>
                                        <p:tgtEl>
                                          <p:spTgt spid="21"/>
                                        </p:tgtEl>
                                        <p:attrNameLst>
                                          <p:attrName>style.opacity</p:attrName>
                                        </p:attrNameLst>
                                      </p:cBhvr>
                                      <p:to>
                                        <p:strVal val="0.25"/>
                                      </p:to>
                                    </p:set>
                                    <p:animEffect filter="image" prLst="opacity: 0.25">
                                      <p:cBhvr rctx="IE">
                                        <p:cTn id="43" dur="indefinite"/>
                                        <p:tgtEl>
                                          <p:spTgt spid="21"/>
                                        </p:tgtEl>
                                      </p:cBhvr>
                                    </p:animEffect>
                                  </p:childTnLst>
                                </p:cTn>
                              </p:par>
                              <p:par>
                                <p:cTn id="44" presetID="9" presetClass="emph" presetSubtype="0" grpId="0" nodeType="withEffect">
                                  <p:stCondLst>
                                    <p:cond delay="0"/>
                                  </p:stCondLst>
                                  <p:childTnLst>
                                    <p:set>
                                      <p:cBhvr rctx="PPT">
                                        <p:cTn id="45" dur="indefinite"/>
                                        <p:tgtEl>
                                          <p:spTgt spid="30"/>
                                        </p:tgtEl>
                                        <p:attrNameLst>
                                          <p:attrName>style.opacity</p:attrName>
                                        </p:attrNameLst>
                                      </p:cBhvr>
                                      <p:to>
                                        <p:strVal val="0.25"/>
                                      </p:to>
                                    </p:set>
                                    <p:animEffect filter="image" prLst="opacity: 0.25">
                                      <p:cBhvr rctx="IE">
                                        <p:cTn id="46" dur="indefinite"/>
                                        <p:tgtEl>
                                          <p:spTgt spid="30"/>
                                        </p:tgtEl>
                                      </p:cBhvr>
                                    </p:animEffect>
                                  </p:childTnLst>
                                </p:cTn>
                              </p:par>
                              <p:par>
                                <p:cTn id="47" presetID="9" presetClass="emph" presetSubtype="0" grpId="0" nodeType="withEffect">
                                  <p:stCondLst>
                                    <p:cond delay="0"/>
                                  </p:stCondLst>
                                  <p:childTnLst>
                                    <p:set>
                                      <p:cBhvr rctx="PPT">
                                        <p:cTn id="48" dur="indefinite"/>
                                        <p:tgtEl>
                                          <p:spTgt spid="31"/>
                                        </p:tgtEl>
                                        <p:attrNameLst>
                                          <p:attrName>style.opacity</p:attrName>
                                        </p:attrNameLst>
                                      </p:cBhvr>
                                      <p:to>
                                        <p:strVal val="0.25"/>
                                      </p:to>
                                    </p:set>
                                    <p:animEffect filter="image" prLst="opacity: 0.25">
                                      <p:cBhvr rctx="IE">
                                        <p:cTn id="49" dur="indefinite"/>
                                        <p:tgtEl>
                                          <p:spTgt spid="31"/>
                                        </p:tgtEl>
                                      </p:cBhvr>
                                    </p:animEffect>
                                  </p:childTnLst>
                                </p:cTn>
                              </p:par>
                              <p:par>
                                <p:cTn id="50" presetID="9" presetClass="emph" presetSubtype="0" nodeType="withEffect">
                                  <p:stCondLst>
                                    <p:cond delay="0"/>
                                  </p:stCondLst>
                                  <p:childTnLst>
                                    <p:set>
                                      <p:cBhvr rctx="PPT">
                                        <p:cTn id="51" dur="indefinite"/>
                                        <p:tgtEl>
                                          <p:spTgt spid="34"/>
                                        </p:tgtEl>
                                        <p:attrNameLst>
                                          <p:attrName>style.opacity</p:attrName>
                                        </p:attrNameLst>
                                      </p:cBhvr>
                                      <p:to>
                                        <p:strVal val="0.25"/>
                                      </p:to>
                                    </p:set>
                                    <p:animEffect filter="image" prLst="opacity: 0.25">
                                      <p:cBhvr rctx="IE">
                                        <p:cTn id="52" dur="indefinite"/>
                                        <p:tgtEl>
                                          <p:spTgt spid="34"/>
                                        </p:tgtEl>
                                      </p:cBhvr>
                                    </p:animEffect>
                                  </p:childTnLst>
                                </p:cTn>
                              </p:par>
                              <p:par>
                                <p:cTn id="53" presetID="9" presetClass="emph" presetSubtype="0" nodeType="withEffect">
                                  <p:stCondLst>
                                    <p:cond delay="0"/>
                                  </p:stCondLst>
                                  <p:childTnLst>
                                    <p:set>
                                      <p:cBhvr rctx="PPT">
                                        <p:cTn id="54" dur="indefinite"/>
                                        <p:tgtEl>
                                          <p:spTgt spid="35"/>
                                        </p:tgtEl>
                                        <p:attrNameLst>
                                          <p:attrName>style.opacity</p:attrName>
                                        </p:attrNameLst>
                                      </p:cBhvr>
                                      <p:to>
                                        <p:strVal val="0.25"/>
                                      </p:to>
                                    </p:set>
                                    <p:animEffect filter="image" prLst="opacity: 0.25">
                                      <p:cBhvr rctx="IE">
                                        <p:cTn id="55" dur="indefinite"/>
                                        <p:tgtEl>
                                          <p:spTgt spid="35"/>
                                        </p:tgtEl>
                                      </p:cBhvr>
                                    </p:animEffect>
                                  </p:childTnLst>
                                </p:cTn>
                              </p:par>
                              <p:par>
                                <p:cTn id="56" presetID="9" presetClass="emph" presetSubtype="0" nodeType="withEffect">
                                  <p:stCondLst>
                                    <p:cond delay="0"/>
                                  </p:stCondLst>
                                  <p:childTnLst>
                                    <p:set>
                                      <p:cBhvr rctx="PPT">
                                        <p:cTn id="57" dur="indefinite"/>
                                        <p:tgtEl>
                                          <p:spTgt spid="36"/>
                                        </p:tgtEl>
                                        <p:attrNameLst>
                                          <p:attrName>style.opacity</p:attrName>
                                        </p:attrNameLst>
                                      </p:cBhvr>
                                      <p:to>
                                        <p:strVal val="0.25"/>
                                      </p:to>
                                    </p:set>
                                    <p:animEffect filter="image" prLst="opacity: 0.25">
                                      <p:cBhvr rctx="IE">
                                        <p:cTn id="58" dur="indefinite"/>
                                        <p:tgtEl>
                                          <p:spTgt spid="36"/>
                                        </p:tgtEl>
                                      </p:cBhvr>
                                    </p:animEffect>
                                  </p:childTnLst>
                                </p:cTn>
                              </p:par>
                              <p:par>
                                <p:cTn id="59" presetID="9" presetClass="emph" presetSubtype="0" nodeType="withEffect">
                                  <p:stCondLst>
                                    <p:cond delay="0"/>
                                  </p:stCondLst>
                                  <p:childTnLst>
                                    <p:set>
                                      <p:cBhvr rctx="PPT">
                                        <p:cTn id="60" dur="indefinite"/>
                                        <p:tgtEl>
                                          <p:spTgt spid="37"/>
                                        </p:tgtEl>
                                        <p:attrNameLst>
                                          <p:attrName>style.opacity</p:attrName>
                                        </p:attrNameLst>
                                      </p:cBhvr>
                                      <p:to>
                                        <p:strVal val="0.25"/>
                                      </p:to>
                                    </p:set>
                                    <p:animEffect filter="image" prLst="opacity: 0.25">
                                      <p:cBhvr rctx="IE">
                                        <p:cTn id="61" dur="indefinite"/>
                                        <p:tgtEl>
                                          <p:spTgt spid="37"/>
                                        </p:tgtEl>
                                      </p:cBhvr>
                                    </p:animEffect>
                                  </p:childTnLst>
                                </p:cTn>
                              </p:par>
                              <p:par>
                                <p:cTn id="62" presetID="9" presetClass="emph" presetSubtype="0" nodeType="withEffect">
                                  <p:stCondLst>
                                    <p:cond delay="0"/>
                                  </p:stCondLst>
                                  <p:childTnLst>
                                    <p:set>
                                      <p:cBhvr rctx="PPT">
                                        <p:cTn id="63" dur="indefinite"/>
                                        <p:tgtEl>
                                          <p:spTgt spid="38"/>
                                        </p:tgtEl>
                                        <p:attrNameLst>
                                          <p:attrName>style.opacity</p:attrName>
                                        </p:attrNameLst>
                                      </p:cBhvr>
                                      <p:to>
                                        <p:strVal val="0.25"/>
                                      </p:to>
                                    </p:set>
                                    <p:animEffect filter="image" prLst="opacity: 0.25">
                                      <p:cBhvr rctx="IE">
                                        <p:cTn id="64" dur="indefinite"/>
                                        <p:tgtEl>
                                          <p:spTgt spid="38"/>
                                        </p:tgtEl>
                                      </p:cBhvr>
                                    </p:animEffect>
                                  </p:childTnLst>
                                </p:cTn>
                              </p:par>
                              <p:par>
                                <p:cTn id="65" presetID="9" presetClass="emph" presetSubtype="0" nodeType="withEffect">
                                  <p:stCondLst>
                                    <p:cond delay="0"/>
                                  </p:stCondLst>
                                  <p:childTnLst>
                                    <p:set>
                                      <p:cBhvr rctx="PPT">
                                        <p:cTn id="66" dur="indefinite"/>
                                        <p:tgtEl>
                                          <p:spTgt spid="39"/>
                                        </p:tgtEl>
                                        <p:attrNameLst>
                                          <p:attrName>style.opacity</p:attrName>
                                        </p:attrNameLst>
                                      </p:cBhvr>
                                      <p:to>
                                        <p:strVal val="0.25"/>
                                      </p:to>
                                    </p:set>
                                    <p:animEffect filter="image" prLst="opacity: 0.25">
                                      <p:cBhvr rctx="IE">
                                        <p:cTn id="67" dur="indefinite"/>
                                        <p:tgtEl>
                                          <p:spTgt spid="39"/>
                                        </p:tgtEl>
                                      </p:cBhvr>
                                    </p:animEffect>
                                  </p:childTnLst>
                                </p:cTn>
                              </p:par>
                              <p:par>
                                <p:cTn id="68" presetID="9" presetClass="emph" presetSubtype="0" nodeType="withEffect">
                                  <p:stCondLst>
                                    <p:cond delay="0"/>
                                  </p:stCondLst>
                                  <p:childTnLst>
                                    <p:set>
                                      <p:cBhvr rctx="PPT">
                                        <p:cTn id="69" dur="indefinite"/>
                                        <p:tgtEl>
                                          <p:spTgt spid="40"/>
                                        </p:tgtEl>
                                        <p:attrNameLst>
                                          <p:attrName>style.opacity</p:attrName>
                                        </p:attrNameLst>
                                      </p:cBhvr>
                                      <p:to>
                                        <p:strVal val="0.25"/>
                                      </p:to>
                                    </p:set>
                                    <p:animEffect filter="image" prLst="opacity: 0.25">
                                      <p:cBhvr rctx="IE">
                                        <p:cTn id="70"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30" grpId="0" animBg="1"/>
      <p:bldP spid="3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Predicted results</a:t>
            </a:r>
            <a:endParaRPr lang="zh-CN" altLang="en-US" dirty="0"/>
          </a:p>
        </p:txBody>
      </p:sp>
      <p:sp>
        <p:nvSpPr>
          <p:cNvPr id="16" name="TextBox 14"/>
          <p:cNvSpPr txBox="1">
            <a:spLocks noChangeArrowheads="1"/>
          </p:cNvSpPr>
          <p:nvPr/>
        </p:nvSpPr>
        <p:spPr bwMode="auto">
          <a:xfrm>
            <a:off x="1518047" y="4705367"/>
            <a:ext cx="6268640" cy="337185"/>
          </a:xfrm>
          <a:prstGeom prst="rect">
            <a:avLst/>
          </a:prstGeom>
          <a:noFill/>
          <a:ln w="9525">
            <a:noFill/>
            <a:miter lim="800000"/>
          </a:ln>
        </p:spPr>
        <p:txBody>
          <a:bodyPr>
            <a:spAutoFit/>
          </a:bodyPr>
          <a:lstStyle/>
          <a:p>
            <a:r>
              <a:rPr lang="en-US" altLang="zh-CN" sz="1600" dirty="0"/>
              <a:t>Images         L-arm         R-arm           L-leg           R-leg         L-shoe       R-shoe</a:t>
            </a:r>
            <a:endParaRPr lang="en-US" altLang="zh-CN" sz="1600" dirty="0"/>
          </a:p>
        </p:txBody>
      </p:sp>
      <p:grpSp>
        <p:nvGrpSpPr>
          <p:cNvPr id="20" name="组合 19"/>
          <p:cNvGrpSpPr/>
          <p:nvPr/>
        </p:nvGrpSpPr>
        <p:grpSpPr>
          <a:xfrm>
            <a:off x="1464469" y="1225965"/>
            <a:ext cx="6268641" cy="810000"/>
            <a:chOff x="428625" y="1143000"/>
            <a:chExt cx="8358188" cy="2160588"/>
          </a:xfrm>
        </p:grpSpPr>
        <p:pic>
          <p:nvPicPr>
            <p:cNvPr id="4" name="图片 2" descr="29727_450339_2.png"/>
            <p:cNvPicPr preferRelativeResize="0"/>
            <p:nvPr/>
          </p:nvPicPr>
          <p:blipFill>
            <a:blip r:embed="rId1" cstate="print"/>
            <a:srcRect/>
            <a:stretch>
              <a:fillRect/>
            </a:stretch>
          </p:blipFill>
          <p:spPr bwMode="auto">
            <a:xfrm>
              <a:off x="1635125" y="1143000"/>
              <a:ext cx="1079500" cy="2160588"/>
            </a:xfrm>
            <a:prstGeom prst="rect">
              <a:avLst/>
            </a:prstGeom>
            <a:noFill/>
            <a:ln w="9525">
              <a:noFill/>
              <a:miter lim="800000"/>
              <a:headEnd/>
              <a:tailEnd/>
            </a:ln>
          </p:spPr>
        </p:pic>
        <p:pic>
          <p:nvPicPr>
            <p:cNvPr id="5" name="图片 3" descr="29727_450339_3.png"/>
            <p:cNvPicPr preferRelativeResize="0"/>
            <p:nvPr/>
          </p:nvPicPr>
          <p:blipFill>
            <a:blip r:embed="rId2" cstate="print"/>
            <a:srcRect/>
            <a:stretch>
              <a:fillRect/>
            </a:stretch>
          </p:blipFill>
          <p:spPr bwMode="auto">
            <a:xfrm>
              <a:off x="2849563" y="1143000"/>
              <a:ext cx="1079500" cy="2160588"/>
            </a:xfrm>
            <a:prstGeom prst="rect">
              <a:avLst/>
            </a:prstGeom>
            <a:noFill/>
            <a:ln w="9525">
              <a:noFill/>
              <a:miter lim="800000"/>
              <a:headEnd/>
              <a:tailEnd/>
            </a:ln>
          </p:spPr>
        </p:pic>
        <p:pic>
          <p:nvPicPr>
            <p:cNvPr id="6" name="图片 4" descr="29727_450339_4.png"/>
            <p:cNvPicPr preferRelativeResize="0"/>
            <p:nvPr/>
          </p:nvPicPr>
          <p:blipFill>
            <a:blip r:embed="rId3" cstate="print"/>
            <a:srcRect/>
            <a:stretch>
              <a:fillRect/>
            </a:stretch>
          </p:blipFill>
          <p:spPr bwMode="auto">
            <a:xfrm>
              <a:off x="4064000" y="1143000"/>
              <a:ext cx="1079500" cy="2160588"/>
            </a:xfrm>
            <a:prstGeom prst="rect">
              <a:avLst/>
            </a:prstGeom>
            <a:noFill/>
            <a:ln w="9525">
              <a:noFill/>
              <a:miter lim="800000"/>
              <a:headEnd/>
              <a:tailEnd/>
            </a:ln>
          </p:spPr>
        </p:pic>
        <p:pic>
          <p:nvPicPr>
            <p:cNvPr id="7" name="图片 5" descr="29727_450339_5.png"/>
            <p:cNvPicPr preferRelativeResize="0"/>
            <p:nvPr/>
          </p:nvPicPr>
          <p:blipFill>
            <a:blip r:embed="rId4" cstate="print"/>
            <a:srcRect/>
            <a:stretch>
              <a:fillRect/>
            </a:stretch>
          </p:blipFill>
          <p:spPr bwMode="auto">
            <a:xfrm>
              <a:off x="5278438" y="1143000"/>
              <a:ext cx="1079500" cy="2160588"/>
            </a:xfrm>
            <a:prstGeom prst="rect">
              <a:avLst/>
            </a:prstGeom>
            <a:noFill/>
            <a:ln w="9525">
              <a:noFill/>
              <a:miter lim="800000"/>
              <a:headEnd/>
              <a:tailEnd/>
            </a:ln>
          </p:spPr>
        </p:pic>
        <p:pic>
          <p:nvPicPr>
            <p:cNvPr id="8" name="图片 6" descr="29727_450339_6.png"/>
            <p:cNvPicPr preferRelativeResize="0"/>
            <p:nvPr/>
          </p:nvPicPr>
          <p:blipFill>
            <a:blip r:embed="rId5" cstate="print"/>
            <a:srcRect/>
            <a:stretch>
              <a:fillRect/>
            </a:stretch>
          </p:blipFill>
          <p:spPr bwMode="auto">
            <a:xfrm>
              <a:off x="6492875" y="1143000"/>
              <a:ext cx="1079500" cy="2160588"/>
            </a:xfrm>
            <a:prstGeom prst="rect">
              <a:avLst/>
            </a:prstGeom>
            <a:noFill/>
            <a:ln w="9525">
              <a:noFill/>
              <a:miter lim="800000"/>
              <a:headEnd/>
              <a:tailEnd/>
            </a:ln>
          </p:spPr>
        </p:pic>
        <p:pic>
          <p:nvPicPr>
            <p:cNvPr id="9" name="图片 7" descr="29727_450339_7.png"/>
            <p:cNvPicPr preferRelativeResize="0"/>
            <p:nvPr/>
          </p:nvPicPr>
          <p:blipFill>
            <a:blip r:embed="rId6" cstate="print"/>
            <a:srcRect/>
            <a:stretch>
              <a:fillRect/>
            </a:stretch>
          </p:blipFill>
          <p:spPr bwMode="auto">
            <a:xfrm>
              <a:off x="7707313" y="1143000"/>
              <a:ext cx="1079500" cy="2160588"/>
            </a:xfrm>
            <a:prstGeom prst="rect">
              <a:avLst/>
            </a:prstGeom>
            <a:noFill/>
            <a:ln w="9525">
              <a:noFill/>
              <a:miter lim="800000"/>
              <a:headEnd/>
              <a:tailEnd/>
            </a:ln>
          </p:spPr>
        </p:pic>
        <p:pic>
          <p:nvPicPr>
            <p:cNvPr id="17" name="Picture 4" descr="C:\Users\Bear\Desktop\lipp\figure\pose\29727_450339.jpg"/>
            <p:cNvPicPr preferRelativeResize="0">
              <a:picLocks noChangeArrowheads="1"/>
            </p:cNvPicPr>
            <p:nvPr/>
          </p:nvPicPr>
          <p:blipFill>
            <a:blip r:embed="rId7"/>
            <a:srcRect/>
            <a:stretch>
              <a:fillRect/>
            </a:stretch>
          </p:blipFill>
          <p:spPr bwMode="auto">
            <a:xfrm>
              <a:off x="428625" y="1143000"/>
              <a:ext cx="1079500" cy="2160588"/>
            </a:xfrm>
            <a:prstGeom prst="rect">
              <a:avLst/>
            </a:prstGeom>
            <a:noFill/>
            <a:ln w="9525">
              <a:noFill/>
              <a:miter lim="800000"/>
              <a:headEnd/>
              <a:tailEnd/>
            </a:ln>
          </p:spPr>
        </p:pic>
      </p:grpSp>
      <p:grpSp>
        <p:nvGrpSpPr>
          <p:cNvPr id="21" name="组合 20"/>
          <p:cNvGrpSpPr/>
          <p:nvPr/>
        </p:nvGrpSpPr>
        <p:grpSpPr>
          <a:xfrm>
            <a:off x="1464447" y="3000378"/>
            <a:ext cx="6268641" cy="810000"/>
            <a:chOff x="428625" y="3429000"/>
            <a:chExt cx="8358188" cy="2160588"/>
          </a:xfrm>
        </p:grpSpPr>
        <p:pic>
          <p:nvPicPr>
            <p:cNvPr id="10" name="图片 8" descr="52751_432352_2.png"/>
            <p:cNvPicPr preferRelativeResize="0"/>
            <p:nvPr/>
          </p:nvPicPr>
          <p:blipFill>
            <a:blip r:embed="rId8" cstate="print"/>
            <a:srcRect/>
            <a:stretch>
              <a:fillRect/>
            </a:stretch>
          </p:blipFill>
          <p:spPr bwMode="auto">
            <a:xfrm>
              <a:off x="1635125" y="3429000"/>
              <a:ext cx="1079500" cy="2160588"/>
            </a:xfrm>
            <a:prstGeom prst="rect">
              <a:avLst/>
            </a:prstGeom>
            <a:noFill/>
            <a:ln w="9525">
              <a:noFill/>
              <a:miter lim="800000"/>
              <a:headEnd/>
              <a:tailEnd/>
            </a:ln>
          </p:spPr>
        </p:pic>
        <p:pic>
          <p:nvPicPr>
            <p:cNvPr id="11" name="图片 9" descr="52751_432352_3.png"/>
            <p:cNvPicPr preferRelativeResize="0"/>
            <p:nvPr/>
          </p:nvPicPr>
          <p:blipFill>
            <a:blip r:embed="rId9" cstate="print"/>
            <a:srcRect/>
            <a:stretch>
              <a:fillRect/>
            </a:stretch>
          </p:blipFill>
          <p:spPr bwMode="auto">
            <a:xfrm>
              <a:off x="2849563" y="3429000"/>
              <a:ext cx="1079500" cy="2160588"/>
            </a:xfrm>
            <a:prstGeom prst="rect">
              <a:avLst/>
            </a:prstGeom>
            <a:noFill/>
            <a:ln w="9525">
              <a:noFill/>
              <a:miter lim="800000"/>
              <a:headEnd/>
              <a:tailEnd/>
            </a:ln>
          </p:spPr>
        </p:pic>
        <p:pic>
          <p:nvPicPr>
            <p:cNvPr id="12" name="图片 10" descr="52751_432352_4.png"/>
            <p:cNvPicPr preferRelativeResize="0"/>
            <p:nvPr/>
          </p:nvPicPr>
          <p:blipFill>
            <a:blip r:embed="rId10" cstate="print"/>
            <a:srcRect/>
            <a:stretch>
              <a:fillRect/>
            </a:stretch>
          </p:blipFill>
          <p:spPr bwMode="auto">
            <a:xfrm>
              <a:off x="4064000" y="3429000"/>
              <a:ext cx="1079500" cy="2160588"/>
            </a:xfrm>
            <a:prstGeom prst="rect">
              <a:avLst/>
            </a:prstGeom>
            <a:noFill/>
            <a:ln w="9525">
              <a:noFill/>
              <a:miter lim="800000"/>
              <a:headEnd/>
              <a:tailEnd/>
            </a:ln>
          </p:spPr>
        </p:pic>
        <p:pic>
          <p:nvPicPr>
            <p:cNvPr id="13" name="图片 11" descr="52751_432352_5.png"/>
            <p:cNvPicPr preferRelativeResize="0"/>
            <p:nvPr/>
          </p:nvPicPr>
          <p:blipFill>
            <a:blip r:embed="rId11" cstate="print"/>
            <a:srcRect/>
            <a:stretch>
              <a:fillRect/>
            </a:stretch>
          </p:blipFill>
          <p:spPr bwMode="auto">
            <a:xfrm>
              <a:off x="5278438" y="3429000"/>
              <a:ext cx="1079500" cy="2160588"/>
            </a:xfrm>
            <a:prstGeom prst="rect">
              <a:avLst/>
            </a:prstGeom>
            <a:noFill/>
            <a:ln w="9525">
              <a:noFill/>
              <a:miter lim="800000"/>
              <a:headEnd/>
              <a:tailEnd/>
            </a:ln>
          </p:spPr>
        </p:pic>
        <p:pic>
          <p:nvPicPr>
            <p:cNvPr id="14" name="图片 12" descr="52751_432352_6.png"/>
            <p:cNvPicPr preferRelativeResize="0"/>
            <p:nvPr/>
          </p:nvPicPr>
          <p:blipFill>
            <a:blip r:embed="rId12" cstate="print"/>
            <a:srcRect/>
            <a:stretch>
              <a:fillRect/>
            </a:stretch>
          </p:blipFill>
          <p:spPr bwMode="auto">
            <a:xfrm>
              <a:off x="6492875" y="3429000"/>
              <a:ext cx="1079500" cy="2160588"/>
            </a:xfrm>
            <a:prstGeom prst="rect">
              <a:avLst/>
            </a:prstGeom>
            <a:noFill/>
            <a:ln w="9525">
              <a:noFill/>
              <a:miter lim="800000"/>
              <a:headEnd/>
              <a:tailEnd/>
            </a:ln>
          </p:spPr>
        </p:pic>
        <p:pic>
          <p:nvPicPr>
            <p:cNvPr id="15" name="图片 13" descr="52751_432352_7.png"/>
            <p:cNvPicPr preferRelativeResize="0"/>
            <p:nvPr/>
          </p:nvPicPr>
          <p:blipFill>
            <a:blip r:embed="rId13" cstate="print"/>
            <a:srcRect/>
            <a:stretch>
              <a:fillRect/>
            </a:stretch>
          </p:blipFill>
          <p:spPr bwMode="auto">
            <a:xfrm>
              <a:off x="7707313" y="3429000"/>
              <a:ext cx="1079500" cy="2160588"/>
            </a:xfrm>
            <a:prstGeom prst="rect">
              <a:avLst/>
            </a:prstGeom>
            <a:noFill/>
            <a:ln w="9525">
              <a:noFill/>
              <a:miter lim="800000"/>
              <a:headEnd/>
              <a:tailEnd/>
            </a:ln>
          </p:spPr>
        </p:pic>
        <p:pic>
          <p:nvPicPr>
            <p:cNvPr id="18" name="Picture 5" descr="C:\Users\Bear\Desktop\lipp\figure\pose\52751_432352.jpg"/>
            <p:cNvPicPr preferRelativeResize="0">
              <a:picLocks noChangeArrowheads="1"/>
            </p:cNvPicPr>
            <p:nvPr/>
          </p:nvPicPr>
          <p:blipFill>
            <a:blip r:embed="rId14"/>
            <a:srcRect/>
            <a:stretch>
              <a:fillRect/>
            </a:stretch>
          </p:blipFill>
          <p:spPr bwMode="auto">
            <a:xfrm>
              <a:off x="428625" y="3429000"/>
              <a:ext cx="1079500" cy="2160588"/>
            </a:xfrm>
            <a:prstGeom prst="rect">
              <a:avLst/>
            </a:prstGeom>
            <a:noFill/>
            <a:ln w="9525">
              <a:noFill/>
              <a:miter lim="800000"/>
              <a:headEnd/>
              <a:tailEnd/>
            </a:ln>
          </p:spPr>
        </p:pic>
      </p:grpSp>
      <p:sp>
        <p:nvSpPr>
          <p:cNvPr id="22" name="TextBox 21"/>
          <p:cNvSpPr txBox="1"/>
          <p:nvPr/>
        </p:nvSpPr>
        <p:spPr>
          <a:xfrm rot="10800000">
            <a:off x="7661934" y="803660"/>
            <a:ext cx="339090" cy="1339463"/>
          </a:xfrm>
          <a:prstGeom prst="rect">
            <a:avLst/>
          </a:prstGeom>
          <a:noFill/>
        </p:spPr>
        <p:txBody>
          <a:bodyPr vert="eaVert" wrap="square" rtlCol="0">
            <a:spAutoFit/>
          </a:bodyPr>
          <a:lstStyle/>
          <a:p>
            <a:r>
              <a:rPr lang="en-US" altLang="zh-CN" sz="1015" dirty="0" err="1" smtClean="0"/>
              <a:t>groundtruth</a:t>
            </a:r>
            <a:endParaRPr lang="zh-CN" altLang="en-US" sz="1015" dirty="0"/>
          </a:p>
        </p:txBody>
      </p:sp>
      <p:sp>
        <p:nvSpPr>
          <p:cNvPr id="23" name="TextBox 22"/>
          <p:cNvSpPr txBox="1"/>
          <p:nvPr/>
        </p:nvSpPr>
        <p:spPr>
          <a:xfrm rot="10800000">
            <a:off x="7686712" y="2571750"/>
            <a:ext cx="339090" cy="1339463"/>
          </a:xfrm>
          <a:prstGeom prst="rect">
            <a:avLst/>
          </a:prstGeom>
          <a:noFill/>
        </p:spPr>
        <p:txBody>
          <a:bodyPr vert="eaVert" wrap="square" rtlCol="0">
            <a:spAutoFit/>
          </a:bodyPr>
          <a:lstStyle/>
          <a:p>
            <a:r>
              <a:rPr lang="en-US" altLang="zh-CN" sz="1015" dirty="0" err="1" smtClean="0"/>
              <a:t>groundtruth</a:t>
            </a:r>
            <a:endParaRPr lang="zh-CN" altLang="en-US" sz="1015" dirty="0"/>
          </a:p>
        </p:txBody>
      </p:sp>
      <p:pic>
        <p:nvPicPr>
          <p:cNvPr id="25" name="图片 24" descr="29727_450339_2_pre.png"/>
          <p:cNvPicPr preferRelativeResize="0"/>
          <p:nvPr/>
        </p:nvPicPr>
        <p:blipFill>
          <a:blip r:embed="rId15" cstate="print"/>
          <a:stretch>
            <a:fillRect/>
          </a:stretch>
        </p:blipFill>
        <p:spPr>
          <a:xfrm>
            <a:off x="2375282" y="2089544"/>
            <a:ext cx="810000" cy="810000"/>
          </a:xfrm>
          <a:prstGeom prst="rect">
            <a:avLst/>
          </a:prstGeom>
        </p:spPr>
      </p:pic>
      <p:pic>
        <p:nvPicPr>
          <p:cNvPr id="26" name="图片 25" descr="29727_450339_3_pre.png"/>
          <p:cNvPicPr preferRelativeResize="0"/>
          <p:nvPr/>
        </p:nvPicPr>
        <p:blipFill>
          <a:blip r:embed="rId16" cstate="print"/>
          <a:stretch>
            <a:fillRect/>
          </a:stretch>
        </p:blipFill>
        <p:spPr>
          <a:xfrm>
            <a:off x="3286116" y="2089544"/>
            <a:ext cx="810000" cy="810000"/>
          </a:xfrm>
          <a:prstGeom prst="rect">
            <a:avLst/>
          </a:prstGeom>
        </p:spPr>
      </p:pic>
      <p:pic>
        <p:nvPicPr>
          <p:cNvPr id="27" name="图片 26" descr="29727_450339_4_pre.png"/>
          <p:cNvPicPr preferRelativeResize="0"/>
          <p:nvPr/>
        </p:nvPicPr>
        <p:blipFill>
          <a:blip r:embed="rId17" cstate="print"/>
          <a:stretch>
            <a:fillRect/>
          </a:stretch>
        </p:blipFill>
        <p:spPr>
          <a:xfrm>
            <a:off x="4196951" y="2089544"/>
            <a:ext cx="810000" cy="810000"/>
          </a:xfrm>
          <a:prstGeom prst="rect">
            <a:avLst/>
          </a:prstGeom>
        </p:spPr>
      </p:pic>
      <p:pic>
        <p:nvPicPr>
          <p:cNvPr id="28" name="图片 27" descr="29727_450339_5_pre.png"/>
          <p:cNvPicPr preferRelativeResize="0"/>
          <p:nvPr/>
        </p:nvPicPr>
        <p:blipFill>
          <a:blip r:embed="rId18" cstate="print"/>
          <a:stretch>
            <a:fillRect/>
          </a:stretch>
        </p:blipFill>
        <p:spPr>
          <a:xfrm>
            <a:off x="5107785" y="2089544"/>
            <a:ext cx="810000" cy="810000"/>
          </a:xfrm>
          <a:prstGeom prst="rect">
            <a:avLst/>
          </a:prstGeom>
        </p:spPr>
      </p:pic>
      <p:pic>
        <p:nvPicPr>
          <p:cNvPr id="29" name="图片 28" descr="29727_450339_6_pre.png"/>
          <p:cNvPicPr preferRelativeResize="0"/>
          <p:nvPr/>
        </p:nvPicPr>
        <p:blipFill>
          <a:blip r:embed="rId19" cstate="print"/>
          <a:stretch>
            <a:fillRect/>
          </a:stretch>
        </p:blipFill>
        <p:spPr>
          <a:xfrm>
            <a:off x="6018620" y="2089544"/>
            <a:ext cx="810000" cy="810000"/>
          </a:xfrm>
          <a:prstGeom prst="rect">
            <a:avLst/>
          </a:prstGeom>
        </p:spPr>
      </p:pic>
      <p:pic>
        <p:nvPicPr>
          <p:cNvPr id="30" name="图片 29" descr="29727_450339_7_pre.png"/>
          <p:cNvPicPr preferRelativeResize="0"/>
          <p:nvPr/>
        </p:nvPicPr>
        <p:blipFill>
          <a:blip r:embed="rId20" cstate="print"/>
          <a:stretch>
            <a:fillRect/>
          </a:stretch>
        </p:blipFill>
        <p:spPr>
          <a:xfrm>
            <a:off x="6929454" y="2089544"/>
            <a:ext cx="810000" cy="810000"/>
          </a:xfrm>
          <a:prstGeom prst="rect">
            <a:avLst/>
          </a:prstGeom>
        </p:spPr>
      </p:pic>
      <p:sp>
        <p:nvSpPr>
          <p:cNvPr id="31" name="TextBox 30"/>
          <p:cNvSpPr txBox="1"/>
          <p:nvPr/>
        </p:nvSpPr>
        <p:spPr>
          <a:xfrm rot="10800000">
            <a:off x="7686712" y="1393023"/>
            <a:ext cx="339090" cy="1339463"/>
          </a:xfrm>
          <a:prstGeom prst="rect">
            <a:avLst/>
          </a:prstGeom>
          <a:noFill/>
        </p:spPr>
        <p:txBody>
          <a:bodyPr vert="eaVert" wrap="square" rtlCol="0">
            <a:spAutoFit/>
          </a:bodyPr>
          <a:lstStyle/>
          <a:p>
            <a:r>
              <a:rPr lang="en-US" altLang="zh-CN" sz="1015" dirty="0" err="1" smtClean="0"/>
              <a:t>pred</a:t>
            </a:r>
            <a:endParaRPr lang="zh-CN" altLang="en-US" sz="1015" dirty="0"/>
          </a:p>
        </p:txBody>
      </p:sp>
      <p:sp>
        <p:nvSpPr>
          <p:cNvPr id="32" name="TextBox 31"/>
          <p:cNvSpPr txBox="1"/>
          <p:nvPr/>
        </p:nvSpPr>
        <p:spPr>
          <a:xfrm rot="10800000">
            <a:off x="7686712" y="3214691"/>
            <a:ext cx="339090" cy="1339463"/>
          </a:xfrm>
          <a:prstGeom prst="rect">
            <a:avLst/>
          </a:prstGeom>
          <a:noFill/>
        </p:spPr>
        <p:txBody>
          <a:bodyPr vert="eaVert" wrap="square" rtlCol="0">
            <a:spAutoFit/>
          </a:bodyPr>
          <a:lstStyle/>
          <a:p>
            <a:r>
              <a:rPr lang="en-US" altLang="zh-CN" sz="1015" dirty="0" err="1" smtClean="0"/>
              <a:t>pred</a:t>
            </a:r>
            <a:endParaRPr lang="zh-CN" altLang="en-US" sz="1015" dirty="0"/>
          </a:p>
        </p:txBody>
      </p:sp>
      <p:pic>
        <p:nvPicPr>
          <p:cNvPr id="33" name="图片 32" descr="52751_432352_2_pre.png"/>
          <p:cNvPicPr preferRelativeResize="0"/>
          <p:nvPr/>
        </p:nvPicPr>
        <p:blipFill>
          <a:blip r:embed="rId21" cstate="print"/>
          <a:stretch>
            <a:fillRect/>
          </a:stretch>
        </p:blipFill>
        <p:spPr>
          <a:xfrm>
            <a:off x="2375282" y="3857634"/>
            <a:ext cx="810000" cy="810000"/>
          </a:xfrm>
          <a:prstGeom prst="rect">
            <a:avLst/>
          </a:prstGeom>
        </p:spPr>
      </p:pic>
      <p:pic>
        <p:nvPicPr>
          <p:cNvPr id="34" name="图片 33" descr="52751_432352_3_pre.png"/>
          <p:cNvPicPr preferRelativeResize="0"/>
          <p:nvPr/>
        </p:nvPicPr>
        <p:blipFill>
          <a:blip r:embed="rId22" cstate="print"/>
          <a:stretch>
            <a:fillRect/>
          </a:stretch>
        </p:blipFill>
        <p:spPr>
          <a:xfrm>
            <a:off x="3286116" y="3857634"/>
            <a:ext cx="810000" cy="810000"/>
          </a:xfrm>
          <a:prstGeom prst="rect">
            <a:avLst/>
          </a:prstGeom>
        </p:spPr>
      </p:pic>
      <p:pic>
        <p:nvPicPr>
          <p:cNvPr id="35" name="图片 34" descr="52751_432352_4_pre.png"/>
          <p:cNvPicPr preferRelativeResize="0"/>
          <p:nvPr/>
        </p:nvPicPr>
        <p:blipFill>
          <a:blip r:embed="rId23" cstate="print"/>
          <a:stretch>
            <a:fillRect/>
          </a:stretch>
        </p:blipFill>
        <p:spPr>
          <a:xfrm>
            <a:off x="4196951" y="3857634"/>
            <a:ext cx="810000" cy="810000"/>
          </a:xfrm>
          <a:prstGeom prst="rect">
            <a:avLst/>
          </a:prstGeom>
        </p:spPr>
      </p:pic>
      <p:pic>
        <p:nvPicPr>
          <p:cNvPr id="36" name="图片 35" descr="52751_432352_5_pre.png"/>
          <p:cNvPicPr preferRelativeResize="0"/>
          <p:nvPr/>
        </p:nvPicPr>
        <p:blipFill>
          <a:blip r:embed="rId24" cstate="print"/>
          <a:stretch>
            <a:fillRect/>
          </a:stretch>
        </p:blipFill>
        <p:spPr>
          <a:xfrm>
            <a:off x="5107785" y="3857634"/>
            <a:ext cx="810000" cy="810000"/>
          </a:xfrm>
          <a:prstGeom prst="rect">
            <a:avLst/>
          </a:prstGeom>
        </p:spPr>
      </p:pic>
      <p:pic>
        <p:nvPicPr>
          <p:cNvPr id="37" name="图片 36" descr="52751_432352_6_pre.png"/>
          <p:cNvPicPr preferRelativeResize="0"/>
          <p:nvPr/>
        </p:nvPicPr>
        <p:blipFill>
          <a:blip r:embed="rId25" cstate="print"/>
          <a:stretch>
            <a:fillRect/>
          </a:stretch>
        </p:blipFill>
        <p:spPr>
          <a:xfrm>
            <a:off x="6018620" y="3857634"/>
            <a:ext cx="810000" cy="810000"/>
          </a:xfrm>
          <a:prstGeom prst="rect">
            <a:avLst/>
          </a:prstGeom>
        </p:spPr>
      </p:pic>
      <p:pic>
        <p:nvPicPr>
          <p:cNvPr id="38" name="图片 37" descr="52751_432352_7_pre.png"/>
          <p:cNvPicPr preferRelativeResize="0"/>
          <p:nvPr/>
        </p:nvPicPr>
        <p:blipFill>
          <a:blip r:embed="rId26" cstate="print"/>
          <a:stretch>
            <a:fillRect/>
          </a:stretch>
        </p:blipFill>
        <p:spPr>
          <a:xfrm>
            <a:off x="6929454" y="3857634"/>
            <a:ext cx="810000" cy="810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p:txBody>
          <a:bodyPr/>
          <a:lstStyle/>
          <a:p>
            <a:pPr eaLnBrk="1" hangingPunct="1"/>
            <a:r>
              <a:rPr lang="en-US" altLang="zh-CN" dirty="0" smtClean="0"/>
              <a:t>Combine results</a:t>
            </a:r>
            <a:endParaRPr lang="en-US" altLang="zh-CN" dirty="0" smtClean="0">
              <a:solidFill>
                <a:schemeClr val="tx1"/>
              </a:solidFill>
            </a:endParaRPr>
          </a:p>
        </p:txBody>
      </p:sp>
      <p:grpSp>
        <p:nvGrpSpPr>
          <p:cNvPr id="6" name="组合 28"/>
          <p:cNvGrpSpPr/>
          <p:nvPr/>
        </p:nvGrpSpPr>
        <p:grpSpPr>
          <a:xfrm>
            <a:off x="1760336" y="1828593"/>
            <a:ext cx="5510417" cy="2698044"/>
            <a:chOff x="825098" y="1632959"/>
            <a:chExt cx="7347223" cy="3597392"/>
          </a:xfrm>
        </p:grpSpPr>
        <mc:AlternateContent xmlns:mc="http://schemas.openxmlformats.org/markup-compatibility/2006">
          <mc:Choice xmlns:a14="http://schemas.microsoft.com/office/drawing/2010/main" Requires="a14">
            <p:sp>
              <p:nvSpPr>
                <p:cNvPr id="2" name="矩形 1"/>
                <p:cNvSpPr/>
                <p:nvPr/>
              </p:nvSpPr>
              <p:spPr>
                <a:xfrm>
                  <a:off x="3089541" y="1632959"/>
                  <a:ext cx="2952328" cy="892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rgbClr val="FDAD00"/>
                      </a:solidFill>
                    </a:rPr>
                    <a:t>mean_left</a:t>
                  </a:r>
                  <a:r>
                    <a:rPr lang="en-US" altLang="zh-CN" sz="1400" dirty="0" smtClean="0">
                      <a:solidFill>
                        <a:srgbClr val="FDAD00"/>
                      </a:solidFill>
                    </a:rPr>
                    <a:t/>
                  </a:r>
                  <a:r>
                    <a:rPr lang="en-US" altLang="zh-CN" sz="1400" dirty="0" smtClean="0">
                      <a:solidFill>
                        <a:schemeClr val="tx1"/>
                      </a:solidFill>
                    </a:rPr>
                    <a:t>= </a:t>
                  </a:r>
                  <a14:m>
                    <m:oMath xmlns:m="http://schemas.openxmlformats.org/officeDocument/2006/math">
                      <m:f>
                        <m:fPr>
                          <m:ctrlPr>
                            <a:rPr lang="en-US" altLang="zh-CN" sz="1400" i="1" smtClean="0">
                              <a:solidFill>
                                <a:schemeClr val="tx1"/>
                              </a:solidFill>
                              <a:latin typeface="Cambria Math" panose="02040503050406030204" pitchFamily="18" charset="0"/>
                            </a:rPr>
                          </m:ctrlPr>
                        </m:fPr>
                        <m:num>
                          <m:nary>
                            <m:naryPr>
                              <m:chr m:val="∑"/>
                              <m:ctrlPr>
                                <a:rPr lang="en-US" altLang="zh-CN" sz="1400" i="1" smtClean="0">
                                  <a:solidFill>
                                    <a:schemeClr val="tx1"/>
                                  </a:solidFill>
                                  <a:latin typeface="Cambria Math" panose="02040503050406030204" pitchFamily="18" charset="0"/>
                                </a:rPr>
                              </m:ctrlPr>
                            </m:naryPr>
                            <m:sub>
                              <m:r>
                                <m:rPr>
                                  <m:brk m:alnAt="23"/>
                                </m:rPr>
                                <a:rPr lang="en-US" altLang="zh-CN" sz="1400" b="0" i="1" smtClean="0">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=1</m:t>
                              </m:r>
                            </m:sub>
                            <m:sup>
                              <m:r>
                                <a:rPr lang="en-US" altLang="zh-CN" sz="1400" b="0" i="1" smtClean="0">
                                  <a:solidFill>
                                    <a:schemeClr val="tx1"/>
                                  </a:solidFill>
                                  <a:latin typeface="Cambria Math" panose="02040503050406030204" pitchFamily="18" charset="0"/>
                                </a:rPr>
                                <m:t>𝑊</m:t>
                              </m:r>
                            </m:sup>
                            <m:e>
                              <m:nary>
                                <m:naryPr>
                                  <m:chr m:val="∑"/>
                                  <m:ctrlPr>
                                    <a:rPr lang="en-US" altLang="zh-CN" sz="1400" i="1" smtClean="0">
                                      <a:solidFill>
                                        <a:schemeClr val="tx1"/>
                                      </a:solidFill>
                                      <a:latin typeface="Cambria Math" panose="02040503050406030204" pitchFamily="18" charset="0"/>
                                    </a:rPr>
                                  </m:ctrlPr>
                                </m:naryPr>
                                <m:sub>
                                  <m:r>
                                    <m:rPr>
                                      <m:brk m:alnAt="23"/>
                                    </m:rPr>
                                    <a:rPr lang="en-US" altLang="zh-CN" sz="1400" b="0" i="1" smtClean="0">
                                      <a:solidFill>
                                        <a:schemeClr val="tx1"/>
                                      </a:solidFill>
                                      <a:latin typeface="Cambria Math" panose="02040503050406030204" pitchFamily="18" charset="0"/>
                                    </a:rPr>
                                    <m:t>𝑗</m:t>
                                  </m:r>
                                  <m:r>
                                    <a:rPr lang="en-US" altLang="zh-CN" sz="1400" b="0" i="1" smtClean="0">
                                      <a:solidFill>
                                        <a:schemeClr val="tx1"/>
                                      </a:solidFill>
                                      <a:latin typeface="Cambria Math" panose="02040503050406030204" pitchFamily="18" charset="0"/>
                                    </a:rPr>
                                    <m:t>=1</m:t>
                                  </m:r>
                                </m:sub>
                                <m:sup>
                                  <m:r>
                                    <a:rPr lang="en-US" altLang="zh-CN" sz="1400" b="0" i="1" smtClean="0">
                                      <a:solidFill>
                                        <a:schemeClr val="tx1"/>
                                      </a:solidFill>
                                      <a:latin typeface="Cambria Math" panose="02040503050406030204" pitchFamily="18" charset="0"/>
                                    </a:rPr>
                                    <m:t>𝐻</m:t>
                                  </m:r>
                                </m:sup>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𝑖𝑗</m:t>
                                      </m:r>
                                    </m:sub>
                                  </m:sSub>
                                  <m:r>
                                    <a:rPr lang="en-US" altLang="zh-CN" sz="1400" b="0" i="1"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𝑦</m:t>
                                      </m:r>
                                    </m:e>
                                    <m:sub>
                                      <m:r>
                                        <a:rPr lang="en-US" altLang="zh-CN" sz="1400" b="0" i="1" smtClean="0">
                                          <a:solidFill>
                                            <a:schemeClr val="tx1"/>
                                          </a:solidFill>
                                          <a:latin typeface="Cambria Math" panose="02040503050406030204" pitchFamily="18" charset="0"/>
                                        </a:rPr>
                                        <m:t>𝑖𝑗</m:t>
                                      </m:r>
                                    </m:sub>
                                  </m:sSub>
                                  <m:r>
                                    <a:rPr lang="en-US" altLang="zh-CN" sz="1400" b="0" i="1" smtClean="0">
                                      <a:solidFill>
                                        <a:schemeClr val="tx1"/>
                                      </a:solidFill>
                                      <a:latin typeface="Cambria Math" panose="02040503050406030204" pitchFamily="18" charset="0"/>
                                    </a:rPr>
                                    <m:t>=14,16,18</m:t>
                                  </m:r>
                                </m:e>
                              </m:nary>
                            </m:e>
                          </m:nary>
                        </m:num>
                        <m:den>
                          <m:r>
                            <a:rPr lang="en-US" altLang="zh-CN" sz="1400" b="0" i="1" smtClean="0">
                              <a:solidFill>
                                <a:schemeClr val="tx1"/>
                              </a:solidFill>
                              <a:latin typeface="Cambria Math" panose="02040503050406030204" pitchFamily="18" charset="0"/>
                            </a:rPr>
                            <m:t>𝑙𝑒𝑓𝑡</m:t>
                          </m:r>
                          <m:r>
                            <a:rPr lang="en-US" altLang="zh-CN" sz="1400" b="0" i="1" smtClean="0">
                              <a:solidFill>
                                <a:schemeClr val="tx1"/>
                              </a:solidFill>
                              <a:latin typeface="Cambria Math" panose="02040503050406030204" pitchFamily="18" charset="0"/>
                            </a:rPr>
                            <m:t>_</m:t>
                          </m:r>
                          <m:r>
                            <a:rPr lang="en-US" altLang="zh-CN" sz="1400" b="0" i="1" smtClean="0">
                              <a:solidFill>
                                <a:schemeClr val="tx1"/>
                              </a:solidFill>
                              <a:latin typeface="Cambria Math" panose="02040503050406030204" pitchFamily="18" charset="0"/>
                            </a:rPr>
                            <m:t>𝑐𝑜𝑢𝑛𝑡𝑠</m:t>
                          </m:r>
                        </m:den>
                      </m:f>
                    </m:oMath>
                  </a14:m>
                  <a:endParaRPr lang="en-US" altLang="zh-CN" sz="1400" dirty="0" smtClean="0">
                    <a:solidFill>
                      <a:schemeClr val="tx1"/>
                    </a:solidFill>
                  </a:endParaRPr>
                </a:p>
                <a:p>
                  <a:pPr algn="ctr"/>
                  <a:r>
                    <a:rPr lang="en-US" altLang="zh-CN" sz="1400" b="1" dirty="0" err="1" smtClean="0">
                      <a:solidFill>
                        <a:srgbClr val="7030A0"/>
                      </a:solidFill>
                    </a:rPr>
                    <a:t>mean_right</a:t>
                  </a:r>
                  <a:r>
                    <a:rPr lang="en-US" altLang="zh-CN" sz="1400" dirty="0">
                      <a:solidFill>
                        <a:schemeClr val="tx1"/>
                      </a:solidFill>
                    </a:rPr>
                    <a:t>= </a:t>
                  </a:r>
                  <a14:m>
                    <m:oMath xmlns:m="http://schemas.openxmlformats.org/officeDocument/2006/math">
                      <m:f>
                        <m:fPr>
                          <m:ctrlPr>
                            <a:rPr lang="en-US" altLang="zh-CN" sz="1400" i="1">
                              <a:solidFill>
                                <a:schemeClr val="tx1"/>
                              </a:solidFill>
                              <a:latin typeface="Cambria Math" panose="02040503050406030204" pitchFamily="18" charset="0"/>
                            </a:rPr>
                          </m:ctrlPr>
                        </m:fPr>
                        <m:num>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𝑊</m:t>
                              </m:r>
                            </m:sup>
                            <m:e>
                              <m:nary>
                                <m:naryPr>
                                  <m:chr m:val="∑"/>
                                  <m:ctrlPr>
                                    <a:rPr lang="en-US" altLang="zh-CN"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𝑗</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𝐻</m:t>
                                  </m:r>
                                </m:sup>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𝑖𝑗</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𝑦</m:t>
                                      </m:r>
                                    </m:e>
                                    <m:sub>
                                      <m:r>
                                        <a:rPr lang="en-US" altLang="zh-CN" sz="1400" i="1">
                                          <a:solidFill>
                                            <a:schemeClr val="tx1"/>
                                          </a:solidFill>
                                          <a:latin typeface="Cambria Math" panose="02040503050406030204" pitchFamily="18" charset="0"/>
                                        </a:rPr>
                                        <m:t>𝑖𝑗</m:t>
                                      </m:r>
                                    </m:sub>
                                  </m:sSub>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5</m:t>
                                  </m:r>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7</m:t>
                                  </m:r>
                                  <m:r>
                                    <a:rPr lang="en-US" altLang="zh-CN" sz="1400" i="1">
                                      <a:solidFill>
                                        <a:schemeClr val="tx1"/>
                                      </a:solidFill>
                                      <a:latin typeface="Cambria Math" panose="02040503050406030204" pitchFamily="18" charset="0"/>
                                    </a:rPr>
                                    <m:t>,1</m:t>
                                  </m:r>
                                  <m:r>
                                    <a:rPr lang="en-US" altLang="zh-CN" sz="1400" b="0" i="1" smtClean="0">
                                      <a:solidFill>
                                        <a:schemeClr val="tx1"/>
                                      </a:solidFill>
                                      <a:latin typeface="Cambria Math" panose="02040503050406030204" pitchFamily="18" charset="0"/>
                                    </a:rPr>
                                    <m:t>9</m:t>
                                  </m:r>
                                </m:e>
                              </m:nary>
                            </m:e>
                          </m:nary>
                        </m:num>
                        <m:den>
                          <m:r>
                            <a:rPr lang="en-US" altLang="zh-CN" sz="1400" b="0" i="1" smtClean="0">
                              <a:solidFill>
                                <a:schemeClr val="tx1"/>
                              </a:solidFill>
                              <a:latin typeface="Cambria Math" panose="02040503050406030204" pitchFamily="18" charset="0"/>
                            </a:rPr>
                            <m:t>𝑟𝑖𝑔h𝑡</m:t>
                          </m:r>
                          <m:r>
                            <a:rPr lang="en-US" altLang="zh-CN" sz="1400" b="0" i="1" smtClean="0">
                              <a:solidFill>
                                <a:schemeClr val="tx1"/>
                              </a:solidFill>
                              <a:latin typeface="Cambria Math" panose="02040503050406030204" pitchFamily="18" charset="0"/>
                            </a:rPr>
                            <m:t>_</m:t>
                          </m:r>
                          <m:r>
                            <a:rPr lang="en-US" altLang="zh-CN" sz="1400" i="1">
                              <a:solidFill>
                                <a:schemeClr val="tx1"/>
                              </a:solidFill>
                              <a:latin typeface="Cambria Math" panose="02040503050406030204" pitchFamily="18" charset="0"/>
                            </a:rPr>
                            <m:t>𝑐𝑜𝑢𝑛𝑡𝑠</m:t>
                          </m:r>
                        </m:den>
                      </m:f>
                    </m:oMath>
                  </a14:m>
                  <a:endParaRPr lang="zh-CN" altLang="en-US" sz="1400" dirty="0">
                    <a:solidFill>
                      <a:schemeClr val="tx1"/>
                    </a:solidFill>
                  </a:endParaRPr>
                </a:p>
              </p:txBody>
            </p:sp>
          </mc:Choice>
          <mc:Fallback>
            <p:sp>
              <p:nvSpPr>
                <p:cNvPr id="2" name="矩形 1"/>
                <p:cNvSpPr>
                  <a:spLocks noRot="1" noChangeAspect="1" noMove="1" noResize="1" noEditPoints="1" noAdjustHandles="1" noChangeArrowheads="1" noChangeShapeType="1" noTextEdit="1"/>
                </p:cNvSpPr>
                <p:nvPr/>
              </p:nvSpPr>
              <p:spPr>
                <a:xfrm>
                  <a:off x="3089541" y="1632959"/>
                  <a:ext cx="2952328" cy="892485"/>
                </a:xfrm>
                <a:prstGeom prst="rect">
                  <a:avLst/>
                </a:prstGeom>
                <a:blipFill rotWithShape="0">
                  <a:blip r:embed="rId1"/>
                  <a:stretch>
                    <a:fillRect t="-19595" b="-15541"/>
                  </a:stretch>
                </a:blipFill>
              </p:spPr>
              <p:txBody>
                <a:bodyPr/>
                <a:lstStyle/>
                <a:p>
                  <a:r>
                    <a:rPr lang="zh-CN" altLang="en-US" sz="1015">
                      <a:noFill/>
                    </a:rPr>
                    <a:t> </a:t>
                  </a:r>
                  <a:endParaRPr lang="zh-CN" altLang="en-US" sz="1015">
                    <a:noFill/>
                  </a:endParaRPr>
                </a:p>
              </p:txBody>
            </p:sp>
          </mc:Fallback>
        </mc:AlternateContent>
        <p:sp>
          <p:nvSpPr>
            <p:cNvPr id="4" name="菱形 3"/>
            <p:cNvSpPr/>
            <p:nvPr/>
          </p:nvSpPr>
          <p:spPr>
            <a:xfrm>
              <a:off x="1517860" y="3541634"/>
              <a:ext cx="2520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err="1" smtClean="0">
                  <a:solidFill>
                    <a:schemeClr val="tx1"/>
                  </a:solidFill>
                </a:rPr>
                <a:t>mean_left</a:t>
              </a:r>
              <a:r>
                <a:rPr lang="en-US" altLang="zh-CN" sz="1050" dirty="0" smtClean="0">
                  <a:solidFill>
                    <a:schemeClr val="tx1"/>
                  </a:solidFill>
                </a:rPr>
                <a:t> &lt;</a:t>
              </a:r>
              <a:r>
                <a:rPr lang="en-US" altLang="zh-CN" sz="1050" i="1" dirty="0" smtClean="0">
                  <a:solidFill>
                    <a:schemeClr val="tx1"/>
                  </a:solidFill>
                </a:rPr>
                <a:t> </a:t>
              </a:r>
              <a:r>
                <a:rPr lang="en-US" altLang="zh-CN" sz="1050" i="1" dirty="0" err="1" smtClean="0">
                  <a:solidFill>
                    <a:schemeClr val="tx1"/>
                  </a:solidFill>
                </a:rPr>
                <a:t>mean_right</a:t>
              </a:r>
              <a:r>
                <a:rPr lang="en-US" altLang="zh-CN" sz="1050" i="1" dirty="0" smtClean="0">
                  <a:solidFill>
                    <a:schemeClr val="tx1"/>
                  </a:solidFill>
                </a:rPr>
                <a:t> </a:t>
              </a:r>
              <a:endParaRPr lang="zh-CN" altLang="en-US" sz="1050" dirty="0">
                <a:solidFill>
                  <a:schemeClr val="tx1"/>
                </a:solidFill>
              </a:endParaRPr>
            </a:p>
          </p:txBody>
        </p:sp>
        <p:sp>
          <p:nvSpPr>
            <p:cNvPr id="8" name="菱形 7"/>
            <p:cNvSpPr/>
            <p:nvPr/>
          </p:nvSpPr>
          <p:spPr>
            <a:xfrm>
              <a:off x="3197705" y="2791296"/>
              <a:ext cx="2736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err="1" smtClean="0">
                  <a:solidFill>
                    <a:schemeClr val="tx1"/>
                  </a:solidFill>
                </a:rPr>
                <a:t>mean_left</a:t>
              </a:r>
              <a:r>
                <a:rPr lang="en-US" altLang="zh-CN" sz="1050" dirty="0" smtClean="0">
                  <a:solidFill>
                    <a:schemeClr val="tx1"/>
                  </a:solidFill>
                </a:rPr>
                <a:t> ≠ 0 and </a:t>
              </a:r>
              <a:r>
                <a:rPr lang="en-US" altLang="zh-CN" sz="1050" i="1" dirty="0" err="1" smtClean="0">
                  <a:solidFill>
                    <a:schemeClr val="tx1"/>
                  </a:solidFill>
                </a:rPr>
                <a:t>mean_right</a:t>
              </a:r>
              <a:r>
                <a:rPr lang="en-US" altLang="zh-CN" sz="1050" i="1" dirty="0" smtClean="0">
                  <a:solidFill>
                    <a:schemeClr val="tx1"/>
                  </a:solidFill>
                </a:rPr>
                <a:t> </a:t>
              </a:r>
              <a:r>
                <a:rPr lang="en-US" altLang="zh-CN" sz="1050" dirty="0">
                  <a:solidFill>
                    <a:schemeClr val="tx1"/>
                  </a:solidFill>
                </a:rPr>
                <a:t>≠ </a:t>
              </a:r>
              <a:r>
                <a:rPr lang="en-US" altLang="zh-CN" sz="1050" i="1" dirty="0" smtClean="0">
                  <a:solidFill>
                    <a:schemeClr val="tx1"/>
                  </a:solidFill>
                </a:rPr>
                <a:t>0</a:t>
              </a:r>
              <a:endParaRPr lang="zh-CN" altLang="en-US" sz="1050" dirty="0">
                <a:solidFill>
                  <a:schemeClr val="tx1"/>
                </a:solidFill>
              </a:endParaRPr>
            </a:p>
          </p:txBody>
        </p:sp>
        <p:sp>
          <p:nvSpPr>
            <p:cNvPr id="5" name="平行四边形 4"/>
            <p:cNvSpPr/>
            <p:nvPr/>
          </p:nvSpPr>
          <p:spPr>
            <a:xfrm>
              <a:off x="825098"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tx1"/>
                  </a:solidFill>
                </a:rPr>
                <a:t>Back-view</a:t>
              </a:r>
              <a:endParaRPr lang="zh-CN" altLang="en-US" sz="1050" dirty="0"/>
            </a:p>
          </p:txBody>
        </p:sp>
        <p:sp>
          <p:nvSpPr>
            <p:cNvPr id="10" name="平行四边形 9"/>
            <p:cNvSpPr/>
            <p:nvPr/>
          </p:nvSpPr>
          <p:spPr>
            <a:xfrm>
              <a:off x="3089541"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tx1"/>
                  </a:solidFill>
                </a:rPr>
                <a:t>Front-view</a:t>
              </a:r>
              <a:endParaRPr lang="zh-CN" altLang="en-US" sz="1050" dirty="0">
                <a:solidFill>
                  <a:schemeClr val="tx1"/>
                </a:solidFill>
              </a:endParaRPr>
            </a:p>
          </p:txBody>
        </p:sp>
        <p:sp>
          <p:nvSpPr>
            <p:cNvPr id="11" name="菱形 10"/>
            <p:cNvSpPr/>
            <p:nvPr/>
          </p:nvSpPr>
          <p:spPr>
            <a:xfrm>
              <a:off x="5083345" y="3541634"/>
              <a:ext cx="2520000" cy="104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i="1" dirty="0" smtClean="0">
                  <a:solidFill>
                    <a:schemeClr val="tx1"/>
                  </a:solidFill>
                </a:rPr>
                <a:t>hair = 1</a:t>
              </a:r>
              <a:endParaRPr lang="en-US" altLang="zh-CN" sz="1050" i="1" dirty="0" smtClean="0">
                <a:solidFill>
                  <a:schemeClr val="tx1"/>
                </a:solidFill>
              </a:endParaRPr>
            </a:p>
            <a:p>
              <a:pPr algn="ctr"/>
              <a:r>
                <a:rPr lang="en-US" altLang="zh-CN" sz="1050" i="1" dirty="0">
                  <a:solidFill>
                    <a:schemeClr val="tx1"/>
                  </a:solidFill>
                </a:rPr>
                <a:t>a</a:t>
              </a:r>
              <a:r>
                <a:rPr lang="en-US" altLang="zh-CN" sz="1050" i="1" dirty="0" smtClean="0">
                  <a:solidFill>
                    <a:schemeClr val="tx1"/>
                  </a:solidFill>
                </a:rPr>
                <a:t>nd </a:t>
              </a:r>
              <a:endParaRPr lang="en-US" altLang="zh-CN" sz="1050" i="1" dirty="0" smtClean="0">
                <a:solidFill>
                  <a:schemeClr val="tx1"/>
                </a:solidFill>
              </a:endParaRPr>
            </a:p>
            <a:p>
              <a:pPr algn="ctr"/>
              <a:r>
                <a:rPr lang="en-US" altLang="zh-CN" sz="1050" i="1" dirty="0" smtClean="0">
                  <a:solidFill>
                    <a:schemeClr val="tx1"/>
                  </a:solidFill>
                </a:rPr>
                <a:t>head = 0 </a:t>
              </a:r>
              <a:endParaRPr lang="zh-CN" altLang="en-US" sz="1050" dirty="0">
                <a:solidFill>
                  <a:schemeClr val="tx1"/>
                </a:solidFill>
              </a:endParaRPr>
            </a:p>
          </p:txBody>
        </p:sp>
        <p:cxnSp>
          <p:nvCxnSpPr>
            <p:cNvPr id="9" name="直接箭头连接符 8"/>
            <p:cNvCxnSpPr>
              <a:stCxn id="2" idx="2"/>
              <a:endCxn id="8" idx="0"/>
            </p:cNvCxnSpPr>
            <p:nvPr/>
          </p:nvCxnSpPr>
          <p:spPr>
            <a:xfrm>
              <a:off x="4565705" y="2525444"/>
              <a:ext cx="0" cy="265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肘形连接符 12"/>
            <p:cNvCxnSpPr>
              <a:stCxn id="8" idx="1"/>
              <a:endCxn id="4" idx="0"/>
            </p:cNvCxnSpPr>
            <p:nvPr/>
          </p:nvCxnSpPr>
          <p:spPr>
            <a:xfrm rot="10800000" flipV="1">
              <a:off x="2777861" y="3313296"/>
              <a:ext cx="419845" cy="2283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 name="肘形连接符 14"/>
            <p:cNvCxnSpPr>
              <a:stCxn id="8" idx="3"/>
              <a:endCxn id="11" idx="0"/>
            </p:cNvCxnSpPr>
            <p:nvPr/>
          </p:nvCxnSpPr>
          <p:spPr>
            <a:xfrm>
              <a:off x="5933705" y="3313296"/>
              <a:ext cx="409640" cy="2283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0" name="平行四边形 19"/>
            <p:cNvSpPr/>
            <p:nvPr/>
          </p:nvSpPr>
          <p:spPr>
            <a:xfrm>
              <a:off x="4534936"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B</a:t>
              </a:r>
              <a:r>
                <a:rPr lang="en-US" altLang="zh-CN" sz="1050" dirty="0" smtClean="0">
                  <a:solidFill>
                    <a:schemeClr val="tx1"/>
                  </a:solidFill>
                </a:rPr>
                <a:t>ack-view</a:t>
              </a:r>
              <a:endParaRPr lang="zh-CN" altLang="en-US" sz="1050" dirty="0"/>
            </a:p>
          </p:txBody>
        </p:sp>
        <p:sp>
          <p:nvSpPr>
            <p:cNvPr id="22" name="平行四边形 21"/>
            <p:cNvSpPr/>
            <p:nvPr/>
          </p:nvSpPr>
          <p:spPr>
            <a:xfrm>
              <a:off x="6804321" y="4726351"/>
              <a:ext cx="1368000" cy="50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F</a:t>
              </a:r>
              <a:r>
                <a:rPr lang="en-US" altLang="zh-CN" sz="1050" dirty="0" smtClean="0">
                  <a:solidFill>
                    <a:schemeClr val="tx1"/>
                  </a:solidFill>
                </a:rPr>
                <a:t>ront-view</a:t>
              </a:r>
              <a:endParaRPr lang="zh-CN" altLang="en-US" sz="1050" dirty="0">
                <a:solidFill>
                  <a:schemeClr val="tx1"/>
                </a:solidFill>
              </a:endParaRPr>
            </a:p>
          </p:txBody>
        </p:sp>
        <p:cxnSp>
          <p:nvCxnSpPr>
            <p:cNvPr id="24" name="肘形连接符 23"/>
            <p:cNvCxnSpPr>
              <a:stCxn id="4" idx="3"/>
            </p:cNvCxnSpPr>
            <p:nvPr/>
          </p:nvCxnSpPr>
          <p:spPr>
            <a:xfrm>
              <a:off x="4037860" y="4063634"/>
              <a:ext cx="79981" cy="6627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6" name="肘形连接符 25"/>
            <p:cNvCxnSpPr>
              <a:stCxn id="11" idx="1"/>
            </p:cNvCxnSpPr>
            <p:nvPr/>
          </p:nvCxnSpPr>
          <p:spPr>
            <a:xfrm rot="10800000" flipV="1">
              <a:off x="4978985" y="4063634"/>
              <a:ext cx="104360" cy="6627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p:cNvCxnSpPr/>
            <p:nvPr/>
          </p:nvCxnSpPr>
          <p:spPr>
            <a:xfrm rot="10800000" flipV="1">
              <a:off x="1428920" y="4063634"/>
              <a:ext cx="104360" cy="6627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1" name="肘形连接符 30"/>
            <p:cNvCxnSpPr/>
            <p:nvPr/>
          </p:nvCxnSpPr>
          <p:spPr>
            <a:xfrm>
              <a:off x="7607836" y="4063634"/>
              <a:ext cx="79981" cy="6627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28" name="文本框 27"/>
          <p:cNvSpPr txBox="1"/>
          <p:nvPr/>
        </p:nvSpPr>
        <p:spPr>
          <a:xfrm>
            <a:off x="2081880" y="1922607"/>
            <a:ext cx="2430270" cy="560705"/>
          </a:xfrm>
          <a:prstGeom prst="rect">
            <a:avLst/>
          </a:prstGeom>
          <a:noFill/>
        </p:spPr>
        <p:txBody>
          <a:bodyPr wrap="square" rtlCol="0">
            <a:spAutoFit/>
          </a:bodyPr>
          <a:lstStyle/>
          <a:p>
            <a:r>
              <a:rPr lang="en-US" altLang="zh-CN" sz="1015" b="1" dirty="0" smtClean="0">
                <a:solidFill>
                  <a:srgbClr val="7030A0"/>
                </a:solidFill>
              </a:rPr>
              <a:t>15.Right Arm</a:t>
            </a:r>
            <a:endParaRPr lang="en-US" altLang="zh-CN" sz="1015" b="1" dirty="0" smtClean="0">
              <a:solidFill>
                <a:srgbClr val="7030A0"/>
              </a:solidFill>
            </a:endParaRPr>
          </a:p>
          <a:p>
            <a:r>
              <a:rPr lang="en-US" altLang="zh-CN" sz="1015" b="1" dirty="0" smtClean="0">
                <a:solidFill>
                  <a:srgbClr val="7030A0"/>
                </a:solidFill>
              </a:rPr>
              <a:t>17.Right Leg</a:t>
            </a:r>
            <a:endParaRPr lang="en-US" altLang="zh-CN" sz="1015" b="1" dirty="0" smtClean="0">
              <a:solidFill>
                <a:srgbClr val="7030A0"/>
              </a:solidFill>
            </a:endParaRPr>
          </a:p>
          <a:p>
            <a:r>
              <a:rPr lang="en-US" altLang="zh-CN" sz="1015" b="1" dirty="0" smtClean="0">
                <a:solidFill>
                  <a:srgbClr val="7030A0"/>
                </a:solidFill>
              </a:rPr>
              <a:t>19.Right Shoe</a:t>
            </a:r>
            <a:endParaRPr lang="zh-CN" altLang="en-US" sz="1015" b="1" dirty="0">
              <a:solidFill>
                <a:srgbClr val="7030A0"/>
              </a:solidFill>
            </a:endParaRPr>
          </a:p>
        </p:txBody>
      </p:sp>
      <p:sp>
        <p:nvSpPr>
          <p:cNvPr id="32" name="矩形 31"/>
          <p:cNvSpPr/>
          <p:nvPr/>
        </p:nvSpPr>
        <p:spPr>
          <a:xfrm>
            <a:off x="1751244" y="893405"/>
            <a:ext cx="5038090" cy="414020"/>
          </a:xfrm>
          <a:prstGeom prst="rect">
            <a:avLst/>
          </a:prstGeom>
        </p:spPr>
        <p:txBody>
          <a:bodyPr wrap="none">
            <a:spAutoFit/>
          </a:bodyPr>
          <a:lstStyle/>
          <a:p>
            <a:pPr marL="285750" indent="-285750" eaLnBrk="1" hangingPunct="1">
              <a:buFont typeface="Arial" panose="020B0604020202020204" pitchFamily="34" charset="0"/>
              <a:buChar char="•"/>
            </a:pPr>
            <a:r>
              <a:rPr lang="en-US" altLang="zh-CN" sz="2100" dirty="0" smtClean="0">
                <a:latin typeface="+mn-lt"/>
              </a:rPr>
              <a:t>Combined with view classifier confidences</a:t>
            </a:r>
            <a:endParaRPr lang="en-US" altLang="zh-CN" sz="2100" dirty="0" smtClean="0">
              <a:latin typeface="+mn-lt"/>
            </a:endParaRPr>
          </a:p>
        </p:txBody>
      </p:sp>
      <p:sp>
        <p:nvSpPr>
          <p:cNvPr id="3" name="文本框 2"/>
          <p:cNvSpPr txBox="1"/>
          <p:nvPr/>
        </p:nvSpPr>
        <p:spPr>
          <a:xfrm>
            <a:off x="3131986" y="2759078"/>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25" name="文本框 24"/>
          <p:cNvSpPr txBox="1"/>
          <p:nvPr/>
        </p:nvSpPr>
        <p:spPr>
          <a:xfrm>
            <a:off x="5544108" y="2733768"/>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27" name="文本框 26"/>
          <p:cNvSpPr txBox="1"/>
          <p:nvPr/>
        </p:nvSpPr>
        <p:spPr>
          <a:xfrm>
            <a:off x="1775035" y="3882877"/>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33" name="文本框 32"/>
          <p:cNvSpPr txBox="1"/>
          <p:nvPr/>
        </p:nvSpPr>
        <p:spPr>
          <a:xfrm>
            <a:off x="4187157" y="3882877"/>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34" name="文本框 33"/>
          <p:cNvSpPr txBox="1"/>
          <p:nvPr/>
        </p:nvSpPr>
        <p:spPr>
          <a:xfrm>
            <a:off x="4515549" y="3882877"/>
            <a:ext cx="356870" cy="247650"/>
          </a:xfrm>
          <a:prstGeom prst="rect">
            <a:avLst/>
          </a:prstGeom>
          <a:noFill/>
        </p:spPr>
        <p:txBody>
          <a:bodyPr wrap="none" rtlCol="0">
            <a:spAutoFit/>
          </a:bodyPr>
          <a:lstStyle/>
          <a:p>
            <a:r>
              <a:rPr lang="en-US" altLang="zh-CN" sz="1015" dirty="0" smtClean="0"/>
              <a:t>yes</a:t>
            </a:r>
            <a:endParaRPr lang="zh-CN" altLang="en-US" sz="1015" dirty="0"/>
          </a:p>
        </p:txBody>
      </p:sp>
      <p:sp>
        <p:nvSpPr>
          <p:cNvPr id="35" name="文本框 34"/>
          <p:cNvSpPr txBox="1"/>
          <p:nvPr/>
        </p:nvSpPr>
        <p:spPr>
          <a:xfrm>
            <a:off x="6927671" y="3882877"/>
            <a:ext cx="319405" cy="247650"/>
          </a:xfrm>
          <a:prstGeom prst="rect">
            <a:avLst/>
          </a:prstGeom>
          <a:noFill/>
        </p:spPr>
        <p:txBody>
          <a:bodyPr wrap="none" rtlCol="0">
            <a:spAutoFit/>
          </a:bodyPr>
          <a:lstStyle/>
          <a:p>
            <a:r>
              <a:rPr lang="en-US" altLang="zh-CN" sz="1015" dirty="0" smtClean="0"/>
              <a:t>no</a:t>
            </a:r>
            <a:endParaRPr lang="zh-CN" altLang="en-US" sz="1015" dirty="0"/>
          </a:p>
        </p:txBody>
      </p:sp>
      <p:sp>
        <p:nvSpPr>
          <p:cNvPr id="37" name="文本框 36"/>
          <p:cNvSpPr txBox="1"/>
          <p:nvPr/>
        </p:nvSpPr>
        <p:spPr>
          <a:xfrm>
            <a:off x="2081880" y="1275606"/>
            <a:ext cx="1376787" cy="560705"/>
          </a:xfrm>
          <a:prstGeom prst="rect">
            <a:avLst/>
          </a:prstGeom>
          <a:noFill/>
        </p:spPr>
        <p:txBody>
          <a:bodyPr wrap="square" rtlCol="0">
            <a:spAutoFit/>
          </a:bodyPr>
          <a:lstStyle/>
          <a:p>
            <a:r>
              <a:rPr lang="en-US" altLang="zh-CN" sz="1015" b="1" dirty="0" smtClean="0">
                <a:solidFill>
                  <a:srgbClr val="FDAD00"/>
                </a:solidFill>
              </a:rPr>
              <a:t>14.Left Arm</a:t>
            </a:r>
            <a:endParaRPr lang="en-US" altLang="zh-CN" sz="1015" b="1" dirty="0" smtClean="0">
              <a:solidFill>
                <a:srgbClr val="FDAD00"/>
              </a:solidFill>
            </a:endParaRPr>
          </a:p>
          <a:p>
            <a:r>
              <a:rPr lang="en-US" altLang="zh-CN" sz="1015" b="1" dirty="0" smtClean="0">
                <a:solidFill>
                  <a:srgbClr val="FDAD00"/>
                </a:solidFill>
              </a:rPr>
              <a:t>16.Left Leg </a:t>
            </a:r>
            <a:endParaRPr lang="en-US" altLang="zh-CN" sz="1015" b="1" dirty="0" smtClean="0">
              <a:solidFill>
                <a:srgbClr val="FDAD00"/>
              </a:solidFill>
            </a:endParaRPr>
          </a:p>
          <a:p>
            <a:r>
              <a:rPr lang="en-US" altLang="zh-CN" sz="1015" b="1" dirty="0" smtClean="0">
                <a:solidFill>
                  <a:srgbClr val="FDAD00"/>
                </a:solidFill>
              </a:rPr>
              <a:t>18.Left Shoe</a:t>
            </a:r>
            <a:endParaRPr lang="en-US" altLang="zh-CN" sz="1015" b="1" dirty="0" smtClean="0">
              <a:solidFill>
                <a:srgbClr val="FDAD00"/>
              </a:solidFill>
            </a:endParaRPr>
          </a:p>
        </p:txBody>
      </p:sp>
      <p:cxnSp>
        <p:nvCxnSpPr>
          <p:cNvPr id="7" name="直接箭头连接符 6"/>
          <p:cNvCxnSpPr/>
          <p:nvPr/>
        </p:nvCxnSpPr>
        <p:spPr>
          <a:xfrm>
            <a:off x="3131986" y="1545636"/>
            <a:ext cx="521912" cy="422468"/>
          </a:xfrm>
          <a:prstGeom prst="straightConnector1">
            <a:avLst/>
          </a:prstGeom>
          <a:ln w="28575">
            <a:solidFill>
              <a:srgbClr val="FDAD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3187963" y="2313224"/>
            <a:ext cx="351827" cy="684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ph type="title"/>
          </p:nvPr>
        </p:nvSpPr>
        <p:spPr/>
        <p:txBody>
          <a:bodyPr/>
          <a:lstStyle/>
          <a:p>
            <a:pPr eaLnBrk="1" hangingPunct="1"/>
            <a:r>
              <a:rPr lang="en-US" altLang="zh-CN" dirty="0"/>
              <a:t>V</a:t>
            </a:r>
            <a:r>
              <a:rPr lang="en-US" altLang="zh-CN" dirty="0" smtClean="0"/>
              <a:t>iew Specific Net (VS-Net)</a:t>
            </a:r>
            <a:endParaRPr lang="en-US" altLang="zh-CN" dirty="0" smtClean="0"/>
          </a:p>
        </p:txBody>
      </p:sp>
      <p:sp>
        <p:nvSpPr>
          <p:cNvPr id="9219" name="内容占位符 2"/>
          <p:cNvSpPr>
            <a:spLocks noGrp="1" noChangeArrowheads="1"/>
          </p:cNvSpPr>
          <p:nvPr>
            <p:ph idx="1"/>
          </p:nvPr>
        </p:nvSpPr>
        <p:spPr/>
        <p:txBody>
          <a:bodyPr/>
          <a:lstStyle/>
          <a:p>
            <a:pPr eaLnBrk="1" hangingPunct="1"/>
            <a:r>
              <a:rPr lang="en-US" altLang="zh-CN" sz="1800" dirty="0"/>
              <a:t>VS-Net </a:t>
            </a:r>
            <a:r>
              <a:rPr lang="zh-CN" altLang="en-US" sz="1800" dirty="0" smtClean="0"/>
              <a:t>has </a:t>
            </a:r>
            <a:r>
              <a:rPr lang="zh-CN" altLang="en-US" sz="1800" dirty="0"/>
              <a:t>a </a:t>
            </a:r>
            <a:r>
              <a:rPr lang="zh-CN" altLang="en-US" sz="1800" dirty="0">
                <a:solidFill>
                  <a:srgbClr val="FF0000"/>
                </a:solidFill>
              </a:rPr>
              <a:t>cascade</a:t>
            </a:r>
            <a:r>
              <a:rPr lang="zh-CN" altLang="en-US" sz="1800" dirty="0"/>
              <a:t> structure including a view classifier and the corresponding human parsing </a:t>
            </a:r>
            <a:r>
              <a:rPr lang="zh-CN" altLang="en-US" sz="1800" dirty="0" smtClean="0"/>
              <a:t>model</a:t>
            </a:r>
            <a:r>
              <a:rPr lang="en-US" altLang="zh-CN" sz="1800" dirty="0" smtClean="0"/>
              <a:t>s</a:t>
            </a:r>
            <a:r>
              <a:rPr lang="zh-CN" altLang="en-US" sz="1800" dirty="0" smtClean="0"/>
              <a:t> </a:t>
            </a:r>
            <a:endParaRPr lang="en-US" altLang="zh-CN" sz="1800" dirty="0" smtClean="0"/>
          </a:p>
          <a:p>
            <a:pPr lvl="1" eaLnBrk="1" hangingPunct="1">
              <a:buFont typeface="Arial" panose="020B0604020202020204" pitchFamily="34" charset="0"/>
              <a:buChar char="•"/>
            </a:pPr>
            <a:r>
              <a:rPr lang="zh-CN" altLang="en-US" sz="1500" dirty="0"/>
              <a:t>The </a:t>
            </a:r>
            <a:r>
              <a:rPr lang="zh-CN" altLang="en-US" sz="1500" dirty="0">
                <a:solidFill>
                  <a:srgbClr val="FF0000"/>
                </a:solidFill>
              </a:rPr>
              <a:t>view classifier </a:t>
            </a:r>
            <a:r>
              <a:rPr lang="zh-CN" altLang="en-US" sz="1500" dirty="0"/>
              <a:t>predicts the human</a:t>
            </a:r>
            <a:r>
              <a:rPr lang="en-US" altLang="zh-CN" sz="1500" dirty="0"/>
              <a:t> as </a:t>
            </a:r>
            <a:r>
              <a:rPr lang="zh-CN" altLang="en-US" sz="1500" dirty="0"/>
              <a:t>frontal</a:t>
            </a:r>
            <a:r>
              <a:rPr lang="en-US" altLang="zh-CN" sz="1500" dirty="0"/>
              <a:t>/</a:t>
            </a:r>
            <a:r>
              <a:rPr lang="zh-CN" altLang="en-US" sz="1500" dirty="0"/>
              <a:t>back view. </a:t>
            </a:r>
            <a:endParaRPr lang="en-US" altLang="zh-CN" sz="1500" dirty="0"/>
          </a:p>
          <a:p>
            <a:pPr lvl="1" eaLnBrk="1" hangingPunct="1">
              <a:buFont typeface="Arial" panose="020B0604020202020204" pitchFamily="34" charset="0"/>
              <a:buChar char="•"/>
            </a:pPr>
            <a:r>
              <a:rPr lang="en-US" altLang="zh-CN" sz="1500" dirty="0" smtClean="0"/>
              <a:t>The </a:t>
            </a:r>
            <a:r>
              <a:rPr lang="en-US" altLang="zh-CN" sz="1500" dirty="0" smtClean="0">
                <a:solidFill>
                  <a:srgbClr val="FF0000"/>
                </a:solidFill>
              </a:rPr>
              <a:t>corresponding parsing models </a:t>
            </a:r>
            <a:r>
              <a:rPr lang="en-US" altLang="zh-CN" sz="1500" dirty="0" smtClean="0"/>
              <a:t>are used.</a:t>
            </a:r>
            <a:endParaRPr lang="zh-CN" altLang="en-US" sz="1500" dirty="0" smtClean="0"/>
          </a:p>
        </p:txBody>
      </p:sp>
      <p:grpSp>
        <p:nvGrpSpPr>
          <p:cNvPr id="37" name="组合 36"/>
          <p:cNvGrpSpPr/>
          <p:nvPr/>
        </p:nvGrpSpPr>
        <p:grpSpPr>
          <a:xfrm>
            <a:off x="1347511" y="2355726"/>
            <a:ext cx="6546356" cy="2663762"/>
            <a:chOff x="272682" y="3335513"/>
            <a:chExt cx="8728474" cy="3551683"/>
          </a:xfrm>
        </p:grpSpPr>
        <p:grpSp>
          <p:nvGrpSpPr>
            <p:cNvPr id="16" name="组合 15"/>
            <p:cNvGrpSpPr/>
            <p:nvPr/>
          </p:nvGrpSpPr>
          <p:grpSpPr>
            <a:xfrm>
              <a:off x="272682" y="3335513"/>
              <a:ext cx="8728474" cy="3551683"/>
              <a:chOff x="201244" y="2071678"/>
              <a:chExt cx="8728474" cy="3551683"/>
            </a:xfrm>
          </p:grpSpPr>
          <p:pic>
            <p:nvPicPr>
              <p:cNvPr id="21" name="图片 20"/>
              <p:cNvPicPr preferRelativeResize="0"/>
              <p:nvPr/>
            </p:nvPicPr>
            <p:blipFill>
              <a:blip r:embed="rId1">
                <a:extLst>
                  <a:ext uri="{28A0092B-C50C-407E-A947-70E740481C1C}">
                    <a14:useLocalDpi xmlns:a14="http://schemas.microsoft.com/office/drawing/2010/main" val="0"/>
                  </a:ext>
                </a:extLst>
              </a:blip>
              <a:stretch>
                <a:fillRect/>
              </a:stretch>
            </p:blipFill>
            <p:spPr>
              <a:xfrm>
                <a:off x="201244" y="3071810"/>
                <a:ext cx="900000" cy="1260000"/>
              </a:xfrm>
              <a:prstGeom prst="rect">
                <a:avLst/>
              </a:prstGeom>
              <a:scene3d>
                <a:camera prst="orthographicFront">
                  <a:rot lat="1500000" lon="19499985" rev="0"/>
                </a:camera>
                <a:lightRig rig="threePt" dir="t"/>
              </a:scene3d>
            </p:spPr>
          </p:pic>
          <p:pic>
            <p:nvPicPr>
              <p:cNvPr id="22" name="图片 21"/>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772748" y="3071810"/>
                <a:ext cx="900000" cy="1260000"/>
              </a:xfrm>
              <a:prstGeom prst="rect">
                <a:avLst/>
              </a:prstGeom>
              <a:scene3d>
                <a:camera prst="orthographicFront">
                  <a:rot lat="1500000" lon="19499985" rev="0"/>
                </a:camera>
                <a:lightRig rig="threePt" dir="t"/>
              </a:scene3d>
            </p:spPr>
          </p:pic>
          <p:sp>
            <p:nvSpPr>
              <p:cNvPr id="23" name="TextBox 22"/>
              <p:cNvSpPr txBox="1"/>
              <p:nvPr/>
            </p:nvSpPr>
            <p:spPr>
              <a:xfrm>
                <a:off x="272682" y="4429132"/>
                <a:ext cx="1571636" cy="336973"/>
              </a:xfrm>
              <a:prstGeom prst="rect">
                <a:avLst/>
              </a:prstGeom>
              <a:noFill/>
            </p:spPr>
            <p:txBody>
              <a:bodyPr wrap="square" rtlCol="0">
                <a:spAutoFit/>
              </a:bodyPr>
              <a:lstStyle/>
              <a:p>
                <a:r>
                  <a:rPr lang="en-US" altLang="zh-CN" sz="1050" dirty="0" smtClean="0"/>
                  <a:t>Input images</a:t>
                </a:r>
                <a:endParaRPr lang="en-US" altLang="zh-CN" sz="1050" dirty="0" smtClean="0"/>
              </a:p>
            </p:txBody>
          </p:sp>
          <p:sp>
            <p:nvSpPr>
              <p:cNvPr id="24" name="右箭头 23"/>
              <p:cNvSpPr/>
              <p:nvPr/>
            </p:nvSpPr>
            <p:spPr>
              <a:xfrm>
                <a:off x="1646878" y="3026083"/>
                <a:ext cx="1399054" cy="1311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75" dirty="0" smtClean="0">
                    <a:solidFill>
                      <a:schemeClr val="accent4"/>
                    </a:solidFill>
                  </a:rPr>
                  <a:t>Front-view</a:t>
                </a:r>
                <a:br>
                  <a:rPr lang="en-US" altLang="zh-CN" sz="975" dirty="0" smtClean="0">
                    <a:solidFill>
                      <a:schemeClr val="accent4"/>
                    </a:solidFill>
                  </a:rPr>
                </a:br>
                <a:r>
                  <a:rPr lang="en-US" altLang="zh-CN" sz="975" dirty="0" smtClean="0">
                    <a:solidFill>
                      <a:schemeClr val="accent4"/>
                    </a:solidFill>
                  </a:rPr>
                  <a:t>or</a:t>
                </a:r>
                <a:br>
                  <a:rPr lang="en-US" altLang="zh-CN" sz="975" dirty="0" smtClean="0">
                    <a:solidFill>
                      <a:schemeClr val="accent4"/>
                    </a:solidFill>
                  </a:rPr>
                </a:br>
                <a:r>
                  <a:rPr lang="en-US" altLang="zh-CN" sz="975" dirty="0" smtClean="0">
                    <a:solidFill>
                      <a:schemeClr val="accent4"/>
                    </a:solidFill>
                  </a:rPr>
                  <a:t>Back-view?</a:t>
                </a:r>
                <a:endParaRPr lang="zh-CN" altLang="en-US" sz="975" dirty="0">
                  <a:solidFill>
                    <a:schemeClr val="accent4"/>
                  </a:solidFill>
                </a:endParaRPr>
              </a:p>
            </p:txBody>
          </p:sp>
          <p:sp>
            <p:nvSpPr>
              <p:cNvPr id="25" name="TextBox 24"/>
              <p:cNvSpPr txBox="1"/>
              <p:nvPr/>
            </p:nvSpPr>
            <p:spPr>
              <a:xfrm>
                <a:off x="3286116" y="4357694"/>
                <a:ext cx="1428760" cy="336973"/>
              </a:xfrm>
              <a:prstGeom prst="rect">
                <a:avLst/>
              </a:prstGeom>
              <a:noFill/>
            </p:spPr>
            <p:txBody>
              <a:bodyPr wrap="square" rtlCol="0">
                <a:spAutoFit/>
              </a:bodyPr>
              <a:lstStyle/>
              <a:p>
                <a:r>
                  <a:rPr lang="en-US" altLang="zh-CN" sz="1050" dirty="0" smtClean="0"/>
                  <a:t>View classifier</a:t>
                </a:r>
                <a:endParaRPr lang="en-US" altLang="zh-CN" sz="1050" dirty="0" smtClean="0"/>
              </a:p>
            </p:txBody>
          </p:sp>
          <p:sp>
            <p:nvSpPr>
              <p:cNvPr id="26" name="右箭头 25"/>
              <p:cNvSpPr/>
              <p:nvPr/>
            </p:nvSpPr>
            <p:spPr>
              <a:xfrm rot="20364128">
                <a:off x="4883379" y="2781401"/>
                <a:ext cx="1357322"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Front-view</a:t>
                </a:r>
                <a:endParaRPr lang="zh-CN" altLang="en-US" sz="1050" dirty="0">
                  <a:solidFill>
                    <a:schemeClr val="accent4"/>
                  </a:solidFill>
                </a:endParaRPr>
              </a:p>
            </p:txBody>
          </p:sp>
          <p:pic>
            <p:nvPicPr>
              <p:cNvPr id="27" name="图片 26"/>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6286512" y="2071678"/>
                <a:ext cx="428628" cy="1091053"/>
              </a:xfrm>
              <a:prstGeom prst="rect">
                <a:avLst/>
              </a:prstGeom>
              <a:scene3d>
                <a:camera prst="orthographicFront">
                  <a:rot lat="3000000" lon="19499965" rev="21599974"/>
                </a:camera>
                <a:lightRig rig="threePt" dir="t"/>
              </a:scene3d>
            </p:spPr>
          </p:pic>
          <p:pic>
            <p:nvPicPr>
              <p:cNvPr id="28" name="图片 27"/>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7815405" y="2143116"/>
                <a:ext cx="399933" cy="1000132"/>
              </a:xfrm>
              <a:prstGeom prst="rect">
                <a:avLst/>
              </a:prstGeom>
              <a:scene3d>
                <a:camera prst="orthographicFront">
                  <a:rot lat="3000000" lon="19499965" rev="21599971"/>
                </a:camera>
                <a:lightRig rig="threePt" dir="t"/>
              </a:scene3d>
            </p:spPr>
          </p:pic>
          <p:pic>
            <p:nvPicPr>
              <p:cNvPr id="29" name="图片 28"/>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7786710" y="4143380"/>
                <a:ext cx="428628" cy="1214446"/>
              </a:xfrm>
              <a:prstGeom prst="rect">
                <a:avLst/>
              </a:prstGeom>
              <a:scene3d>
                <a:camera prst="orthographicFront">
                  <a:rot lat="3300002" lon="19499985" rev="21599986"/>
                </a:camera>
                <a:lightRig rig="threePt" dir="t"/>
              </a:scene3d>
            </p:spPr>
          </p:pic>
          <p:sp>
            <p:nvSpPr>
              <p:cNvPr id="30" name="右箭头 29"/>
              <p:cNvSpPr/>
              <p:nvPr/>
            </p:nvSpPr>
            <p:spPr>
              <a:xfrm rot="1212826">
                <a:off x="4899248" y="4152474"/>
                <a:ext cx="1357322"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Back-view</a:t>
                </a:r>
                <a:endParaRPr lang="en-US" altLang="zh-CN" sz="1050" dirty="0" smtClean="0">
                  <a:solidFill>
                    <a:schemeClr val="accent4"/>
                  </a:solidFill>
                </a:endParaRPr>
              </a:p>
            </p:txBody>
          </p:sp>
          <p:pic>
            <p:nvPicPr>
              <p:cNvPr id="32" name="Picture 7" descr="C:\Users\Bear\Desktop\lipppt\vgg16 - 副本.png"/>
              <p:cNvPicPr>
                <a:picLocks noChangeAspect="1" noChangeArrowheads="1"/>
              </p:cNvPicPr>
              <p:nvPr/>
            </p:nvPicPr>
            <p:blipFill>
              <a:blip r:embed="rId5" cstate="print"/>
              <a:srcRect/>
              <a:stretch>
                <a:fillRect/>
              </a:stretch>
            </p:blipFill>
            <p:spPr bwMode="auto">
              <a:xfrm>
                <a:off x="3071802" y="3071810"/>
                <a:ext cx="1795024" cy="1054099"/>
              </a:xfrm>
              <a:prstGeom prst="rect">
                <a:avLst/>
              </a:prstGeom>
              <a:noFill/>
            </p:spPr>
          </p:pic>
          <p:sp>
            <p:nvSpPr>
              <p:cNvPr id="33" name="TextBox 32"/>
              <p:cNvSpPr txBox="1"/>
              <p:nvPr/>
            </p:nvSpPr>
            <p:spPr>
              <a:xfrm>
                <a:off x="6000792" y="3143248"/>
                <a:ext cx="2928926" cy="336973"/>
              </a:xfrm>
              <a:prstGeom prst="rect">
                <a:avLst/>
              </a:prstGeom>
              <a:noFill/>
            </p:spPr>
            <p:txBody>
              <a:bodyPr wrap="square" rtlCol="0">
                <a:spAutoFit/>
              </a:bodyPr>
              <a:lstStyle/>
              <a:p>
                <a:r>
                  <a:rPr lang="en-US" altLang="zh-CN" sz="1050" dirty="0" smtClean="0"/>
                  <a:t>Front-view image parsing network</a:t>
                </a:r>
                <a:endParaRPr lang="zh-CN" altLang="en-US" sz="1050" dirty="0"/>
              </a:p>
            </p:txBody>
          </p:sp>
          <p:sp>
            <p:nvSpPr>
              <p:cNvPr id="34" name="TextBox 33"/>
              <p:cNvSpPr txBox="1"/>
              <p:nvPr/>
            </p:nvSpPr>
            <p:spPr>
              <a:xfrm>
                <a:off x="6000760" y="5286388"/>
                <a:ext cx="2928926" cy="336973"/>
              </a:xfrm>
              <a:prstGeom prst="rect">
                <a:avLst/>
              </a:prstGeom>
              <a:noFill/>
            </p:spPr>
            <p:txBody>
              <a:bodyPr wrap="square" rtlCol="0">
                <a:spAutoFit/>
              </a:bodyPr>
              <a:lstStyle/>
              <a:p>
                <a:r>
                  <a:rPr lang="en-US" altLang="zh-CN" sz="1050" dirty="0" smtClean="0"/>
                  <a:t>Back-view image parsing network</a:t>
                </a:r>
                <a:endParaRPr lang="zh-CN" altLang="en-US" sz="1050" dirty="0"/>
              </a:p>
            </p:txBody>
          </p:sp>
          <p:pic>
            <p:nvPicPr>
              <p:cNvPr id="31" name="图片 30"/>
              <p:cNvPicPr preferRelativeResize="0"/>
              <p:nvPr/>
            </p:nvPicPr>
            <p:blipFill>
              <a:blip r:embed="rId6" cstate="print">
                <a:extLst>
                  <a:ext uri="{28A0092B-C50C-407E-A947-70E740481C1C}">
                    <a14:useLocalDpi xmlns:a14="http://schemas.microsoft.com/office/drawing/2010/main" val="0"/>
                  </a:ext>
                </a:extLst>
              </a:blip>
              <a:stretch>
                <a:fillRect/>
              </a:stretch>
            </p:blipFill>
            <p:spPr>
              <a:xfrm>
                <a:off x="6286512" y="4143380"/>
                <a:ext cx="428628" cy="1214446"/>
              </a:xfrm>
              <a:prstGeom prst="rect">
                <a:avLst/>
              </a:prstGeom>
              <a:scene3d>
                <a:camera prst="orthographicFront">
                  <a:rot lat="3300002" lon="19499981" rev="21599983"/>
                </a:camera>
                <a:lightRig rig="threePt" dir="t"/>
              </a:scene3d>
            </p:spPr>
          </p:pic>
        </p:grpSp>
        <p:pic>
          <p:nvPicPr>
            <p:cNvPr id="35" name="Picture 4" descr="C:\Users\Bear\Desktop\lipppt\psp.png"/>
            <p:cNvPicPr>
              <a:picLocks noChangeAspect="1" noChangeArrowheads="1"/>
            </p:cNvPicPr>
            <p:nvPr/>
          </p:nvPicPr>
          <p:blipFill>
            <a:blip r:embed="rId7" cstate="print"/>
            <a:srcRect/>
            <a:stretch>
              <a:fillRect/>
            </a:stretch>
          </p:blipFill>
          <p:spPr bwMode="auto">
            <a:xfrm>
              <a:off x="6786578" y="3714752"/>
              <a:ext cx="1071570" cy="404215"/>
            </a:xfrm>
            <a:prstGeom prst="rect">
              <a:avLst/>
            </a:prstGeom>
            <a:noFill/>
          </p:spPr>
        </p:pic>
        <p:pic>
          <p:nvPicPr>
            <p:cNvPr id="36" name="Picture 4" descr="C:\Users\Bear\Desktop\lipppt\psp.png"/>
            <p:cNvPicPr>
              <a:picLocks noChangeAspect="1" noChangeArrowheads="1"/>
            </p:cNvPicPr>
            <p:nvPr/>
          </p:nvPicPr>
          <p:blipFill>
            <a:blip r:embed="rId7" cstate="print"/>
            <a:srcRect/>
            <a:stretch>
              <a:fillRect/>
            </a:stretch>
          </p:blipFill>
          <p:spPr bwMode="auto">
            <a:xfrm>
              <a:off x="6786578" y="5857892"/>
              <a:ext cx="1071570" cy="404215"/>
            </a:xfrm>
            <a:prstGeom prst="rect">
              <a:avLst/>
            </a:prstGeom>
            <a:noFill/>
          </p:spPr>
        </p:pic>
      </p:grpSp>
      <p:sp>
        <p:nvSpPr>
          <p:cNvPr id="2" name="圆角矩形 1"/>
          <p:cNvSpPr/>
          <p:nvPr/>
        </p:nvSpPr>
        <p:spPr>
          <a:xfrm>
            <a:off x="1223628" y="2409305"/>
            <a:ext cx="6750750" cy="2554819"/>
          </a:xfrm>
          <a:prstGeom prst="roundRect">
            <a:avLst>
              <a:gd name="adj" fmla="val 12163"/>
            </a:avLst>
          </a:prstGeom>
          <a:noFill/>
          <a:ln>
            <a:solidFill>
              <a:srgbClr val="83838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015"/>
          </a:p>
        </p:txBody>
      </p:sp>
      <p:sp>
        <p:nvSpPr>
          <p:cNvPr id="3" name="圆角矩形 2"/>
          <p:cNvSpPr/>
          <p:nvPr/>
        </p:nvSpPr>
        <p:spPr>
          <a:xfrm>
            <a:off x="5697149" y="2465953"/>
            <a:ext cx="2099340" cy="107347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8" name="圆角矩形 37"/>
          <p:cNvSpPr/>
          <p:nvPr/>
        </p:nvSpPr>
        <p:spPr>
          <a:xfrm>
            <a:off x="5697149" y="3944654"/>
            <a:ext cx="2099340" cy="107347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8"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noChangeArrowheads="1"/>
          </p:cNvSpPr>
          <p:nvPr>
            <p:ph type="title"/>
          </p:nvPr>
        </p:nvSpPr>
        <p:spPr/>
        <p:txBody>
          <a:bodyPr/>
          <a:lstStyle/>
          <a:p>
            <a:pPr eaLnBrk="1" hangingPunct="1"/>
            <a:r>
              <a:rPr lang="en-US" altLang="zh-CN" dirty="0" smtClean="0"/>
              <a:t>VS-Net: Parsing </a:t>
            </a:r>
            <a:r>
              <a:rPr lang="en-US" altLang="zh-CN" dirty="0"/>
              <a:t>M</a:t>
            </a:r>
            <a:r>
              <a:rPr lang="en-US" altLang="zh-CN" dirty="0" smtClean="0"/>
              <a:t>odel</a:t>
            </a:r>
            <a:endParaRPr lang="en-US" altLang="zh-CN" dirty="0" smtClean="0"/>
          </a:p>
        </p:txBody>
      </p:sp>
      <p:sp>
        <p:nvSpPr>
          <p:cNvPr id="12291" name="内容占位符 2"/>
          <p:cNvSpPr>
            <a:spLocks noGrp="1" noChangeArrowheads="1"/>
          </p:cNvSpPr>
          <p:nvPr>
            <p:ph idx="1"/>
          </p:nvPr>
        </p:nvSpPr>
        <p:spPr>
          <a:xfrm>
            <a:off x="1439652" y="897565"/>
            <a:ext cx="6172200" cy="2376264"/>
          </a:xfrm>
        </p:spPr>
        <p:txBody>
          <a:bodyPr/>
          <a:lstStyle/>
          <a:p>
            <a:pPr lvl="1" eaLnBrk="1" hangingPunct="1">
              <a:buFont typeface="Wingdings" panose="05000000000000000000" pitchFamily="2" charset="2"/>
              <a:buChar char="ü"/>
            </a:pPr>
            <a:r>
              <a:rPr lang="en-US" altLang="zh-CN" dirty="0" smtClean="0"/>
              <a:t>DeepLabv2 </a:t>
            </a:r>
            <a:r>
              <a:rPr lang="en-US" altLang="zh-CN" baseline="30000" dirty="0" smtClean="0"/>
              <a:t>[1]</a:t>
            </a:r>
            <a:endParaRPr lang="en-US" altLang="zh-CN" baseline="30000" dirty="0" smtClean="0"/>
          </a:p>
          <a:p>
            <a:pPr lvl="1" eaLnBrk="1" hangingPunct="1">
              <a:buFont typeface="Wingdings" panose="05000000000000000000" pitchFamily="2" charset="2"/>
              <a:buChar char="ü"/>
            </a:pPr>
            <a:r>
              <a:rPr lang="en-US" altLang="zh-CN" dirty="0" smtClean="0"/>
              <a:t>Attention </a:t>
            </a:r>
            <a:r>
              <a:rPr lang="en-US" altLang="zh-CN" baseline="30000" dirty="0" smtClean="0"/>
              <a:t>[2]</a:t>
            </a:r>
            <a:endParaRPr lang="en-US" altLang="zh-CN" dirty="0" smtClean="0"/>
          </a:p>
          <a:p>
            <a:pPr lvl="1" eaLnBrk="1" hangingPunct="1">
              <a:buFont typeface="Wingdings" panose="05000000000000000000" pitchFamily="2" charset="2"/>
              <a:buChar char="ü"/>
            </a:pPr>
            <a:r>
              <a:rPr lang="en-US" altLang="zh-CN" dirty="0" smtClean="0"/>
              <a:t> SSL </a:t>
            </a:r>
            <a:r>
              <a:rPr lang="en-US" altLang="zh-CN" baseline="30000" dirty="0" smtClean="0"/>
              <a:t>[3]</a:t>
            </a:r>
            <a:endParaRPr lang="en-US" altLang="zh-CN" dirty="0" smtClean="0"/>
          </a:p>
          <a:p>
            <a:pPr lvl="1" eaLnBrk="1" hangingPunct="1">
              <a:buFont typeface="Wingdings" panose="05000000000000000000" pitchFamily="2" charset="2"/>
              <a:buChar char="ü"/>
            </a:pPr>
            <a:r>
              <a:rPr lang="en-US" altLang="zh-CN" dirty="0" smtClean="0"/>
              <a:t> </a:t>
            </a:r>
            <a:r>
              <a:rPr lang="en-US" altLang="zh-CN" dirty="0" err="1" smtClean="0"/>
              <a:t>PSPNet</a:t>
            </a:r>
            <a:r>
              <a:rPr lang="en-US" altLang="zh-CN" dirty="0" smtClean="0"/>
              <a:t> </a:t>
            </a:r>
            <a:r>
              <a:rPr lang="en-US" altLang="zh-CN" baseline="30000" dirty="0" smtClean="0"/>
              <a:t>[4]</a:t>
            </a:r>
            <a:endParaRPr lang="en-US" altLang="zh-CN" dirty="0" smtClean="0"/>
          </a:p>
          <a:p>
            <a:pPr lvl="1" eaLnBrk="1" hangingPunct="1">
              <a:buFont typeface="Wingdings" panose="05000000000000000000" pitchFamily="2" charset="2"/>
              <a:buChar char="ü"/>
            </a:pPr>
            <a:r>
              <a:rPr lang="en-US" altLang="zh-CN" dirty="0"/>
              <a:t> </a:t>
            </a:r>
            <a:r>
              <a:rPr lang="en-US" altLang="zh-CN" dirty="0" err="1" smtClean="0"/>
              <a:t>Refinenet</a:t>
            </a:r>
            <a:r>
              <a:rPr lang="en-US" altLang="zh-CN" dirty="0" smtClean="0"/>
              <a:t> </a:t>
            </a:r>
            <a:r>
              <a:rPr lang="en-US" altLang="zh-CN" baseline="30000" dirty="0" smtClean="0"/>
              <a:t>[5]</a:t>
            </a:r>
            <a:endParaRPr lang="en-US" altLang="zh-CN" baseline="30000" dirty="0" smtClean="0"/>
          </a:p>
          <a:p>
            <a:pPr lvl="1" eaLnBrk="1" hangingPunct="1">
              <a:buFont typeface="Wingdings" panose="05000000000000000000" pitchFamily="2" charset="2"/>
              <a:buChar char="ü"/>
            </a:pPr>
            <a:r>
              <a:rPr lang="en-US" altLang="zh-CN" dirty="0"/>
              <a:t>Contextualized </a:t>
            </a:r>
            <a:r>
              <a:rPr lang="en-US" altLang="zh-CN" dirty="0" smtClean="0"/>
              <a:t>CNN </a:t>
            </a:r>
            <a:r>
              <a:rPr lang="en-US" altLang="zh-CN" baseline="30000" dirty="0" smtClean="0"/>
              <a:t>[6]</a:t>
            </a:r>
            <a:endParaRPr lang="en-US" altLang="zh-CN" baseline="30000" dirty="0" smtClean="0"/>
          </a:p>
          <a:p>
            <a:pPr lvl="1" eaLnBrk="1" hangingPunct="1">
              <a:buFont typeface="Wingdings" panose="05000000000000000000" pitchFamily="2" charset="2"/>
              <a:buChar char="ü"/>
            </a:pPr>
            <a:r>
              <a:rPr lang="en-US" altLang="zh-CN" dirty="0"/>
              <a:t>Combined </a:t>
            </a:r>
            <a:r>
              <a:rPr lang="en-US" altLang="zh-CN" dirty="0" smtClean="0"/>
              <a:t>Network</a:t>
            </a:r>
            <a:br>
              <a:rPr lang="en-US" altLang="zh-CN" dirty="0" smtClean="0"/>
            </a:br>
            <a:r>
              <a:rPr lang="en-US" altLang="zh-CN" dirty="0" smtClean="0"/>
              <a:t> </a:t>
            </a:r>
            <a:endParaRPr lang="zh-CN" altLang="en-US" dirty="0" smtClean="0"/>
          </a:p>
        </p:txBody>
      </p:sp>
      <p:sp>
        <p:nvSpPr>
          <p:cNvPr id="5" name="文本框 4"/>
          <p:cNvSpPr txBox="1"/>
          <p:nvPr/>
        </p:nvSpPr>
        <p:spPr>
          <a:xfrm>
            <a:off x="1439652" y="4143962"/>
            <a:ext cx="6690360" cy="229870"/>
          </a:xfrm>
          <a:prstGeom prst="rect">
            <a:avLst/>
          </a:prstGeom>
          <a:noFill/>
        </p:spPr>
        <p:txBody>
          <a:bodyPr wrap="square" rtlCol="0">
            <a:spAutoFit/>
          </a:bodyPr>
          <a:lstStyle/>
          <a:p>
            <a:pPr algn="l"/>
            <a:r>
              <a:rPr lang="en-US" altLang="zh-CN" sz="900" dirty="0" smtClean="0"/>
              <a:t>[4] </a:t>
            </a:r>
            <a:r>
              <a:rPr lang="zh-CN" altLang="en-US" sz="900" dirty="0"/>
              <a:t>Hengshuang Zhao, Jianping Shi, Xiaojuan Qi, Xiaogang Wang, Jiaya Jia.Pyramid Scene Parsing Network,CVPR 2017</a:t>
            </a:r>
            <a:endParaRPr lang="zh-CN" altLang="en-US" sz="900" dirty="0"/>
          </a:p>
        </p:txBody>
      </p:sp>
      <p:sp>
        <p:nvSpPr>
          <p:cNvPr id="6" name="文本框 5"/>
          <p:cNvSpPr txBox="1"/>
          <p:nvPr/>
        </p:nvSpPr>
        <p:spPr>
          <a:xfrm>
            <a:off x="1439652" y="4366168"/>
            <a:ext cx="6690360" cy="368300"/>
          </a:xfrm>
          <a:prstGeom prst="rect">
            <a:avLst/>
          </a:prstGeom>
          <a:noFill/>
        </p:spPr>
        <p:txBody>
          <a:bodyPr wrap="square" rtlCol="0">
            <a:spAutoFit/>
          </a:bodyPr>
          <a:lstStyle/>
          <a:p>
            <a:pPr algn="l"/>
            <a:r>
              <a:rPr lang="en-US" altLang="zh-CN" sz="900" dirty="0" smtClean="0"/>
              <a:t>[5] </a:t>
            </a:r>
            <a:r>
              <a:rPr lang="en-US" altLang="zh-CN" sz="900" dirty="0" err="1"/>
              <a:t>Guosheng</a:t>
            </a:r>
            <a:r>
              <a:rPr lang="en-US" altLang="zh-CN" sz="900" dirty="0"/>
              <a:t> Lin, Anton Milan, </a:t>
            </a:r>
            <a:r>
              <a:rPr lang="en-US" altLang="zh-CN" sz="900" dirty="0" err="1"/>
              <a:t>Chunhua</a:t>
            </a:r>
            <a:r>
              <a:rPr lang="en-US" altLang="zh-CN" sz="900" dirty="0"/>
              <a:t> Shen, Ian Reid, </a:t>
            </a:r>
            <a:r>
              <a:rPr lang="en-US" altLang="zh-CN" sz="900" dirty="0" err="1"/>
              <a:t>RefineNet</a:t>
            </a:r>
            <a:r>
              <a:rPr lang="en-US" altLang="zh-CN" sz="900" dirty="0"/>
              <a:t>: Multi-Path Refinement Networks for High-Resolution Semantic Segmentation, CVPR 2017</a:t>
            </a:r>
            <a:endParaRPr lang="en-US" altLang="zh-CN" sz="900" dirty="0"/>
          </a:p>
        </p:txBody>
      </p:sp>
      <p:sp>
        <p:nvSpPr>
          <p:cNvPr id="7" name="矩形 6"/>
          <p:cNvSpPr/>
          <p:nvPr/>
        </p:nvSpPr>
        <p:spPr>
          <a:xfrm>
            <a:off x="1439652" y="3805283"/>
            <a:ext cx="6434472" cy="218440"/>
          </a:xfrm>
          <a:prstGeom prst="rect">
            <a:avLst/>
          </a:prstGeom>
        </p:spPr>
        <p:txBody>
          <a:bodyPr wrap="square">
            <a:spAutoFit/>
          </a:bodyPr>
          <a:lstStyle/>
          <a:p>
            <a:r>
              <a:rPr lang="en-US" altLang="zh-CN" sz="825" dirty="0" smtClean="0"/>
              <a:t>[3]Gong </a:t>
            </a:r>
            <a:r>
              <a:rPr lang="en-US" altLang="zh-CN" sz="825" dirty="0"/>
              <a:t>K, </a:t>
            </a:r>
            <a:r>
              <a:rPr lang="en-US" altLang="zh-CN" sz="825" dirty="0" smtClean="0"/>
              <a:t>Liang X et </a:t>
            </a:r>
            <a:r>
              <a:rPr lang="en-US" altLang="zh-CN" sz="825" dirty="0"/>
              <a:t>al. Look into Person: Self-supervised Structure-sensitive Learning and A New Benchmark for Human </a:t>
            </a:r>
            <a:r>
              <a:rPr lang="en-US" altLang="zh-CN" sz="825" dirty="0" smtClean="0"/>
              <a:t>Parsing. CVPR 2017</a:t>
            </a:r>
            <a:r>
              <a:rPr lang="en-US" altLang="zh-CN" sz="825" dirty="0"/>
              <a:t>.</a:t>
            </a:r>
            <a:endParaRPr lang="zh-CN" altLang="en-US" sz="825" dirty="0"/>
          </a:p>
        </p:txBody>
      </p:sp>
      <p:sp>
        <p:nvSpPr>
          <p:cNvPr id="3" name="文本框 2"/>
          <p:cNvSpPr txBox="1"/>
          <p:nvPr/>
        </p:nvSpPr>
        <p:spPr>
          <a:xfrm>
            <a:off x="791580" y="1063229"/>
            <a:ext cx="309880" cy="247650"/>
          </a:xfrm>
          <a:prstGeom prst="rect">
            <a:avLst/>
          </a:prstGeom>
          <a:noFill/>
        </p:spPr>
        <p:txBody>
          <a:bodyPr wrap="none" rtlCol="0">
            <a:spAutoFit/>
          </a:bodyPr>
          <a:lstStyle/>
          <a:p>
            <a:endParaRPr lang="zh-CN" altLang="en-US" sz="1015" dirty="0"/>
          </a:p>
        </p:txBody>
      </p:sp>
      <p:sp>
        <p:nvSpPr>
          <p:cNvPr id="4" name="文本框 3"/>
          <p:cNvSpPr txBox="1"/>
          <p:nvPr/>
        </p:nvSpPr>
        <p:spPr>
          <a:xfrm>
            <a:off x="1439652" y="3593561"/>
            <a:ext cx="4521200" cy="218440"/>
          </a:xfrm>
          <a:prstGeom prst="rect">
            <a:avLst/>
          </a:prstGeom>
          <a:noFill/>
        </p:spPr>
        <p:txBody>
          <a:bodyPr wrap="none" rtlCol="0">
            <a:spAutoFit/>
          </a:bodyPr>
          <a:lstStyle/>
          <a:p>
            <a:r>
              <a:rPr lang="en-US" altLang="zh-CN" sz="825" dirty="0" smtClean="0"/>
              <a:t>[2] Liang-</a:t>
            </a:r>
            <a:r>
              <a:rPr lang="en-US" altLang="zh-CN" sz="825" dirty="0" err="1" smtClean="0"/>
              <a:t>Chieh</a:t>
            </a:r>
            <a:r>
              <a:rPr lang="en-US" altLang="zh-CN" sz="825" dirty="0" smtClean="0"/>
              <a:t> </a:t>
            </a:r>
            <a:r>
              <a:rPr lang="en-US" altLang="zh-CN" sz="825" dirty="0"/>
              <a:t>Chen et al, Attention to Scale: Scale-aware Semantic Image </a:t>
            </a:r>
            <a:r>
              <a:rPr lang="en-US" altLang="zh-CN" sz="825" dirty="0" smtClean="0"/>
              <a:t>Segmentation, CVPR 2016</a:t>
            </a:r>
            <a:endParaRPr lang="zh-CN" altLang="en-US" sz="825" dirty="0"/>
          </a:p>
        </p:txBody>
      </p:sp>
      <p:sp>
        <p:nvSpPr>
          <p:cNvPr id="12" name="文本框 11"/>
          <p:cNvSpPr txBox="1"/>
          <p:nvPr/>
        </p:nvSpPr>
        <p:spPr>
          <a:xfrm>
            <a:off x="1439652" y="3381840"/>
            <a:ext cx="5880100" cy="218440"/>
          </a:xfrm>
          <a:prstGeom prst="rect">
            <a:avLst/>
          </a:prstGeom>
          <a:noFill/>
        </p:spPr>
        <p:txBody>
          <a:bodyPr wrap="none" rtlCol="0">
            <a:spAutoFit/>
          </a:bodyPr>
          <a:lstStyle/>
          <a:p>
            <a:r>
              <a:rPr lang="en-US" altLang="zh-CN" sz="825" dirty="0" smtClean="0"/>
              <a:t>[1] Chen </a:t>
            </a:r>
            <a:r>
              <a:rPr lang="en-US" altLang="zh-CN" sz="825" dirty="0"/>
              <a:t>et al, </a:t>
            </a:r>
            <a:r>
              <a:rPr lang="en-US" altLang="zh-CN" sz="825" dirty="0" err="1"/>
              <a:t>DeepLab</a:t>
            </a:r>
            <a:r>
              <a:rPr lang="en-US" altLang="zh-CN" sz="825" dirty="0"/>
              <a:t>: Semantic Image Segmentation with Deep Convolutional Nets, </a:t>
            </a:r>
            <a:r>
              <a:rPr lang="en-US" altLang="zh-CN" sz="825" dirty="0" err="1"/>
              <a:t>Atrous</a:t>
            </a:r>
            <a:r>
              <a:rPr lang="en-US" altLang="zh-CN" sz="825" dirty="0"/>
              <a:t> Convolution, and Fully Connected CRFs</a:t>
            </a:r>
            <a:endParaRPr lang="zh-CN" altLang="en-US" sz="825" dirty="0"/>
          </a:p>
        </p:txBody>
      </p:sp>
      <p:sp>
        <p:nvSpPr>
          <p:cNvPr id="10" name="文本框 9"/>
          <p:cNvSpPr txBox="1"/>
          <p:nvPr/>
        </p:nvSpPr>
        <p:spPr>
          <a:xfrm>
            <a:off x="1439652" y="4726964"/>
            <a:ext cx="6690360" cy="229870"/>
          </a:xfrm>
          <a:prstGeom prst="rect">
            <a:avLst/>
          </a:prstGeom>
          <a:noFill/>
        </p:spPr>
        <p:txBody>
          <a:bodyPr wrap="square" rtlCol="0">
            <a:spAutoFit/>
          </a:bodyPr>
          <a:lstStyle/>
          <a:p>
            <a:r>
              <a:rPr lang="en-US" altLang="zh-CN" sz="900" dirty="0" smtClean="0"/>
              <a:t>[6] Liang </a:t>
            </a:r>
            <a:r>
              <a:rPr lang="en-US" altLang="zh-CN" sz="900" dirty="0"/>
              <a:t>X, Xu C, Shen X, et al. Human Parsing with Contextualized Convolutional Neural </a:t>
            </a:r>
            <a:r>
              <a:rPr lang="en-US" altLang="zh-CN" sz="900" dirty="0" smtClean="0"/>
              <a:t>Network. TPAMI 2016</a:t>
            </a:r>
            <a:endParaRPr lang="zh-CN" altLang="en-US" sz="9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000" dirty="0" smtClean="0">
                <a:sym typeface="+mn-ea"/>
              </a:rPr>
              <a:t>PSP </a:t>
            </a:r>
            <a:r>
              <a:rPr lang="zh-CN" altLang="en-US" sz="3000" dirty="0" smtClean="0">
                <a:sym typeface="+mn-ea"/>
              </a:rPr>
              <a:t>Net </a:t>
            </a:r>
            <a:r>
              <a:rPr lang="en-US" altLang="zh-CN" sz="3000" baseline="30000" dirty="0" smtClean="0">
                <a:sym typeface="+mn-ea"/>
              </a:rPr>
              <a:t>[1]</a:t>
            </a:r>
            <a:endParaRPr lang="en-US" altLang="zh-CN" sz="3000" baseline="30000" dirty="0"/>
          </a:p>
        </p:txBody>
      </p:sp>
      <p:sp>
        <p:nvSpPr>
          <p:cNvPr id="3" name="内容占位符 2"/>
          <p:cNvSpPr>
            <a:spLocks noGrp="1"/>
          </p:cNvSpPr>
          <p:nvPr>
            <p:ph idx="1"/>
          </p:nvPr>
        </p:nvSpPr>
        <p:spPr>
          <a:xfrm>
            <a:off x="1388269" y="1235869"/>
            <a:ext cx="6172200" cy="719614"/>
          </a:xfrm>
        </p:spPr>
        <p:txBody>
          <a:bodyPr/>
          <a:lstStyle/>
          <a:p>
            <a:r>
              <a:rPr lang="en-US" altLang="zh-CN" dirty="0"/>
              <a:t>C</a:t>
            </a:r>
            <a:r>
              <a:rPr lang="en-US" altLang="zh-CN" dirty="0" smtClean="0"/>
              <a:t>onsider </a:t>
            </a:r>
            <a:r>
              <a:rPr lang="en-US" altLang="zh-CN" dirty="0"/>
              <a:t>spatial prior</a:t>
            </a:r>
            <a:endParaRPr lang="en-US" altLang="zh-CN" dirty="0"/>
          </a:p>
          <a:p>
            <a:pPr lvl="1"/>
            <a:r>
              <a:rPr lang="en-US" altLang="zh-CN" sz="1500" dirty="0"/>
              <a:t>F</a:t>
            </a:r>
            <a:r>
              <a:rPr lang="en-US" altLang="zh-CN" sz="1500" dirty="0" smtClean="0"/>
              <a:t>ace </a:t>
            </a:r>
            <a:r>
              <a:rPr lang="en-US" altLang="zh-CN" sz="1500" dirty="0"/>
              <a:t>in the top</a:t>
            </a:r>
            <a:endParaRPr lang="en-US" altLang="zh-CN" sz="1500" dirty="0"/>
          </a:p>
          <a:p>
            <a:pPr lvl="1"/>
            <a:r>
              <a:rPr lang="en-US" altLang="zh-CN" sz="1500" dirty="0"/>
              <a:t>S</a:t>
            </a:r>
            <a:r>
              <a:rPr lang="en-US" altLang="zh-CN" sz="1500" dirty="0" smtClean="0"/>
              <a:t>hoes </a:t>
            </a:r>
            <a:r>
              <a:rPr lang="en-US" altLang="zh-CN" sz="1500" dirty="0"/>
              <a:t>in the bottom</a:t>
            </a:r>
            <a:endParaRPr lang="en-US" altLang="zh-CN" sz="1500" dirty="0"/>
          </a:p>
        </p:txBody>
      </p:sp>
      <p:sp>
        <p:nvSpPr>
          <p:cNvPr id="24" name="文本框 23"/>
          <p:cNvSpPr txBox="1"/>
          <p:nvPr/>
        </p:nvSpPr>
        <p:spPr>
          <a:xfrm>
            <a:off x="1388269" y="4386739"/>
            <a:ext cx="6690360" cy="229870"/>
          </a:xfrm>
          <a:prstGeom prst="rect">
            <a:avLst/>
          </a:prstGeom>
          <a:noFill/>
        </p:spPr>
        <p:txBody>
          <a:bodyPr wrap="square" rtlCol="0">
            <a:spAutoFit/>
          </a:bodyPr>
          <a:lstStyle/>
          <a:p>
            <a:pPr algn="l"/>
            <a:r>
              <a:rPr lang="en-US" altLang="zh-CN" sz="900" dirty="0"/>
              <a:t>[1] </a:t>
            </a:r>
            <a:r>
              <a:rPr lang="zh-CN" altLang="en-US" sz="900" dirty="0"/>
              <a:t>Hengshuang Zhao, Jianping Shi, Xiaojuan Qi, Xiaogang Wang, Jiaya Jia.Pyramid Scene Parsing Network,CVPR 2017</a:t>
            </a:r>
            <a:endParaRPr lang="zh-CN" altLang="en-US" sz="900" dirty="0"/>
          </a:p>
        </p:txBody>
      </p:sp>
      <p:grpSp>
        <p:nvGrpSpPr>
          <p:cNvPr id="6" name="组合 5"/>
          <p:cNvGrpSpPr/>
          <p:nvPr/>
        </p:nvGrpSpPr>
        <p:grpSpPr>
          <a:xfrm>
            <a:off x="1878806" y="2677127"/>
            <a:ext cx="5386388" cy="1429703"/>
            <a:chOff x="975360" y="3325495"/>
            <a:chExt cx="7181850" cy="1906270"/>
          </a:xfrm>
        </p:grpSpPr>
        <p:pic>
          <p:nvPicPr>
            <p:cNvPr id="4" name="图片 3" descr="pspnet (1)"/>
            <p:cNvPicPr>
              <a:picLocks noChangeAspect="1"/>
            </p:cNvPicPr>
            <p:nvPr/>
          </p:nvPicPr>
          <p:blipFill>
            <a:blip r:embed="rId1" cstate="print"/>
            <a:srcRect l="17256" r="17157" b="7886"/>
            <a:stretch>
              <a:fillRect/>
            </a:stretch>
          </p:blipFill>
          <p:spPr>
            <a:xfrm>
              <a:off x="2041525" y="3325495"/>
              <a:ext cx="5068570" cy="1906270"/>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 y="3577590"/>
              <a:ext cx="1075690" cy="1369695"/>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520" y="3577590"/>
              <a:ext cx="1075690" cy="1369695"/>
            </a:xfrm>
            <a:prstGeom prst="rect">
              <a:avLst/>
            </a:prstGeom>
          </p:spPr>
        </p:pic>
      </p:grpSp>
      <p:grpSp>
        <p:nvGrpSpPr>
          <p:cNvPr id="8" name="组合 7"/>
          <p:cNvGrpSpPr/>
          <p:nvPr/>
        </p:nvGrpSpPr>
        <p:grpSpPr>
          <a:xfrm>
            <a:off x="5544108" y="99473"/>
            <a:ext cx="3024336" cy="2625511"/>
            <a:chOff x="5796136" y="1124744"/>
            <a:chExt cx="4032448" cy="3500681"/>
          </a:xfrm>
        </p:grpSpPr>
        <p:sp>
          <p:nvSpPr>
            <p:cNvPr id="7" name="竖卷形 6"/>
            <p:cNvSpPr/>
            <p:nvPr/>
          </p:nvSpPr>
          <p:spPr>
            <a:xfrm>
              <a:off x="5909671" y="1124744"/>
              <a:ext cx="3162321" cy="2412373"/>
            </a:xfrm>
            <a:prstGeom prst="vertic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015"/>
            </a:p>
          </p:txBody>
        </p:sp>
        <p:sp>
          <p:nvSpPr>
            <p:cNvPr id="9" name="内容占位符 2"/>
            <p:cNvSpPr txBox="1">
              <a:spLocks noChangeArrowheads="1"/>
            </p:cNvSpPr>
            <p:nvPr/>
          </p:nvSpPr>
          <p:spPr bwMode="auto">
            <a:xfrm>
              <a:off x="5796136" y="1457073"/>
              <a:ext cx="403244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lvl="1" eaLnBrk="1" hangingPunct="1">
                <a:buFont typeface="Wingdings" panose="05000000000000000000" pitchFamily="2" charset="2"/>
                <a:buChar char="ü"/>
              </a:pPr>
              <a:r>
                <a:rPr lang="en-US" altLang="zh-CN" sz="1200" dirty="0" smtClean="0"/>
                <a:t>DeepLabv2 </a:t>
              </a:r>
              <a:r>
                <a:rPr lang="en-US" altLang="zh-CN" sz="1200" baseline="30000" dirty="0" smtClean="0"/>
                <a:t>[1]</a:t>
              </a:r>
              <a:endParaRPr lang="en-US" altLang="zh-CN" sz="1200" baseline="30000" dirty="0" smtClean="0"/>
            </a:p>
            <a:p>
              <a:pPr lvl="1" eaLnBrk="1" hangingPunct="1">
                <a:buFont typeface="Wingdings" panose="05000000000000000000" pitchFamily="2" charset="2"/>
                <a:buChar char="ü"/>
              </a:pPr>
              <a:r>
                <a:rPr lang="en-US" altLang="zh-CN" sz="1200" dirty="0" smtClean="0"/>
                <a:t>Attention </a:t>
              </a:r>
              <a:r>
                <a:rPr lang="en-US" altLang="zh-CN" sz="1200" baseline="30000" dirty="0" smtClean="0"/>
                <a:t>[2]</a:t>
              </a:r>
              <a:endParaRPr lang="en-US" altLang="zh-CN" sz="1200" dirty="0" smtClean="0"/>
            </a:p>
            <a:p>
              <a:pPr lvl="1" eaLnBrk="1" hangingPunct="1">
                <a:buFont typeface="Wingdings" panose="05000000000000000000" pitchFamily="2" charset="2"/>
                <a:buChar char="ü"/>
              </a:pPr>
              <a:r>
                <a:rPr lang="en-US" altLang="zh-CN" sz="1200" dirty="0" smtClean="0"/>
                <a:t> SSL </a:t>
              </a:r>
              <a:r>
                <a:rPr lang="en-US" altLang="zh-CN" sz="1200" baseline="30000" dirty="0" smtClean="0"/>
                <a:t>[3]</a:t>
              </a:r>
              <a:endParaRPr lang="en-US" altLang="zh-CN" sz="1200" dirty="0" smtClean="0"/>
            </a:p>
            <a:p>
              <a:pPr lvl="1" eaLnBrk="1" hangingPunct="1">
                <a:buFont typeface="Wingdings" panose="05000000000000000000" pitchFamily="2" charset="2"/>
                <a:buChar char="ü"/>
              </a:pPr>
              <a:r>
                <a:rPr lang="en-US" altLang="zh-CN" sz="1200" dirty="0" smtClean="0">
                  <a:solidFill>
                    <a:srgbClr val="FF0000"/>
                  </a:solidFill>
                </a:rPr>
                <a:t> </a:t>
              </a:r>
              <a:r>
                <a:rPr lang="en-US" altLang="zh-CN" sz="1200" dirty="0" err="1" smtClean="0">
                  <a:solidFill>
                    <a:srgbClr val="FF0000"/>
                  </a:solidFill>
                </a:rPr>
                <a:t>PSPNet</a:t>
              </a:r>
              <a:r>
                <a:rPr lang="en-US" altLang="zh-CN" sz="1200" dirty="0" smtClean="0">
                  <a:solidFill>
                    <a:srgbClr val="FF0000"/>
                  </a:solidFill>
                </a:rPr>
                <a:t> </a:t>
              </a:r>
              <a:r>
                <a:rPr lang="en-US" altLang="zh-CN" sz="1200" baseline="30000" dirty="0" smtClean="0">
                  <a:solidFill>
                    <a:srgbClr val="FF0000"/>
                  </a:solidFill>
                </a:rPr>
                <a:t>[4]</a:t>
              </a:r>
              <a:endParaRPr lang="en-US" altLang="zh-CN" sz="1200" dirty="0" smtClean="0">
                <a:solidFill>
                  <a:srgbClr val="FF0000"/>
                </a:solidFill>
              </a:endParaRPr>
            </a:p>
            <a:p>
              <a:pPr lvl="1" eaLnBrk="1" hangingPunct="1">
                <a:buFont typeface="Wingdings" panose="05000000000000000000" pitchFamily="2" charset="2"/>
                <a:buChar char="ü"/>
              </a:pPr>
              <a:r>
                <a:rPr lang="en-US" altLang="zh-CN" sz="1200" dirty="0" smtClean="0"/>
                <a:t> </a:t>
              </a:r>
              <a:r>
                <a:rPr lang="en-US" altLang="zh-CN" sz="1200" dirty="0" err="1" smtClean="0"/>
                <a:t>Refinenet</a:t>
              </a:r>
              <a:r>
                <a:rPr lang="en-US" altLang="zh-CN" sz="1200" dirty="0" smtClean="0"/>
                <a:t> </a:t>
              </a:r>
              <a:r>
                <a:rPr lang="en-US" altLang="zh-CN" sz="1200" baseline="30000" dirty="0" smtClean="0"/>
                <a:t>[5]</a:t>
              </a:r>
              <a:endParaRPr lang="en-US" altLang="zh-CN" sz="1200" baseline="30000" dirty="0" smtClean="0"/>
            </a:p>
            <a:p>
              <a:pPr lvl="1" eaLnBrk="1" hangingPunct="1">
                <a:buFont typeface="Wingdings" panose="05000000000000000000" pitchFamily="2" charset="2"/>
                <a:buChar char="ü"/>
              </a:pPr>
              <a:r>
                <a:rPr lang="en-US" altLang="zh-CN" sz="1200" dirty="0" smtClean="0"/>
                <a:t>Contextualized CNN </a:t>
              </a:r>
              <a:r>
                <a:rPr lang="en-US" altLang="zh-CN" sz="1200" baseline="30000" dirty="0" smtClean="0"/>
                <a:t>[6]</a:t>
              </a:r>
              <a:endParaRPr lang="en-US" altLang="zh-CN" sz="1200" baseline="30000" dirty="0" smtClean="0"/>
            </a:p>
            <a:p>
              <a:pPr lvl="1" eaLnBrk="1" hangingPunct="1">
                <a:buFont typeface="Wingdings" panose="05000000000000000000" pitchFamily="2" charset="2"/>
                <a:buChar char="ü"/>
              </a:pPr>
              <a:r>
                <a:rPr lang="en-US" altLang="zh-CN" sz="1200" dirty="0" smtClean="0"/>
                <a:t>Combined Network</a:t>
              </a:r>
              <a:endParaRPr lang="zh-CN" altLang="en-US" sz="1350" dirty="0" smtClean="0"/>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RefineNet</a:t>
            </a:r>
            <a:r>
              <a:rPr lang="en-US" altLang="zh-CN" dirty="0" smtClean="0"/>
              <a:t> </a:t>
            </a:r>
            <a:r>
              <a:rPr lang="en-US" altLang="zh-CN" baseline="30000" dirty="0" smtClean="0"/>
              <a:t>[1]</a:t>
            </a:r>
            <a:endParaRPr lang="en-US" altLang="zh-CN" baseline="30000" dirty="0"/>
          </a:p>
        </p:txBody>
      </p:sp>
      <p:sp>
        <p:nvSpPr>
          <p:cNvPr id="25" name="文本框 24"/>
          <p:cNvSpPr txBox="1"/>
          <p:nvPr/>
        </p:nvSpPr>
        <p:spPr>
          <a:xfrm>
            <a:off x="1375886" y="4643438"/>
            <a:ext cx="6690360" cy="368300"/>
          </a:xfrm>
          <a:prstGeom prst="rect">
            <a:avLst/>
          </a:prstGeom>
          <a:noFill/>
        </p:spPr>
        <p:txBody>
          <a:bodyPr wrap="square" rtlCol="0">
            <a:spAutoFit/>
          </a:bodyPr>
          <a:lstStyle/>
          <a:p>
            <a:pPr algn="l"/>
            <a:r>
              <a:rPr lang="en-US" altLang="zh-CN" sz="900" dirty="0" smtClean="0"/>
              <a:t>[1] </a:t>
            </a:r>
            <a:r>
              <a:rPr lang="en-US" altLang="zh-CN" sz="900" dirty="0" err="1"/>
              <a:t>Guosheng</a:t>
            </a:r>
            <a:r>
              <a:rPr lang="en-US" altLang="zh-CN" sz="900" dirty="0"/>
              <a:t> Lin, Anton Milan, </a:t>
            </a:r>
            <a:r>
              <a:rPr lang="en-US" altLang="zh-CN" sz="900" dirty="0" err="1"/>
              <a:t>Chunhua</a:t>
            </a:r>
            <a:r>
              <a:rPr lang="en-US" altLang="zh-CN" sz="900" dirty="0"/>
              <a:t> Shen, Ian Reid, </a:t>
            </a:r>
            <a:r>
              <a:rPr lang="en-US" altLang="zh-CN" sz="900" dirty="0" err="1"/>
              <a:t>RefineNet</a:t>
            </a:r>
            <a:r>
              <a:rPr lang="en-US" altLang="zh-CN" sz="900" dirty="0"/>
              <a:t>: Multi-Path Refinement Networks for High-Resolution Semantic Segmentation, CVPR 2017</a:t>
            </a:r>
            <a:endParaRPr lang="en-US" altLang="zh-CN" sz="900" dirty="0"/>
          </a:p>
        </p:txBody>
      </p:sp>
      <p:pic>
        <p:nvPicPr>
          <p:cNvPr id="4" name="内容占位符 3"/>
          <p:cNvPicPr>
            <a:picLocks noGrp="1" noChangeAspect="1"/>
          </p:cNvPicPr>
          <p:nvPr>
            <p:ph idx="1"/>
          </p:nvPr>
        </p:nvPicPr>
        <p:blipFill>
          <a:blip r:embed="rId1"/>
          <a:stretch>
            <a:fillRect/>
          </a:stretch>
        </p:blipFill>
        <p:spPr>
          <a:xfrm>
            <a:off x="2189321" y="1971028"/>
            <a:ext cx="4765358" cy="2595086"/>
          </a:xfrm>
          <a:prstGeom prst="rect">
            <a:avLst/>
          </a:prstGeom>
        </p:spPr>
      </p:pic>
      <p:sp>
        <p:nvSpPr>
          <p:cNvPr id="5" name="文本框 4"/>
          <p:cNvSpPr txBox="1"/>
          <p:nvPr/>
        </p:nvSpPr>
        <p:spPr>
          <a:xfrm>
            <a:off x="1375887" y="993458"/>
            <a:ext cx="4253373" cy="829945"/>
          </a:xfrm>
          <a:prstGeom prst="rect">
            <a:avLst/>
          </a:prstGeom>
          <a:noFill/>
        </p:spPr>
        <p:txBody>
          <a:bodyPr wrap="square" rtlCol="0">
            <a:spAutoFit/>
          </a:bodyPr>
          <a:lstStyle/>
          <a:p>
            <a:pPr marL="342900" indent="-342900" algn="l">
              <a:buFont typeface="Arial" panose="020B0604020202020204" pitchFamily="34" charset="0"/>
              <a:buChar char="•"/>
            </a:pPr>
            <a:r>
              <a:rPr lang="en-US" altLang="zh-CN" sz="1800" dirty="0">
                <a:latin typeface="+mn-lt"/>
              </a:rPr>
              <a:t>M</a:t>
            </a:r>
            <a:r>
              <a:rPr lang="zh-CN" altLang="en-US" sz="1800" dirty="0">
                <a:latin typeface="+mn-lt"/>
              </a:rPr>
              <a:t>ulti-path refinement network</a:t>
            </a:r>
            <a:endParaRPr lang="zh-CN" altLang="en-US" sz="1800" dirty="0">
              <a:latin typeface="+mn-lt"/>
            </a:endParaRPr>
          </a:p>
          <a:p>
            <a:pPr marL="800100" lvl="1" indent="-342900">
              <a:buFont typeface="Arial" panose="020B0604020202020204" pitchFamily="34" charset="0"/>
              <a:buChar char="•"/>
            </a:pPr>
            <a:r>
              <a:rPr lang="en-US" altLang="zh-CN" sz="1500" dirty="0" smtClean="0">
                <a:latin typeface="+mn-lt"/>
              </a:rPr>
              <a:t>E</a:t>
            </a:r>
            <a:r>
              <a:rPr lang="zh-CN" altLang="en-US" sz="1500" dirty="0" smtClean="0">
                <a:latin typeface="+mn-lt"/>
              </a:rPr>
              <a:t>xploits </a:t>
            </a:r>
            <a:r>
              <a:rPr lang="zh-CN" altLang="en-US" sz="1500" dirty="0">
                <a:latin typeface="+mn-lt"/>
              </a:rPr>
              <a:t>all the information </a:t>
            </a:r>
            <a:r>
              <a:rPr lang="zh-CN" altLang="en-US" sz="1500" dirty="0" smtClean="0">
                <a:latin typeface="+mn-lt"/>
              </a:rPr>
              <a:t>to </a:t>
            </a:r>
            <a:r>
              <a:rPr lang="zh-CN" altLang="en-US" sz="1500" dirty="0">
                <a:latin typeface="+mn-lt"/>
              </a:rPr>
              <a:t>enable high-resolution prediction</a:t>
            </a:r>
            <a:endParaRPr lang="zh-CN" altLang="en-US" sz="1500" dirty="0">
              <a:latin typeface="+mn-lt"/>
            </a:endParaRPr>
          </a:p>
        </p:txBody>
      </p:sp>
      <p:grpSp>
        <p:nvGrpSpPr>
          <p:cNvPr id="11" name="组合 10"/>
          <p:cNvGrpSpPr/>
          <p:nvPr/>
        </p:nvGrpSpPr>
        <p:grpSpPr>
          <a:xfrm>
            <a:off x="5544108" y="99473"/>
            <a:ext cx="3024336" cy="2625511"/>
            <a:chOff x="5796136" y="1124744"/>
            <a:chExt cx="4032448" cy="3500681"/>
          </a:xfrm>
        </p:grpSpPr>
        <p:sp>
          <p:nvSpPr>
            <p:cNvPr id="12" name="竖卷形 11"/>
            <p:cNvSpPr/>
            <p:nvPr/>
          </p:nvSpPr>
          <p:spPr>
            <a:xfrm>
              <a:off x="5909671" y="1124744"/>
              <a:ext cx="3162321" cy="2412373"/>
            </a:xfrm>
            <a:prstGeom prst="vertic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015"/>
            </a:p>
          </p:txBody>
        </p:sp>
        <p:sp>
          <p:nvSpPr>
            <p:cNvPr id="13" name="内容占位符 2"/>
            <p:cNvSpPr txBox="1">
              <a:spLocks noChangeArrowheads="1"/>
            </p:cNvSpPr>
            <p:nvPr/>
          </p:nvSpPr>
          <p:spPr bwMode="auto">
            <a:xfrm>
              <a:off x="5796136" y="1457073"/>
              <a:ext cx="403244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lvl="1" eaLnBrk="1" hangingPunct="1">
                <a:buFont typeface="Wingdings" panose="05000000000000000000" pitchFamily="2" charset="2"/>
                <a:buChar char="ü"/>
              </a:pPr>
              <a:r>
                <a:rPr lang="en-US" altLang="zh-CN" sz="1200" dirty="0" smtClean="0"/>
                <a:t>DeepLabv2 </a:t>
              </a:r>
              <a:r>
                <a:rPr lang="en-US" altLang="zh-CN" sz="1200" baseline="30000" dirty="0" smtClean="0"/>
                <a:t>[1]</a:t>
              </a:r>
              <a:endParaRPr lang="en-US" altLang="zh-CN" sz="1200" baseline="30000" dirty="0" smtClean="0"/>
            </a:p>
            <a:p>
              <a:pPr lvl="1" eaLnBrk="1" hangingPunct="1">
                <a:buFont typeface="Wingdings" panose="05000000000000000000" pitchFamily="2" charset="2"/>
                <a:buChar char="ü"/>
              </a:pPr>
              <a:r>
                <a:rPr lang="en-US" altLang="zh-CN" sz="1200" dirty="0" smtClean="0"/>
                <a:t>Attention </a:t>
              </a:r>
              <a:r>
                <a:rPr lang="en-US" altLang="zh-CN" sz="1200" baseline="30000" dirty="0" smtClean="0"/>
                <a:t>[2]</a:t>
              </a:r>
              <a:endParaRPr lang="en-US" altLang="zh-CN" sz="1200" dirty="0" smtClean="0"/>
            </a:p>
            <a:p>
              <a:pPr lvl="1" eaLnBrk="1" hangingPunct="1">
                <a:buFont typeface="Wingdings" panose="05000000000000000000" pitchFamily="2" charset="2"/>
                <a:buChar char="ü"/>
              </a:pPr>
              <a:r>
                <a:rPr lang="en-US" altLang="zh-CN" sz="1200" dirty="0" smtClean="0"/>
                <a:t> SSL </a:t>
              </a:r>
              <a:r>
                <a:rPr lang="en-US" altLang="zh-CN" sz="1200" baseline="30000" dirty="0" smtClean="0"/>
                <a:t>[3]</a:t>
              </a:r>
              <a:endParaRPr lang="en-US" altLang="zh-CN" sz="1200" dirty="0" smtClean="0"/>
            </a:p>
            <a:p>
              <a:pPr lvl="1" eaLnBrk="1" hangingPunct="1">
                <a:buFont typeface="Wingdings" panose="05000000000000000000" pitchFamily="2" charset="2"/>
                <a:buChar char="ü"/>
              </a:pPr>
              <a:r>
                <a:rPr lang="en-US" altLang="zh-CN" sz="1200" dirty="0"/>
                <a:t> </a:t>
              </a:r>
              <a:r>
                <a:rPr lang="en-US" altLang="zh-CN" sz="1200" dirty="0" err="1"/>
                <a:t>PSPNet</a:t>
              </a:r>
              <a:r>
                <a:rPr lang="en-US" altLang="zh-CN" sz="1200" dirty="0"/>
                <a:t> </a:t>
              </a:r>
              <a:r>
                <a:rPr lang="en-US" altLang="zh-CN" sz="1200" baseline="30000" dirty="0"/>
                <a:t>[4]</a:t>
              </a:r>
              <a:endParaRPr lang="en-US" altLang="zh-CN" sz="1200" baseline="30000" dirty="0"/>
            </a:p>
            <a:p>
              <a:pPr lvl="1" eaLnBrk="1" hangingPunct="1">
                <a:buFont typeface="Wingdings" panose="05000000000000000000" pitchFamily="2" charset="2"/>
                <a:buChar char="ü"/>
              </a:pPr>
              <a:r>
                <a:rPr lang="en-US" altLang="zh-CN" sz="1200" dirty="0" smtClean="0">
                  <a:solidFill>
                    <a:srgbClr val="FF0000"/>
                  </a:solidFill>
                </a:rPr>
                <a:t> </a:t>
              </a:r>
              <a:r>
                <a:rPr lang="en-US" altLang="zh-CN" sz="1200" dirty="0" err="1" smtClean="0">
                  <a:solidFill>
                    <a:srgbClr val="FF0000"/>
                  </a:solidFill>
                </a:rPr>
                <a:t>Refinenet</a:t>
              </a:r>
              <a:r>
                <a:rPr lang="en-US" altLang="zh-CN" sz="1200" dirty="0" smtClean="0">
                  <a:solidFill>
                    <a:srgbClr val="FF0000"/>
                  </a:solidFill>
                </a:rPr>
                <a:t> </a:t>
              </a:r>
              <a:r>
                <a:rPr lang="en-US" altLang="zh-CN" sz="1200" baseline="30000" dirty="0" smtClean="0">
                  <a:solidFill>
                    <a:srgbClr val="FF0000"/>
                  </a:solidFill>
                </a:rPr>
                <a:t>[5]</a:t>
              </a:r>
              <a:endParaRPr lang="en-US" altLang="zh-CN" sz="1200" baseline="30000" dirty="0" smtClean="0">
                <a:solidFill>
                  <a:srgbClr val="FF0000"/>
                </a:solidFill>
              </a:endParaRPr>
            </a:p>
            <a:p>
              <a:pPr lvl="1" eaLnBrk="1" hangingPunct="1">
                <a:buFont typeface="Wingdings" panose="05000000000000000000" pitchFamily="2" charset="2"/>
                <a:buChar char="ü"/>
              </a:pPr>
              <a:r>
                <a:rPr lang="en-US" altLang="zh-CN" sz="1200" dirty="0" smtClean="0"/>
                <a:t>Contextualized CNN </a:t>
              </a:r>
              <a:r>
                <a:rPr lang="en-US" altLang="zh-CN" sz="1200" baseline="30000" dirty="0" smtClean="0"/>
                <a:t>[6]</a:t>
              </a:r>
              <a:endParaRPr lang="en-US" altLang="zh-CN" sz="1200" baseline="30000" dirty="0" smtClean="0"/>
            </a:p>
            <a:p>
              <a:pPr lvl="1" eaLnBrk="1" hangingPunct="1">
                <a:buFont typeface="Wingdings" panose="05000000000000000000" pitchFamily="2" charset="2"/>
                <a:buChar char="ü"/>
              </a:pPr>
              <a:r>
                <a:rPr lang="en-US" altLang="zh-CN" sz="1200" dirty="0" smtClean="0"/>
                <a:t>Combined Network</a:t>
              </a:r>
              <a:endParaRPr lang="zh-CN" altLang="en-US" sz="1350" dirty="0" smtClean="0"/>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3628" y="205979"/>
            <a:ext cx="6777372" cy="857250"/>
          </a:xfrm>
        </p:spPr>
        <p:txBody>
          <a:bodyPr/>
          <a:lstStyle/>
          <a:p>
            <a:r>
              <a:rPr lang="en-US" altLang="zh-CN" dirty="0" smtClean="0">
                <a:sym typeface="+mn-ea"/>
              </a:rPr>
              <a:t>Co-CNN </a:t>
            </a:r>
            <a:r>
              <a:rPr lang="en-US" altLang="zh-CN" sz="2400" baseline="30000" dirty="0" smtClean="0">
                <a:sym typeface="+mn-ea"/>
              </a:rPr>
              <a:t>[1]</a:t>
            </a:r>
            <a:endParaRPr lang="en-US" altLang="zh-CN" sz="2400" baseline="30000" dirty="0"/>
          </a:p>
        </p:txBody>
      </p:sp>
      <p:sp>
        <p:nvSpPr>
          <p:cNvPr id="3" name="内容占位符 2"/>
          <p:cNvSpPr>
            <a:spLocks noGrp="1"/>
          </p:cNvSpPr>
          <p:nvPr>
            <p:ph idx="1"/>
          </p:nvPr>
        </p:nvSpPr>
        <p:spPr>
          <a:xfrm>
            <a:off x="1388269" y="1235869"/>
            <a:ext cx="6172200" cy="719614"/>
          </a:xfrm>
        </p:spPr>
        <p:txBody>
          <a:bodyPr/>
          <a:lstStyle/>
          <a:p>
            <a:r>
              <a:rPr lang="en-US" altLang="zh-CN" dirty="0" smtClean="0"/>
              <a:t>Classification as context</a:t>
            </a:r>
            <a:endParaRPr lang="en-US" altLang="zh-CN" sz="1500" dirty="0"/>
          </a:p>
        </p:txBody>
      </p:sp>
      <p:sp>
        <p:nvSpPr>
          <p:cNvPr id="24" name="文本框 23"/>
          <p:cNvSpPr txBox="1"/>
          <p:nvPr/>
        </p:nvSpPr>
        <p:spPr>
          <a:xfrm>
            <a:off x="1388269" y="4386739"/>
            <a:ext cx="6690360" cy="229870"/>
          </a:xfrm>
          <a:prstGeom prst="rect">
            <a:avLst/>
          </a:prstGeom>
          <a:noFill/>
        </p:spPr>
        <p:txBody>
          <a:bodyPr wrap="square" rtlCol="0">
            <a:spAutoFit/>
          </a:bodyPr>
          <a:lstStyle/>
          <a:p>
            <a:r>
              <a:rPr lang="en-US" altLang="zh-CN" sz="900" dirty="0" smtClean="0"/>
              <a:t>[1] Liang </a:t>
            </a:r>
            <a:r>
              <a:rPr lang="en-US" altLang="zh-CN" sz="900" dirty="0"/>
              <a:t>X, </a:t>
            </a:r>
            <a:r>
              <a:rPr lang="en-US" altLang="zh-CN" sz="900" dirty="0" err="1"/>
              <a:t>Xu</a:t>
            </a:r>
            <a:r>
              <a:rPr lang="en-US" altLang="zh-CN" sz="900" dirty="0"/>
              <a:t> C, </a:t>
            </a:r>
            <a:r>
              <a:rPr lang="en-US" altLang="zh-CN" sz="900" dirty="0" err="1"/>
              <a:t>Shen</a:t>
            </a:r>
            <a:r>
              <a:rPr lang="en-US" altLang="zh-CN" sz="900" dirty="0"/>
              <a:t> X, et al. Human Parsing with Contextualized Convolutional Neural </a:t>
            </a:r>
            <a:r>
              <a:rPr lang="en-US" altLang="zh-CN" sz="900" dirty="0" smtClean="0"/>
              <a:t>Network. TPAMI 2016</a:t>
            </a:r>
            <a:endParaRPr lang="zh-CN" altLang="en-US" sz="900" dirty="0"/>
          </a:p>
        </p:txBody>
      </p:sp>
      <p:pic>
        <p:nvPicPr>
          <p:cNvPr id="6" name="图片 5"/>
          <p:cNvPicPr>
            <a:picLocks noChangeAspect="1"/>
          </p:cNvPicPr>
          <p:nvPr/>
        </p:nvPicPr>
        <p:blipFill>
          <a:blip r:embed="rId1"/>
          <a:stretch>
            <a:fillRect/>
          </a:stretch>
        </p:blipFill>
        <p:spPr>
          <a:xfrm>
            <a:off x="1488560" y="2128123"/>
            <a:ext cx="6169541" cy="2238809"/>
          </a:xfrm>
          <a:prstGeom prst="rect">
            <a:avLst/>
          </a:prstGeom>
        </p:spPr>
      </p:pic>
      <p:sp>
        <p:nvSpPr>
          <p:cNvPr id="10" name="椭圆 9"/>
          <p:cNvSpPr/>
          <p:nvPr/>
        </p:nvSpPr>
        <p:spPr>
          <a:xfrm>
            <a:off x="2465766" y="2107388"/>
            <a:ext cx="918102" cy="52853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4" name="组合 13"/>
          <p:cNvGrpSpPr/>
          <p:nvPr/>
        </p:nvGrpSpPr>
        <p:grpSpPr>
          <a:xfrm>
            <a:off x="5544108" y="99473"/>
            <a:ext cx="3024336" cy="2625511"/>
            <a:chOff x="5796136" y="1124744"/>
            <a:chExt cx="4032448" cy="3500681"/>
          </a:xfrm>
        </p:grpSpPr>
        <p:sp>
          <p:nvSpPr>
            <p:cNvPr id="15" name="竖卷形 14"/>
            <p:cNvSpPr/>
            <p:nvPr/>
          </p:nvSpPr>
          <p:spPr>
            <a:xfrm>
              <a:off x="5909671" y="1124744"/>
              <a:ext cx="3162321" cy="2412373"/>
            </a:xfrm>
            <a:prstGeom prst="vertic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015"/>
            </a:p>
          </p:txBody>
        </p:sp>
        <p:sp>
          <p:nvSpPr>
            <p:cNvPr id="16" name="内容占位符 2"/>
            <p:cNvSpPr txBox="1">
              <a:spLocks noChangeArrowheads="1"/>
            </p:cNvSpPr>
            <p:nvPr/>
          </p:nvSpPr>
          <p:spPr bwMode="auto">
            <a:xfrm>
              <a:off x="5796136" y="1457073"/>
              <a:ext cx="403244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lvl="1" eaLnBrk="1" hangingPunct="1">
                <a:buFont typeface="Wingdings" panose="05000000000000000000" pitchFamily="2" charset="2"/>
                <a:buChar char="ü"/>
              </a:pPr>
              <a:r>
                <a:rPr lang="en-US" altLang="zh-CN" sz="1200" dirty="0" smtClean="0"/>
                <a:t>DeepLabv2 </a:t>
              </a:r>
              <a:r>
                <a:rPr lang="en-US" altLang="zh-CN" sz="1200" baseline="30000" dirty="0" smtClean="0"/>
                <a:t>[1]</a:t>
              </a:r>
              <a:endParaRPr lang="en-US" altLang="zh-CN" sz="1200" baseline="30000" dirty="0" smtClean="0"/>
            </a:p>
            <a:p>
              <a:pPr lvl="1" eaLnBrk="1" hangingPunct="1">
                <a:buFont typeface="Wingdings" panose="05000000000000000000" pitchFamily="2" charset="2"/>
                <a:buChar char="ü"/>
              </a:pPr>
              <a:r>
                <a:rPr lang="en-US" altLang="zh-CN" sz="1200" dirty="0" smtClean="0"/>
                <a:t>Attention </a:t>
              </a:r>
              <a:r>
                <a:rPr lang="en-US" altLang="zh-CN" sz="1200" baseline="30000" dirty="0" smtClean="0"/>
                <a:t>[2]</a:t>
              </a:r>
              <a:endParaRPr lang="en-US" altLang="zh-CN" sz="1200" dirty="0" smtClean="0"/>
            </a:p>
            <a:p>
              <a:pPr lvl="1" eaLnBrk="1" hangingPunct="1">
                <a:buFont typeface="Wingdings" panose="05000000000000000000" pitchFamily="2" charset="2"/>
                <a:buChar char="ü"/>
              </a:pPr>
              <a:r>
                <a:rPr lang="en-US" altLang="zh-CN" sz="1200" dirty="0" smtClean="0"/>
                <a:t> SSL </a:t>
              </a:r>
              <a:r>
                <a:rPr lang="en-US" altLang="zh-CN" sz="1200" baseline="30000" dirty="0" smtClean="0"/>
                <a:t>[3]</a:t>
              </a:r>
              <a:endParaRPr lang="en-US" altLang="zh-CN" sz="1200" dirty="0" smtClean="0"/>
            </a:p>
            <a:p>
              <a:pPr lvl="1" eaLnBrk="1" hangingPunct="1">
                <a:buFont typeface="Wingdings" panose="05000000000000000000" pitchFamily="2" charset="2"/>
                <a:buChar char="ü"/>
              </a:pPr>
              <a:r>
                <a:rPr lang="en-US" altLang="zh-CN" sz="1200" dirty="0" smtClean="0"/>
                <a:t> </a:t>
              </a:r>
              <a:r>
                <a:rPr lang="en-US" altLang="zh-CN" sz="1200" dirty="0" err="1" smtClean="0"/>
                <a:t>PSPNet</a:t>
              </a:r>
              <a:r>
                <a:rPr lang="en-US" altLang="zh-CN" sz="1200" dirty="0" smtClean="0"/>
                <a:t> </a:t>
              </a:r>
              <a:r>
                <a:rPr lang="en-US" altLang="zh-CN" sz="1200" baseline="30000" dirty="0" smtClean="0"/>
                <a:t>[4]</a:t>
              </a:r>
              <a:endParaRPr lang="en-US" altLang="zh-CN" sz="1200" dirty="0" smtClean="0"/>
            </a:p>
            <a:p>
              <a:pPr lvl="1" eaLnBrk="1" hangingPunct="1">
                <a:buFont typeface="Wingdings" panose="05000000000000000000" pitchFamily="2" charset="2"/>
                <a:buChar char="ü"/>
              </a:pPr>
              <a:r>
                <a:rPr lang="en-US" altLang="zh-CN" sz="1200" dirty="0" smtClean="0"/>
                <a:t> </a:t>
              </a:r>
              <a:r>
                <a:rPr lang="en-US" altLang="zh-CN" sz="1200" dirty="0" err="1" smtClean="0"/>
                <a:t>Refinenet</a:t>
              </a:r>
              <a:r>
                <a:rPr lang="en-US" altLang="zh-CN" sz="1200" dirty="0" smtClean="0"/>
                <a:t> </a:t>
              </a:r>
              <a:r>
                <a:rPr lang="en-US" altLang="zh-CN" sz="1200" baseline="30000" dirty="0" smtClean="0"/>
                <a:t>[5]</a:t>
              </a:r>
              <a:endParaRPr lang="en-US" altLang="zh-CN" sz="1200" baseline="30000" dirty="0" smtClean="0"/>
            </a:p>
            <a:p>
              <a:pPr lvl="1" eaLnBrk="1" hangingPunct="1">
                <a:buFont typeface="Wingdings" panose="05000000000000000000" pitchFamily="2" charset="2"/>
                <a:buChar char="ü"/>
              </a:pPr>
              <a:r>
                <a:rPr lang="en-US" altLang="zh-CN" sz="1200" dirty="0" smtClean="0">
                  <a:solidFill>
                    <a:srgbClr val="FF0000"/>
                  </a:solidFill>
                </a:rPr>
                <a:t>Contextualized CNN </a:t>
              </a:r>
              <a:r>
                <a:rPr lang="en-US" altLang="zh-CN" sz="1200" baseline="30000" dirty="0" smtClean="0">
                  <a:solidFill>
                    <a:srgbClr val="FF0000"/>
                  </a:solidFill>
                </a:rPr>
                <a:t>[6]</a:t>
              </a:r>
              <a:endParaRPr lang="en-US" altLang="zh-CN" sz="1200" baseline="30000" dirty="0" smtClean="0">
                <a:solidFill>
                  <a:srgbClr val="FF0000"/>
                </a:solidFill>
              </a:endParaRPr>
            </a:p>
            <a:p>
              <a:pPr lvl="1" eaLnBrk="1" hangingPunct="1">
                <a:buFont typeface="Wingdings" panose="05000000000000000000" pitchFamily="2" charset="2"/>
                <a:buChar char="ü"/>
              </a:pPr>
              <a:r>
                <a:rPr lang="en-US" altLang="zh-CN" sz="1200" dirty="0" smtClean="0"/>
                <a:t>Combined Network</a:t>
              </a:r>
              <a:endParaRPr lang="zh-CN" altLang="en-US" sz="1350" dirty="0" smtClean="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401102" y="3126047"/>
            <a:ext cx="6519270" cy="1659950"/>
            <a:chOff x="360607" y="1776614"/>
            <a:chExt cx="8799865" cy="2213266"/>
          </a:xfrm>
        </p:grpSpPr>
        <p:pic>
          <p:nvPicPr>
            <p:cNvPr id="5" name="图片 4"/>
            <p:cNvPicPr>
              <a:picLocks noChangeAspect="1"/>
            </p:cNvPicPr>
            <p:nvPr/>
          </p:nvPicPr>
          <p:blipFill>
            <a:blip r:embed="rId1"/>
            <a:stretch>
              <a:fillRect/>
            </a:stretch>
          </p:blipFill>
          <p:spPr>
            <a:xfrm>
              <a:off x="1427045" y="1776614"/>
              <a:ext cx="5641530" cy="221326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07" y="2242527"/>
              <a:ext cx="1075690" cy="136969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4782" y="2242527"/>
              <a:ext cx="1075690" cy="1369695"/>
            </a:xfrm>
            <a:prstGeom prst="rect">
              <a:avLst/>
            </a:prstGeom>
          </p:spPr>
        </p:pic>
        <p:grpSp>
          <p:nvGrpSpPr>
            <p:cNvPr id="19" name="组合 18"/>
            <p:cNvGrpSpPr/>
            <p:nvPr/>
          </p:nvGrpSpPr>
          <p:grpSpPr>
            <a:xfrm>
              <a:off x="7009267" y="2854585"/>
              <a:ext cx="887801" cy="230293"/>
              <a:chOff x="7009267" y="2854585"/>
              <a:chExt cx="887801" cy="230293"/>
            </a:xfrm>
          </p:grpSpPr>
          <p:sp>
            <p:nvSpPr>
              <p:cNvPr id="6" name="文本框 5"/>
              <p:cNvSpPr txBox="1"/>
              <p:nvPr/>
            </p:nvSpPr>
            <p:spPr>
              <a:xfrm>
                <a:off x="7009267" y="2854585"/>
                <a:ext cx="887801" cy="230293"/>
              </a:xfrm>
              <a:prstGeom prst="rect">
                <a:avLst/>
              </a:prstGeom>
              <a:noFill/>
            </p:spPr>
            <p:txBody>
              <a:bodyPr wrap="square" rtlCol="0">
                <a:spAutoFit/>
              </a:bodyPr>
              <a:lstStyle/>
              <a:p>
                <a:r>
                  <a:rPr lang="en-US" altLang="zh-CN" sz="525" dirty="0"/>
                  <a:t>R</a:t>
                </a:r>
                <a:r>
                  <a:rPr lang="en-US" altLang="zh-CN" sz="525" dirty="0" smtClean="0"/>
                  <a:t>efine</a:t>
                </a:r>
                <a:endParaRPr lang="zh-CN" altLang="en-US" sz="525" dirty="0"/>
              </a:p>
            </p:txBody>
          </p:sp>
          <p:sp>
            <p:nvSpPr>
              <p:cNvPr id="3" name="矩形 2"/>
              <p:cNvSpPr/>
              <p:nvPr/>
            </p:nvSpPr>
            <p:spPr>
              <a:xfrm>
                <a:off x="7068575" y="2876897"/>
                <a:ext cx="313988" cy="15543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 dirty="0">
                  <a:solidFill>
                    <a:schemeClr val="tx1"/>
                  </a:solidFill>
                </a:endParaRPr>
              </a:p>
            </p:txBody>
          </p:sp>
        </p:grpSp>
        <p:grpSp>
          <p:nvGrpSpPr>
            <p:cNvPr id="17" name="组合 16"/>
            <p:cNvGrpSpPr/>
            <p:nvPr/>
          </p:nvGrpSpPr>
          <p:grpSpPr>
            <a:xfrm>
              <a:off x="7472936" y="2854585"/>
              <a:ext cx="887801" cy="230293"/>
              <a:chOff x="7472936" y="2860935"/>
              <a:chExt cx="887801" cy="230293"/>
            </a:xfrm>
          </p:grpSpPr>
          <p:sp>
            <p:nvSpPr>
              <p:cNvPr id="16" name="文本框 15"/>
              <p:cNvSpPr txBox="1"/>
              <p:nvPr/>
            </p:nvSpPr>
            <p:spPr>
              <a:xfrm>
                <a:off x="7472936" y="2860935"/>
                <a:ext cx="887801" cy="230293"/>
              </a:xfrm>
              <a:prstGeom prst="rect">
                <a:avLst/>
              </a:prstGeom>
              <a:noFill/>
            </p:spPr>
            <p:txBody>
              <a:bodyPr wrap="square" rtlCol="0">
                <a:spAutoFit/>
              </a:bodyPr>
              <a:lstStyle/>
              <a:p>
                <a:r>
                  <a:rPr lang="en-US" altLang="zh-CN" sz="525" dirty="0" smtClean="0"/>
                  <a:t>Context</a:t>
                </a:r>
                <a:endParaRPr lang="zh-CN" altLang="en-US" sz="525" dirty="0"/>
              </a:p>
            </p:txBody>
          </p:sp>
          <p:sp>
            <p:nvSpPr>
              <p:cNvPr id="15" name="矩形 14"/>
              <p:cNvSpPr/>
              <p:nvPr/>
            </p:nvSpPr>
            <p:spPr>
              <a:xfrm>
                <a:off x="7538593" y="2883247"/>
                <a:ext cx="374317" cy="15543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 dirty="0">
                  <a:solidFill>
                    <a:schemeClr val="tx1"/>
                  </a:solidFill>
                </a:endParaRPr>
              </a:p>
            </p:txBody>
          </p:sp>
        </p:grpSp>
        <p:cxnSp>
          <p:nvCxnSpPr>
            <p:cNvPr id="8" name="直接箭头连接符 7"/>
            <p:cNvCxnSpPr>
              <a:stCxn id="3" idx="3"/>
              <a:endCxn id="15" idx="1"/>
            </p:cNvCxnSpPr>
            <p:nvPr/>
          </p:nvCxnSpPr>
          <p:spPr>
            <a:xfrm>
              <a:off x="7382563" y="2954613"/>
              <a:ext cx="156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a:xfrm flipV="1">
              <a:off x="7912910" y="2954612"/>
              <a:ext cx="156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5362" name="标题 1"/>
          <p:cNvSpPr>
            <a:spLocks noGrp="1" noChangeArrowheads="1"/>
          </p:cNvSpPr>
          <p:nvPr>
            <p:ph type="title"/>
          </p:nvPr>
        </p:nvSpPr>
        <p:spPr/>
        <p:txBody>
          <a:bodyPr/>
          <a:lstStyle/>
          <a:p>
            <a:pPr eaLnBrk="1" hangingPunct="1"/>
            <a:r>
              <a:rPr lang="en-US" altLang="zh-CN" sz="3000" dirty="0" smtClean="0">
                <a:sym typeface="宋体" panose="02010600030101010101" pitchFamily="2" charset="-122"/>
              </a:rPr>
              <a:t>Combined Net</a:t>
            </a:r>
            <a:endParaRPr lang="en-US" altLang="zh-CN" sz="3000" dirty="0" smtClean="0"/>
          </a:p>
        </p:txBody>
      </p:sp>
      <p:grpSp>
        <p:nvGrpSpPr>
          <p:cNvPr id="2" name="组合 1"/>
          <p:cNvGrpSpPr/>
          <p:nvPr/>
        </p:nvGrpSpPr>
        <p:grpSpPr>
          <a:xfrm>
            <a:off x="2811177" y="1318160"/>
            <a:ext cx="2678925" cy="1607355"/>
            <a:chOff x="4786314" y="4214818"/>
            <a:chExt cx="3571900" cy="2143140"/>
          </a:xfrm>
        </p:grpSpPr>
        <p:sp>
          <p:nvSpPr>
            <p:cNvPr id="12" name="圆角矩形标注 11"/>
            <p:cNvSpPr/>
            <p:nvPr/>
          </p:nvSpPr>
          <p:spPr>
            <a:xfrm>
              <a:off x="4786314" y="4214818"/>
              <a:ext cx="3571900" cy="2143140"/>
            </a:xfrm>
            <a:prstGeom prst="wedgeRoundRectCallout">
              <a:avLst>
                <a:gd name="adj1" fmla="val 88292"/>
                <a:gd name="adj2" fmla="val 11031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015"/>
            </a:p>
          </p:txBody>
        </p:sp>
        <p:pic>
          <p:nvPicPr>
            <p:cNvPr id="1026" name="Picture 2"/>
            <p:cNvPicPr>
              <a:picLocks noChangeAspect="1" noChangeArrowheads="1"/>
            </p:cNvPicPr>
            <p:nvPr/>
          </p:nvPicPr>
          <p:blipFill>
            <a:blip r:embed="rId4" cstate="print"/>
            <a:srcRect/>
            <a:stretch>
              <a:fillRect/>
            </a:stretch>
          </p:blipFill>
          <p:spPr bwMode="auto">
            <a:xfrm>
              <a:off x="4939696" y="4536289"/>
              <a:ext cx="3265136" cy="1500198"/>
            </a:xfrm>
            <a:prstGeom prst="rect">
              <a:avLst/>
            </a:prstGeom>
            <a:noFill/>
            <a:ln w="9525">
              <a:noFill/>
              <a:miter lim="800000"/>
              <a:headEnd/>
              <a:tailEnd/>
            </a:ln>
            <a:effectLst/>
          </p:spPr>
        </p:pic>
      </p:grpSp>
      <p:sp>
        <p:nvSpPr>
          <p:cNvPr id="23" name="矩形 22"/>
          <p:cNvSpPr/>
          <p:nvPr/>
        </p:nvSpPr>
        <p:spPr>
          <a:xfrm>
            <a:off x="3798712" y="2654111"/>
            <a:ext cx="755015" cy="252730"/>
          </a:xfrm>
          <a:prstGeom prst="rect">
            <a:avLst/>
          </a:prstGeom>
        </p:spPr>
        <p:txBody>
          <a:bodyPr wrap="none">
            <a:spAutoFit/>
          </a:bodyPr>
          <a:lstStyle/>
          <a:p>
            <a:r>
              <a:rPr lang="en-US" altLang="zh-CN" sz="1050" dirty="0" err="1">
                <a:latin typeface="+mn-lt"/>
              </a:rPr>
              <a:t>RefineNet</a:t>
            </a:r>
            <a:r>
              <a:rPr lang="en-US" altLang="zh-CN" sz="1050" dirty="0">
                <a:latin typeface="+mn-lt"/>
              </a:rPr>
              <a:t> </a:t>
            </a:r>
            <a:endParaRPr lang="zh-CN" altLang="en-US" sz="1050" dirty="0">
              <a:latin typeface="+mn-lt"/>
            </a:endParaRPr>
          </a:p>
        </p:txBody>
      </p:sp>
      <p:grpSp>
        <p:nvGrpSpPr>
          <p:cNvPr id="29" name="组合 28"/>
          <p:cNvGrpSpPr/>
          <p:nvPr/>
        </p:nvGrpSpPr>
        <p:grpSpPr>
          <a:xfrm>
            <a:off x="5544108" y="99473"/>
            <a:ext cx="3024336" cy="2625511"/>
            <a:chOff x="5796136" y="1124744"/>
            <a:chExt cx="4032448" cy="3500681"/>
          </a:xfrm>
        </p:grpSpPr>
        <p:sp>
          <p:nvSpPr>
            <p:cNvPr id="30" name="竖卷形 29"/>
            <p:cNvSpPr/>
            <p:nvPr/>
          </p:nvSpPr>
          <p:spPr>
            <a:xfrm>
              <a:off x="5909671" y="1124744"/>
              <a:ext cx="3162321" cy="2412373"/>
            </a:xfrm>
            <a:prstGeom prst="vertic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015"/>
            </a:p>
          </p:txBody>
        </p:sp>
        <p:sp>
          <p:nvSpPr>
            <p:cNvPr id="31" name="内容占位符 2"/>
            <p:cNvSpPr txBox="1">
              <a:spLocks noChangeArrowheads="1"/>
            </p:cNvSpPr>
            <p:nvPr/>
          </p:nvSpPr>
          <p:spPr bwMode="auto">
            <a:xfrm>
              <a:off x="5796136" y="1457073"/>
              <a:ext cx="403244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lvl="1" eaLnBrk="1" hangingPunct="1">
                <a:buFont typeface="Wingdings" panose="05000000000000000000" pitchFamily="2" charset="2"/>
                <a:buChar char="ü"/>
              </a:pPr>
              <a:r>
                <a:rPr lang="en-US" altLang="zh-CN" sz="1200" dirty="0" smtClean="0"/>
                <a:t>DeepLabv2 </a:t>
              </a:r>
              <a:r>
                <a:rPr lang="en-US" altLang="zh-CN" sz="1200" baseline="30000" dirty="0" smtClean="0"/>
                <a:t>[1]</a:t>
              </a:r>
              <a:endParaRPr lang="en-US" altLang="zh-CN" sz="1200" baseline="30000" dirty="0" smtClean="0"/>
            </a:p>
            <a:p>
              <a:pPr lvl="1" eaLnBrk="1" hangingPunct="1">
                <a:buFont typeface="Wingdings" panose="05000000000000000000" pitchFamily="2" charset="2"/>
                <a:buChar char="ü"/>
              </a:pPr>
              <a:r>
                <a:rPr lang="en-US" altLang="zh-CN" sz="1200" dirty="0" smtClean="0"/>
                <a:t>Attention </a:t>
              </a:r>
              <a:r>
                <a:rPr lang="en-US" altLang="zh-CN" sz="1200" baseline="30000" dirty="0" smtClean="0"/>
                <a:t>[2]</a:t>
              </a:r>
              <a:endParaRPr lang="en-US" altLang="zh-CN" sz="1200" dirty="0" smtClean="0"/>
            </a:p>
            <a:p>
              <a:pPr lvl="1" eaLnBrk="1" hangingPunct="1">
                <a:buFont typeface="Wingdings" panose="05000000000000000000" pitchFamily="2" charset="2"/>
                <a:buChar char="ü"/>
              </a:pPr>
              <a:r>
                <a:rPr lang="en-US" altLang="zh-CN" sz="1200" dirty="0" smtClean="0"/>
                <a:t> SSL </a:t>
              </a:r>
              <a:r>
                <a:rPr lang="en-US" altLang="zh-CN" sz="1200" baseline="30000" dirty="0" smtClean="0"/>
                <a:t>[3]</a:t>
              </a:r>
              <a:endParaRPr lang="en-US" altLang="zh-CN" sz="1200" dirty="0" smtClean="0"/>
            </a:p>
            <a:p>
              <a:pPr lvl="1" eaLnBrk="1" hangingPunct="1">
                <a:buFont typeface="Wingdings" panose="05000000000000000000" pitchFamily="2" charset="2"/>
                <a:buChar char="ü"/>
              </a:pPr>
              <a:r>
                <a:rPr lang="en-US" altLang="zh-CN" sz="1200" dirty="0" smtClean="0"/>
                <a:t> </a:t>
              </a:r>
              <a:r>
                <a:rPr lang="en-US" altLang="zh-CN" sz="1200" dirty="0" err="1" smtClean="0"/>
                <a:t>PSPNet</a:t>
              </a:r>
              <a:r>
                <a:rPr lang="en-US" altLang="zh-CN" sz="1200" dirty="0" smtClean="0"/>
                <a:t> </a:t>
              </a:r>
              <a:r>
                <a:rPr lang="en-US" altLang="zh-CN" sz="1200" baseline="30000" dirty="0" smtClean="0"/>
                <a:t>[4]</a:t>
              </a:r>
              <a:endParaRPr lang="en-US" altLang="zh-CN" sz="1200" dirty="0" smtClean="0"/>
            </a:p>
            <a:p>
              <a:pPr lvl="1" eaLnBrk="1" hangingPunct="1">
                <a:buFont typeface="Wingdings" panose="05000000000000000000" pitchFamily="2" charset="2"/>
                <a:buChar char="ü"/>
              </a:pPr>
              <a:r>
                <a:rPr lang="en-US" altLang="zh-CN" sz="1200" dirty="0" smtClean="0"/>
                <a:t> </a:t>
              </a:r>
              <a:r>
                <a:rPr lang="en-US" altLang="zh-CN" sz="1200" dirty="0" err="1" smtClean="0"/>
                <a:t>Refinenet</a:t>
              </a:r>
              <a:r>
                <a:rPr lang="en-US" altLang="zh-CN" sz="1200" dirty="0" smtClean="0"/>
                <a:t> </a:t>
              </a:r>
              <a:r>
                <a:rPr lang="en-US" altLang="zh-CN" sz="1200" baseline="30000" dirty="0" smtClean="0"/>
                <a:t>[5]</a:t>
              </a:r>
              <a:endParaRPr lang="en-US" altLang="zh-CN" sz="1200" baseline="30000" dirty="0" smtClean="0"/>
            </a:p>
            <a:p>
              <a:pPr lvl="1" eaLnBrk="1" hangingPunct="1">
                <a:buFont typeface="Wingdings" panose="05000000000000000000" pitchFamily="2" charset="2"/>
                <a:buChar char="ü"/>
              </a:pPr>
              <a:r>
                <a:rPr lang="en-US" altLang="zh-CN" sz="1200" dirty="0" smtClean="0"/>
                <a:t>Contextualized CNN </a:t>
              </a:r>
              <a:r>
                <a:rPr lang="en-US" altLang="zh-CN" sz="1200" baseline="30000" dirty="0" smtClean="0"/>
                <a:t>[6]</a:t>
              </a:r>
              <a:endParaRPr lang="en-US" altLang="zh-CN" sz="1200" baseline="30000" dirty="0" smtClean="0"/>
            </a:p>
            <a:p>
              <a:pPr lvl="1" eaLnBrk="1" hangingPunct="1">
                <a:buFont typeface="Wingdings" panose="05000000000000000000" pitchFamily="2" charset="2"/>
                <a:buChar char="ü"/>
              </a:pPr>
              <a:r>
                <a:rPr lang="en-US" altLang="zh-CN" sz="1200" dirty="0" smtClean="0">
                  <a:solidFill>
                    <a:srgbClr val="FF0000"/>
                  </a:solidFill>
                </a:rPr>
                <a:t>Combined Network</a:t>
              </a:r>
              <a:endParaRPr lang="zh-CN" altLang="en-US" sz="1350" dirty="0" smtClean="0">
                <a:solidFill>
                  <a:srgbClr val="FF0000"/>
                </a:solidFill>
              </a:endParaRPr>
            </a:p>
          </p:txBody>
        </p:sp>
      </p:grpSp>
      <p:sp>
        <p:nvSpPr>
          <p:cNvPr id="4" name="圆角矩形 3"/>
          <p:cNvSpPr/>
          <p:nvPr/>
        </p:nvSpPr>
        <p:spPr>
          <a:xfrm>
            <a:off x="4879163" y="4790850"/>
            <a:ext cx="1620180" cy="3240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5" dirty="0" smtClean="0">
                <a:solidFill>
                  <a:schemeClr val="tx1"/>
                </a:solidFill>
              </a:rPr>
              <a:t>classification</a:t>
            </a:r>
            <a:endParaRPr lang="zh-CN" altLang="en-US" sz="1015" dirty="0">
              <a:solidFill>
                <a:schemeClr val="tx1"/>
              </a:solidFill>
            </a:endParaRPr>
          </a:p>
        </p:txBody>
      </p:sp>
      <p:cxnSp>
        <p:nvCxnSpPr>
          <p:cNvPr id="11" name="肘形连接符 10"/>
          <p:cNvCxnSpPr>
            <a:stCxn id="5" idx="2"/>
            <a:endCxn id="4" idx="1"/>
          </p:cNvCxnSpPr>
          <p:nvPr/>
        </p:nvCxnSpPr>
        <p:spPr>
          <a:xfrm rot="16200000" flipH="1">
            <a:off x="4496590" y="4570295"/>
            <a:ext cx="166872" cy="59827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4" name="肘形连接符 13"/>
          <p:cNvCxnSpPr>
            <a:stCxn id="4" idx="3"/>
          </p:cNvCxnSpPr>
          <p:nvPr/>
        </p:nvCxnSpPr>
        <p:spPr>
          <a:xfrm flipV="1">
            <a:off x="6499343" y="4084566"/>
            <a:ext cx="315786" cy="86830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noChangeArrowheads="1"/>
          </p:cNvSpPr>
          <p:nvPr>
            <p:ph type="title"/>
          </p:nvPr>
        </p:nvSpPr>
        <p:spPr/>
        <p:txBody>
          <a:bodyPr/>
          <a:lstStyle/>
          <a:p>
            <a:pPr eaLnBrk="1" hangingPunct="1"/>
            <a:r>
              <a:rPr lang="en-US" altLang="zh-CN" dirty="0" smtClean="0"/>
              <a:t>VS-</a:t>
            </a:r>
            <a:r>
              <a:rPr lang="en-US" altLang="zh-CN" dirty="0" smtClean="0">
                <a:sym typeface="宋体" panose="02010600030101010101" pitchFamily="2" charset="-122"/>
              </a:rPr>
              <a:t>Network</a:t>
            </a:r>
            <a:endParaRPr lang="en-US" altLang="zh-CN" dirty="0" smtClean="0"/>
          </a:p>
        </p:txBody>
      </p:sp>
      <p:sp>
        <p:nvSpPr>
          <p:cNvPr id="55" name="TextBox 54"/>
          <p:cNvSpPr txBox="1"/>
          <p:nvPr/>
        </p:nvSpPr>
        <p:spPr>
          <a:xfrm>
            <a:off x="1517043" y="3972521"/>
            <a:ext cx="6141057" cy="783590"/>
          </a:xfrm>
          <a:prstGeom prst="rect">
            <a:avLst/>
          </a:prstGeom>
          <a:noFill/>
        </p:spPr>
        <p:txBody>
          <a:bodyPr wrap="square" rtlCol="0">
            <a:spAutoFit/>
          </a:bodyPr>
          <a:lstStyle/>
          <a:p>
            <a:pPr marL="342900" indent="-342900">
              <a:buFont typeface="Arial" panose="020B0604020202020204" pitchFamily="34" charset="0"/>
              <a:buChar char="•"/>
            </a:pPr>
            <a:r>
              <a:rPr lang="en-US" altLang="zh-CN" sz="1500" dirty="0" smtClean="0"/>
              <a:t>Frontal/Back-view models are trained with </a:t>
            </a:r>
            <a:endParaRPr lang="en-US" altLang="zh-CN" sz="1500" dirty="0" smtClean="0"/>
          </a:p>
          <a:p>
            <a:pPr marL="800100" lvl="1" indent="-342900">
              <a:buFont typeface="Arial" panose="020B0604020202020204" pitchFamily="34" charset="0"/>
              <a:buChar char="•"/>
            </a:pPr>
            <a:r>
              <a:rPr lang="en-US" altLang="zh-CN" sz="1500" dirty="0" smtClean="0">
                <a:solidFill>
                  <a:srgbClr val="FF0000"/>
                </a:solidFill>
              </a:rPr>
              <a:t>Separate data </a:t>
            </a:r>
            <a:r>
              <a:rPr lang="en-US" altLang="zh-CN" sz="1500" dirty="0" smtClean="0"/>
              <a:t>for arms, legs, and shoes models</a:t>
            </a:r>
            <a:endParaRPr lang="en-US" altLang="zh-CN" sz="1500" dirty="0" smtClean="0"/>
          </a:p>
          <a:p>
            <a:pPr marL="800100" lvl="1" indent="-342900">
              <a:buFont typeface="Arial" panose="020B0604020202020204" pitchFamily="34" charset="0"/>
              <a:buChar char="•"/>
            </a:pPr>
            <a:r>
              <a:rPr lang="en-US" altLang="zh-CN" sz="1500" dirty="0">
                <a:solidFill>
                  <a:srgbClr val="FF0000"/>
                </a:solidFill>
              </a:rPr>
              <a:t>Shared data </a:t>
            </a:r>
            <a:r>
              <a:rPr lang="en-US" altLang="zh-CN" sz="1500" dirty="0"/>
              <a:t>for </a:t>
            </a:r>
            <a:r>
              <a:rPr lang="en-US" altLang="zh-CN" sz="1500" dirty="0" smtClean="0"/>
              <a:t>other labels</a:t>
            </a:r>
            <a:endParaRPr lang="en-US" altLang="zh-CN" sz="1500" dirty="0"/>
          </a:p>
        </p:txBody>
      </p:sp>
      <p:grpSp>
        <p:nvGrpSpPr>
          <p:cNvPr id="37" name="组合 36"/>
          <p:cNvGrpSpPr/>
          <p:nvPr/>
        </p:nvGrpSpPr>
        <p:grpSpPr>
          <a:xfrm>
            <a:off x="1347511" y="1057421"/>
            <a:ext cx="6546356" cy="2663762"/>
            <a:chOff x="272682" y="3335513"/>
            <a:chExt cx="8728474" cy="3551683"/>
          </a:xfrm>
        </p:grpSpPr>
        <p:grpSp>
          <p:nvGrpSpPr>
            <p:cNvPr id="38" name="组合 37"/>
            <p:cNvGrpSpPr/>
            <p:nvPr/>
          </p:nvGrpSpPr>
          <p:grpSpPr>
            <a:xfrm>
              <a:off x="272682" y="3335513"/>
              <a:ext cx="8728474" cy="3551683"/>
              <a:chOff x="201244" y="2071678"/>
              <a:chExt cx="8728474" cy="3551683"/>
            </a:xfrm>
          </p:grpSpPr>
          <p:pic>
            <p:nvPicPr>
              <p:cNvPr id="41" name="图片 40"/>
              <p:cNvPicPr preferRelativeResize="0"/>
              <p:nvPr/>
            </p:nvPicPr>
            <p:blipFill>
              <a:blip r:embed="rId1">
                <a:extLst>
                  <a:ext uri="{28A0092B-C50C-407E-A947-70E740481C1C}">
                    <a14:useLocalDpi xmlns:a14="http://schemas.microsoft.com/office/drawing/2010/main" val="0"/>
                  </a:ext>
                </a:extLst>
              </a:blip>
              <a:stretch>
                <a:fillRect/>
              </a:stretch>
            </p:blipFill>
            <p:spPr>
              <a:xfrm>
                <a:off x="201244" y="3071810"/>
                <a:ext cx="900000" cy="1260000"/>
              </a:xfrm>
              <a:prstGeom prst="rect">
                <a:avLst/>
              </a:prstGeom>
              <a:scene3d>
                <a:camera prst="orthographicFront">
                  <a:rot lat="1500000" lon="19499985" rev="0"/>
                </a:camera>
                <a:lightRig rig="threePt" dir="t"/>
              </a:scene3d>
            </p:spPr>
          </p:pic>
          <p:pic>
            <p:nvPicPr>
              <p:cNvPr id="42" name="图片 41"/>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772748" y="3071810"/>
                <a:ext cx="900000" cy="1260000"/>
              </a:xfrm>
              <a:prstGeom prst="rect">
                <a:avLst/>
              </a:prstGeom>
              <a:scene3d>
                <a:camera prst="orthographicFront">
                  <a:rot lat="1500000" lon="19499985" rev="0"/>
                </a:camera>
                <a:lightRig rig="threePt" dir="t"/>
              </a:scene3d>
            </p:spPr>
          </p:pic>
          <p:sp>
            <p:nvSpPr>
              <p:cNvPr id="43" name="TextBox 22"/>
              <p:cNvSpPr txBox="1"/>
              <p:nvPr/>
            </p:nvSpPr>
            <p:spPr>
              <a:xfrm>
                <a:off x="272682" y="4429132"/>
                <a:ext cx="1571636" cy="336973"/>
              </a:xfrm>
              <a:prstGeom prst="rect">
                <a:avLst/>
              </a:prstGeom>
              <a:noFill/>
            </p:spPr>
            <p:txBody>
              <a:bodyPr wrap="square" rtlCol="0">
                <a:spAutoFit/>
              </a:bodyPr>
              <a:lstStyle/>
              <a:p>
                <a:r>
                  <a:rPr lang="en-US" altLang="zh-CN" sz="1050" dirty="0" smtClean="0"/>
                  <a:t>Input images</a:t>
                </a:r>
                <a:endParaRPr lang="en-US" altLang="zh-CN" sz="1050" dirty="0" smtClean="0"/>
              </a:p>
            </p:txBody>
          </p:sp>
          <p:sp>
            <p:nvSpPr>
              <p:cNvPr id="44" name="右箭头 43"/>
              <p:cNvSpPr/>
              <p:nvPr/>
            </p:nvSpPr>
            <p:spPr>
              <a:xfrm>
                <a:off x="1646878" y="3026083"/>
                <a:ext cx="1399054" cy="1311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75" dirty="0" smtClean="0">
                    <a:solidFill>
                      <a:schemeClr val="accent4"/>
                    </a:solidFill>
                  </a:rPr>
                  <a:t>Front-view</a:t>
                </a:r>
                <a:br>
                  <a:rPr lang="en-US" altLang="zh-CN" sz="975" dirty="0" smtClean="0">
                    <a:solidFill>
                      <a:schemeClr val="accent4"/>
                    </a:solidFill>
                  </a:rPr>
                </a:br>
                <a:r>
                  <a:rPr lang="en-US" altLang="zh-CN" sz="975" dirty="0" smtClean="0">
                    <a:solidFill>
                      <a:schemeClr val="accent4"/>
                    </a:solidFill>
                  </a:rPr>
                  <a:t>or</a:t>
                </a:r>
                <a:br>
                  <a:rPr lang="en-US" altLang="zh-CN" sz="975" dirty="0" smtClean="0">
                    <a:solidFill>
                      <a:schemeClr val="accent4"/>
                    </a:solidFill>
                  </a:rPr>
                </a:br>
                <a:r>
                  <a:rPr lang="en-US" altLang="zh-CN" sz="975" dirty="0" smtClean="0">
                    <a:solidFill>
                      <a:schemeClr val="accent4"/>
                    </a:solidFill>
                  </a:rPr>
                  <a:t>Back-view?</a:t>
                </a:r>
                <a:endParaRPr lang="zh-CN" altLang="en-US" sz="975" dirty="0">
                  <a:solidFill>
                    <a:schemeClr val="accent4"/>
                  </a:solidFill>
                </a:endParaRPr>
              </a:p>
            </p:txBody>
          </p:sp>
          <p:sp>
            <p:nvSpPr>
              <p:cNvPr id="45" name="TextBox 24"/>
              <p:cNvSpPr txBox="1"/>
              <p:nvPr/>
            </p:nvSpPr>
            <p:spPr>
              <a:xfrm>
                <a:off x="3286116" y="4357694"/>
                <a:ext cx="1428760" cy="336973"/>
              </a:xfrm>
              <a:prstGeom prst="rect">
                <a:avLst/>
              </a:prstGeom>
              <a:noFill/>
            </p:spPr>
            <p:txBody>
              <a:bodyPr wrap="square" rtlCol="0">
                <a:spAutoFit/>
              </a:bodyPr>
              <a:lstStyle/>
              <a:p>
                <a:r>
                  <a:rPr lang="en-US" altLang="zh-CN" sz="1050" dirty="0" smtClean="0"/>
                  <a:t>View classifier</a:t>
                </a:r>
                <a:endParaRPr lang="en-US" altLang="zh-CN" sz="1050" dirty="0" smtClean="0"/>
              </a:p>
            </p:txBody>
          </p:sp>
          <p:sp>
            <p:nvSpPr>
              <p:cNvPr id="46" name="右箭头 45"/>
              <p:cNvSpPr/>
              <p:nvPr/>
            </p:nvSpPr>
            <p:spPr>
              <a:xfrm rot="20364128">
                <a:off x="4883379" y="2781401"/>
                <a:ext cx="1357322"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Front-view</a:t>
                </a:r>
                <a:endParaRPr lang="zh-CN" altLang="en-US" sz="1050" dirty="0">
                  <a:solidFill>
                    <a:schemeClr val="accent4"/>
                  </a:solidFill>
                </a:endParaRPr>
              </a:p>
            </p:txBody>
          </p:sp>
          <p:pic>
            <p:nvPicPr>
              <p:cNvPr id="47" name="图片 46"/>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6286512" y="2071678"/>
                <a:ext cx="428628" cy="1091053"/>
              </a:xfrm>
              <a:prstGeom prst="rect">
                <a:avLst/>
              </a:prstGeom>
              <a:scene3d>
                <a:camera prst="orthographicFront">
                  <a:rot lat="3000000" lon="19499965" rev="21599974"/>
                </a:camera>
                <a:lightRig rig="threePt" dir="t"/>
              </a:scene3d>
            </p:spPr>
          </p:pic>
          <p:pic>
            <p:nvPicPr>
              <p:cNvPr id="48" name="图片 47"/>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7815405" y="2143116"/>
                <a:ext cx="399933" cy="1000132"/>
              </a:xfrm>
              <a:prstGeom prst="rect">
                <a:avLst/>
              </a:prstGeom>
              <a:scene3d>
                <a:camera prst="orthographicFront">
                  <a:rot lat="3000000" lon="19499965" rev="21599971"/>
                </a:camera>
                <a:lightRig rig="threePt" dir="t"/>
              </a:scene3d>
            </p:spPr>
          </p:pic>
          <p:pic>
            <p:nvPicPr>
              <p:cNvPr id="49" name="图片 48"/>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7786710" y="4143380"/>
                <a:ext cx="428628" cy="1214446"/>
              </a:xfrm>
              <a:prstGeom prst="rect">
                <a:avLst/>
              </a:prstGeom>
              <a:scene3d>
                <a:camera prst="orthographicFront">
                  <a:rot lat="3300002" lon="19499985" rev="21599986"/>
                </a:camera>
                <a:lightRig rig="threePt" dir="t"/>
              </a:scene3d>
            </p:spPr>
          </p:pic>
          <p:sp>
            <p:nvSpPr>
              <p:cNvPr id="50" name="右箭头 49"/>
              <p:cNvSpPr/>
              <p:nvPr/>
            </p:nvSpPr>
            <p:spPr>
              <a:xfrm rot="1212826">
                <a:off x="4899248" y="4152474"/>
                <a:ext cx="1357322"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accent4"/>
                    </a:solidFill>
                  </a:rPr>
                  <a:t>Back-view</a:t>
                </a:r>
                <a:endParaRPr lang="en-US" altLang="zh-CN" sz="1050" dirty="0" smtClean="0">
                  <a:solidFill>
                    <a:schemeClr val="accent4"/>
                  </a:solidFill>
                </a:endParaRPr>
              </a:p>
            </p:txBody>
          </p:sp>
          <p:pic>
            <p:nvPicPr>
              <p:cNvPr id="51" name="Picture 7" descr="C:\Users\Bear\Desktop\lipppt\vgg16 - 副本.png"/>
              <p:cNvPicPr>
                <a:picLocks noChangeAspect="1" noChangeArrowheads="1"/>
              </p:cNvPicPr>
              <p:nvPr/>
            </p:nvPicPr>
            <p:blipFill>
              <a:blip r:embed="rId5" cstate="print"/>
              <a:srcRect/>
              <a:stretch>
                <a:fillRect/>
              </a:stretch>
            </p:blipFill>
            <p:spPr bwMode="auto">
              <a:xfrm>
                <a:off x="3071802" y="3071810"/>
                <a:ext cx="1795024" cy="1054099"/>
              </a:xfrm>
              <a:prstGeom prst="rect">
                <a:avLst/>
              </a:prstGeom>
              <a:noFill/>
            </p:spPr>
          </p:pic>
          <p:sp>
            <p:nvSpPr>
              <p:cNvPr id="52" name="TextBox 32"/>
              <p:cNvSpPr txBox="1"/>
              <p:nvPr/>
            </p:nvSpPr>
            <p:spPr>
              <a:xfrm>
                <a:off x="6000792" y="3143248"/>
                <a:ext cx="2928926" cy="336973"/>
              </a:xfrm>
              <a:prstGeom prst="rect">
                <a:avLst/>
              </a:prstGeom>
              <a:noFill/>
            </p:spPr>
            <p:txBody>
              <a:bodyPr wrap="square" rtlCol="0">
                <a:spAutoFit/>
              </a:bodyPr>
              <a:lstStyle/>
              <a:p>
                <a:r>
                  <a:rPr lang="en-US" altLang="zh-CN" sz="1050" dirty="0" smtClean="0"/>
                  <a:t>Front-view image parsing network</a:t>
                </a:r>
                <a:endParaRPr lang="zh-CN" altLang="en-US" sz="1050" dirty="0"/>
              </a:p>
            </p:txBody>
          </p:sp>
          <p:sp>
            <p:nvSpPr>
              <p:cNvPr id="53" name="TextBox 33"/>
              <p:cNvSpPr txBox="1"/>
              <p:nvPr/>
            </p:nvSpPr>
            <p:spPr>
              <a:xfrm>
                <a:off x="6000760" y="5286388"/>
                <a:ext cx="2928926" cy="336973"/>
              </a:xfrm>
              <a:prstGeom prst="rect">
                <a:avLst/>
              </a:prstGeom>
              <a:noFill/>
            </p:spPr>
            <p:txBody>
              <a:bodyPr wrap="square" rtlCol="0">
                <a:spAutoFit/>
              </a:bodyPr>
              <a:lstStyle/>
              <a:p>
                <a:r>
                  <a:rPr lang="en-US" altLang="zh-CN" sz="1050" dirty="0" smtClean="0"/>
                  <a:t>Back-view image parsing network</a:t>
                </a:r>
                <a:endParaRPr lang="zh-CN" altLang="en-US" sz="1050" dirty="0"/>
              </a:p>
            </p:txBody>
          </p:sp>
          <p:pic>
            <p:nvPicPr>
              <p:cNvPr id="54" name="图片 53"/>
              <p:cNvPicPr preferRelativeResize="0"/>
              <p:nvPr/>
            </p:nvPicPr>
            <p:blipFill>
              <a:blip r:embed="rId6" cstate="print">
                <a:extLst>
                  <a:ext uri="{28A0092B-C50C-407E-A947-70E740481C1C}">
                    <a14:useLocalDpi xmlns:a14="http://schemas.microsoft.com/office/drawing/2010/main" val="0"/>
                  </a:ext>
                </a:extLst>
              </a:blip>
              <a:stretch>
                <a:fillRect/>
              </a:stretch>
            </p:blipFill>
            <p:spPr>
              <a:xfrm>
                <a:off x="6286512" y="4143380"/>
                <a:ext cx="428628" cy="1214446"/>
              </a:xfrm>
              <a:prstGeom prst="rect">
                <a:avLst/>
              </a:prstGeom>
              <a:scene3d>
                <a:camera prst="orthographicFront">
                  <a:rot lat="3300002" lon="19499981" rev="21599983"/>
                </a:camera>
                <a:lightRig rig="threePt" dir="t"/>
              </a:scene3d>
            </p:spPr>
          </p:pic>
        </p:grpSp>
        <p:pic>
          <p:nvPicPr>
            <p:cNvPr id="39" name="Picture 4" descr="C:\Users\Bear\Desktop\lipppt\psp.png"/>
            <p:cNvPicPr>
              <a:picLocks noChangeAspect="1" noChangeArrowheads="1"/>
            </p:cNvPicPr>
            <p:nvPr/>
          </p:nvPicPr>
          <p:blipFill>
            <a:blip r:embed="rId7" cstate="print"/>
            <a:srcRect/>
            <a:stretch>
              <a:fillRect/>
            </a:stretch>
          </p:blipFill>
          <p:spPr bwMode="auto">
            <a:xfrm>
              <a:off x="6786578" y="3714752"/>
              <a:ext cx="1071570" cy="404215"/>
            </a:xfrm>
            <a:prstGeom prst="rect">
              <a:avLst/>
            </a:prstGeom>
            <a:noFill/>
          </p:spPr>
        </p:pic>
        <p:pic>
          <p:nvPicPr>
            <p:cNvPr id="40" name="Picture 4" descr="C:\Users\Bear\Desktop\lipppt\psp.png"/>
            <p:cNvPicPr>
              <a:picLocks noChangeAspect="1" noChangeArrowheads="1"/>
            </p:cNvPicPr>
            <p:nvPr/>
          </p:nvPicPr>
          <p:blipFill>
            <a:blip r:embed="rId7" cstate="print"/>
            <a:srcRect/>
            <a:stretch>
              <a:fillRect/>
            </a:stretch>
          </p:blipFill>
          <p:spPr bwMode="auto">
            <a:xfrm>
              <a:off x="6786578" y="5857892"/>
              <a:ext cx="1071570" cy="404215"/>
            </a:xfrm>
            <a:prstGeom prst="rect">
              <a:avLst/>
            </a:prstGeom>
            <a:noFill/>
          </p:spPr>
        </p:pic>
      </p:grpSp>
      <p:sp>
        <p:nvSpPr>
          <p:cNvPr id="59" name="圆角矩形 58"/>
          <p:cNvSpPr/>
          <p:nvPr/>
        </p:nvSpPr>
        <p:spPr>
          <a:xfrm>
            <a:off x="1223628" y="1110999"/>
            <a:ext cx="6750750" cy="2554819"/>
          </a:xfrm>
          <a:prstGeom prst="roundRect">
            <a:avLst>
              <a:gd name="adj" fmla="val 12163"/>
            </a:avLst>
          </a:prstGeom>
          <a:noFill/>
          <a:ln>
            <a:solidFill>
              <a:srgbClr val="83838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015"/>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of VS-Net</a:t>
            </a:r>
            <a:endParaRPr lang="zh-CN" altLang="en-US" dirty="0"/>
          </a:p>
        </p:txBody>
      </p:sp>
      <p:sp>
        <p:nvSpPr>
          <p:cNvPr id="5" name="内容占位符 4"/>
          <p:cNvSpPr>
            <a:spLocks noGrp="1"/>
          </p:cNvSpPr>
          <p:nvPr>
            <p:ph idx="1"/>
          </p:nvPr>
        </p:nvSpPr>
        <p:spPr/>
        <p:txBody>
          <a:bodyPr/>
          <a:lstStyle/>
          <a:p>
            <a:r>
              <a:rPr lang="en-US" altLang="zh-CN" sz="1800" dirty="0" smtClean="0"/>
              <a:t>Significant</a:t>
            </a:r>
            <a:r>
              <a:rPr lang="en-US" altLang="zh-CN" sz="1800" dirty="0"/>
              <a:t> </a:t>
            </a:r>
            <a:r>
              <a:rPr lang="en-US" altLang="zh-CN" sz="1800" dirty="0" smtClean="0"/>
              <a:t>improvements for left/right -related </a:t>
            </a:r>
            <a:r>
              <a:rPr lang="en-US" altLang="zh-CN" sz="1800" dirty="0"/>
              <a:t>categories</a:t>
            </a:r>
            <a:endParaRPr lang="zh-CN" altLang="en-US" sz="18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1670" y="2193708"/>
            <a:ext cx="2364900" cy="1935972"/>
          </a:xfrm>
          <a:prstGeom prst="rect">
            <a:avLst/>
          </a:prstGeom>
        </p:spPr>
      </p:pic>
      <p:pic>
        <p:nvPicPr>
          <p:cNvPr id="7" name="图片 6"/>
          <p:cNvPicPr>
            <a:picLocks noChangeAspect="1"/>
          </p:cNvPicPr>
          <p:nvPr/>
        </p:nvPicPr>
        <p:blipFill>
          <a:blip r:embed="rId2"/>
          <a:stretch>
            <a:fillRect/>
          </a:stretch>
        </p:blipFill>
        <p:spPr>
          <a:xfrm>
            <a:off x="3966571" y="2193709"/>
            <a:ext cx="2057241" cy="1935972"/>
          </a:xfrm>
          <a:prstGeom prst="rect">
            <a:avLst/>
          </a:prstGeom>
        </p:spPr>
      </p:pic>
      <p:grpSp>
        <p:nvGrpSpPr>
          <p:cNvPr id="8" name="组合 7"/>
          <p:cNvGrpSpPr/>
          <p:nvPr/>
        </p:nvGrpSpPr>
        <p:grpSpPr>
          <a:xfrm>
            <a:off x="6203086" y="2204748"/>
            <a:ext cx="1514772" cy="1809761"/>
            <a:chOff x="6741267" y="2466608"/>
            <a:chExt cx="2019696" cy="2413014"/>
          </a:xfrm>
        </p:grpSpPr>
        <p:pic>
          <p:nvPicPr>
            <p:cNvPr id="9" name="图片 8"/>
            <p:cNvPicPr>
              <a:picLocks noChangeAspect="1"/>
            </p:cNvPicPr>
            <p:nvPr/>
          </p:nvPicPr>
          <p:blipFill>
            <a:blip r:embed="rId3"/>
            <a:stretch>
              <a:fillRect/>
            </a:stretch>
          </p:blipFill>
          <p:spPr>
            <a:xfrm>
              <a:off x="6741267" y="2494940"/>
              <a:ext cx="1023858" cy="2384682"/>
            </a:xfrm>
            <a:prstGeom prst="rect">
              <a:avLst/>
            </a:prstGeom>
          </p:spPr>
        </p:pic>
        <p:pic>
          <p:nvPicPr>
            <p:cNvPr id="10" name="图片 9"/>
            <p:cNvPicPr>
              <a:picLocks noChangeAspect="1"/>
            </p:cNvPicPr>
            <p:nvPr/>
          </p:nvPicPr>
          <p:blipFill>
            <a:blip r:embed="rId4"/>
            <a:stretch>
              <a:fillRect/>
            </a:stretch>
          </p:blipFill>
          <p:spPr>
            <a:xfrm>
              <a:off x="7687422" y="2466608"/>
              <a:ext cx="1073541" cy="2172746"/>
            </a:xfrm>
            <a:prstGeom prst="rect">
              <a:avLst/>
            </a:prstGeom>
          </p:spPr>
        </p:pic>
      </p:grpSp>
      <p:sp>
        <p:nvSpPr>
          <p:cNvPr id="3" name="文本框 2"/>
          <p:cNvSpPr txBox="1"/>
          <p:nvPr/>
        </p:nvSpPr>
        <p:spPr>
          <a:xfrm>
            <a:off x="1817694" y="4204294"/>
            <a:ext cx="2376264" cy="275590"/>
          </a:xfrm>
          <a:prstGeom prst="rect">
            <a:avLst/>
          </a:prstGeom>
          <a:noFill/>
        </p:spPr>
        <p:txBody>
          <a:bodyPr wrap="square" rtlCol="0">
            <a:spAutoFit/>
          </a:bodyPr>
          <a:lstStyle/>
          <a:p>
            <a:r>
              <a:rPr lang="en-US" altLang="zh-CN" sz="1200" dirty="0" smtClean="0"/>
              <a:t>Image    </a:t>
            </a:r>
            <a:r>
              <a:rPr lang="en-US" altLang="zh-CN" sz="1200" dirty="0" err="1" smtClean="0"/>
              <a:t>PSPNet</a:t>
            </a:r>
            <a:r>
              <a:rPr lang="en-US" altLang="zh-CN" sz="1200" dirty="0" smtClean="0"/>
              <a:t>       VS-Net</a:t>
            </a:r>
            <a:endParaRPr lang="zh-CN" altLang="en-US" sz="1200" dirty="0"/>
          </a:p>
        </p:txBody>
      </p:sp>
      <p:sp>
        <p:nvSpPr>
          <p:cNvPr id="11" name="文本框 10"/>
          <p:cNvSpPr txBox="1"/>
          <p:nvPr/>
        </p:nvSpPr>
        <p:spPr>
          <a:xfrm>
            <a:off x="3966570" y="4204294"/>
            <a:ext cx="2387628" cy="275590"/>
          </a:xfrm>
          <a:prstGeom prst="rect">
            <a:avLst/>
          </a:prstGeom>
          <a:noFill/>
        </p:spPr>
        <p:txBody>
          <a:bodyPr wrap="square" rtlCol="0">
            <a:spAutoFit/>
          </a:bodyPr>
          <a:lstStyle/>
          <a:p>
            <a:r>
              <a:rPr lang="en-US" altLang="zh-CN" sz="1200" dirty="0" smtClean="0"/>
              <a:t>Image      </a:t>
            </a:r>
            <a:r>
              <a:rPr lang="en-US" altLang="zh-CN" sz="1200" dirty="0" err="1" smtClean="0"/>
              <a:t>PSPNet</a:t>
            </a:r>
            <a:r>
              <a:rPr lang="en-US" altLang="zh-CN" sz="1200" dirty="0"/>
              <a:t> </a:t>
            </a:r>
            <a:r>
              <a:rPr lang="en-US" altLang="zh-CN" sz="1200" dirty="0" smtClean="0"/>
              <a:t>      VS-Net</a:t>
            </a:r>
            <a:endParaRPr lang="zh-CN" alt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1125" y="2297878"/>
            <a:ext cx="6486525" cy="31115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350" dirty="0" smtClean="0">
                <a:solidFill>
                  <a:schemeClr val="tx1"/>
                </a:solidFill>
                <a:latin typeface="+mn-ea"/>
                <a:ea typeface="+mn-ea"/>
              </a:rPr>
              <a:t>电子商务销售额于</a:t>
            </a:r>
            <a:r>
              <a:rPr lang="en-US" altLang="zh-CN" sz="1350" dirty="0" smtClean="0">
                <a:solidFill>
                  <a:schemeClr val="tx1"/>
                </a:solidFill>
                <a:latin typeface="+mn-ea"/>
                <a:ea typeface="+mn-ea"/>
              </a:rPr>
              <a:t>2016</a:t>
            </a:r>
            <a:r>
              <a:rPr lang="zh-CN" altLang="en-US" sz="1350" dirty="0" smtClean="0">
                <a:solidFill>
                  <a:schemeClr val="tx1"/>
                </a:solidFill>
                <a:latin typeface="+mn-ea"/>
                <a:ea typeface="+mn-ea"/>
              </a:rPr>
              <a:t>年已达</a:t>
            </a:r>
            <a:r>
              <a:rPr lang="en-US" altLang="zh-CN" sz="1350" dirty="0" smtClean="0">
                <a:solidFill>
                  <a:schemeClr val="tx1"/>
                </a:solidFill>
                <a:latin typeface="+mn-ea"/>
                <a:ea typeface="+mn-ea"/>
              </a:rPr>
              <a:t>1.922</a:t>
            </a:r>
            <a:r>
              <a:rPr lang="zh-CN" altLang="en-US" sz="1350" dirty="0" smtClean="0">
                <a:solidFill>
                  <a:schemeClr val="tx1"/>
                </a:solidFill>
                <a:latin typeface="+mn-ea"/>
                <a:ea typeface="+mn-ea"/>
              </a:rPr>
              <a:t>万亿美金， 在</a:t>
            </a:r>
            <a:r>
              <a:rPr lang="en-US" altLang="zh-CN" sz="1350" dirty="0" smtClean="0">
                <a:solidFill>
                  <a:schemeClr val="tx1"/>
                </a:solidFill>
                <a:latin typeface="+mn-ea"/>
                <a:ea typeface="+mn-ea"/>
              </a:rPr>
              <a:t>2018</a:t>
            </a:r>
            <a:r>
              <a:rPr lang="zh-CN" altLang="en-US" sz="1350" dirty="0" smtClean="0">
                <a:solidFill>
                  <a:schemeClr val="tx1"/>
                </a:solidFill>
                <a:latin typeface="+mn-ea"/>
                <a:ea typeface="+mn-ea"/>
              </a:rPr>
              <a:t>年将到达</a:t>
            </a:r>
            <a:r>
              <a:rPr lang="en-US" altLang="zh-CN" sz="1350" dirty="0" smtClean="0">
                <a:solidFill>
                  <a:schemeClr val="tx1"/>
                </a:solidFill>
                <a:latin typeface="+mn-lt"/>
                <a:ea typeface="+mn-ea"/>
              </a:rPr>
              <a:t>2.356</a:t>
            </a:r>
            <a:r>
              <a:rPr lang="en-US" altLang="zh-CN" sz="1350" dirty="0" smtClean="0">
                <a:solidFill>
                  <a:schemeClr val="tx1"/>
                </a:solidFill>
                <a:latin typeface="+mn-ea"/>
                <a:ea typeface="+mn-ea"/>
              </a:rPr>
              <a:t> </a:t>
            </a:r>
            <a:r>
              <a:rPr lang="zh-CN" altLang="en-US" sz="1350" dirty="0" smtClean="0">
                <a:solidFill>
                  <a:schemeClr val="tx1"/>
                </a:solidFill>
                <a:latin typeface="+mn-ea"/>
                <a:ea typeface="+mn-ea"/>
              </a:rPr>
              <a:t>万亿美金</a:t>
            </a:r>
            <a:r>
              <a:rPr lang="en-US" altLang="en-US" sz="1350" baseline="30000" dirty="0" smtClean="0">
                <a:solidFill>
                  <a:schemeClr val="tx1"/>
                </a:solidFill>
                <a:latin typeface="+mn-ea"/>
                <a:ea typeface="+mn-ea"/>
              </a:rPr>
              <a:t>[1] </a:t>
            </a:r>
            <a:r>
              <a:rPr lang="zh-CN" altLang="en-US" sz="1350" dirty="0" smtClean="0">
                <a:solidFill>
                  <a:schemeClr val="tx1"/>
                </a:solidFill>
                <a:latin typeface="+mn-ea"/>
                <a:ea typeface="+mn-ea"/>
              </a:rPr>
              <a:t>。</a:t>
            </a:r>
            <a:r>
              <a:rPr lang="en-US" altLang="en-US" sz="1350" dirty="0" smtClean="0">
                <a:solidFill>
                  <a:schemeClr val="tx1"/>
                </a:solidFill>
                <a:latin typeface="+mn-ea"/>
                <a:ea typeface="+mn-ea"/>
              </a:rPr>
              <a:t> </a:t>
            </a:r>
            <a:endParaRPr lang="en-US" altLang="en-US" sz="1350" dirty="0" smtClean="0">
              <a:solidFill>
                <a:schemeClr val="tx1"/>
              </a:solidFill>
              <a:latin typeface="+mn-ea"/>
              <a:ea typeface="+mn-ea"/>
            </a:endParaRPr>
          </a:p>
        </p:txBody>
      </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66450" y="1327268"/>
            <a:ext cx="684723" cy="583873"/>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6186" y="1488360"/>
            <a:ext cx="717777" cy="278540"/>
          </a:xfrm>
          <a:prstGeom prst="rect">
            <a:avLst/>
          </a:prstGeom>
        </p:spPr>
      </p:pic>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12719" r="10391" b="16125"/>
          <a:stretch>
            <a:fillRect/>
          </a:stretch>
        </p:blipFill>
        <p:spPr>
          <a:xfrm>
            <a:off x="1317964" y="1394447"/>
            <a:ext cx="702078" cy="434257"/>
          </a:xfrm>
          <a:prstGeom prst="rect">
            <a:avLst/>
          </a:pr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5202" y="1430629"/>
            <a:ext cx="724394" cy="439027"/>
          </a:xfrm>
          <a:prstGeom prst="rect">
            <a:avLst/>
          </a:prstGeom>
        </p:spPr>
      </p:pic>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8640" y="1482550"/>
            <a:ext cx="869675" cy="346154"/>
          </a:xfrm>
          <a:prstGeom prst="rect">
            <a:avLst/>
          </a:prstGeom>
        </p:spPr>
      </p:pic>
      <p:pic>
        <p:nvPicPr>
          <p:cNvPr id="45" name="图片 44"/>
          <p:cNvPicPr>
            <a:picLocks noChangeAspect="1"/>
          </p:cNvPicPr>
          <p:nvPr/>
        </p:nvPicPr>
        <p:blipFill rotWithShape="1">
          <a:blip r:embed="rId6">
            <a:extLst>
              <a:ext uri="{28A0092B-C50C-407E-A947-70E740481C1C}">
                <a14:useLocalDpi xmlns:a14="http://schemas.microsoft.com/office/drawing/2010/main" val="0"/>
              </a:ext>
            </a:extLst>
          </a:blip>
          <a:srcRect b="17750"/>
          <a:stretch>
            <a:fillRect/>
          </a:stretch>
        </p:blipFill>
        <p:spPr>
          <a:xfrm>
            <a:off x="3060003" y="1351542"/>
            <a:ext cx="650852" cy="535327"/>
          </a:xfrm>
          <a:prstGeom prst="rect">
            <a:avLst/>
          </a:prstGeom>
        </p:spPr>
      </p:pic>
      <p:pic>
        <p:nvPicPr>
          <p:cNvPr id="46" name="图片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13773" y="1428338"/>
            <a:ext cx="1006578" cy="434842"/>
          </a:xfrm>
          <a:prstGeom prst="rect">
            <a:avLst/>
          </a:prstGeom>
        </p:spPr>
      </p:pic>
      <p:sp>
        <p:nvSpPr>
          <p:cNvPr id="47" name="标题 2"/>
          <p:cNvSpPr txBox="1"/>
          <p:nvPr/>
        </p:nvSpPr>
        <p:spPr>
          <a:xfrm>
            <a:off x="2066027" y="0"/>
            <a:ext cx="4677935" cy="507761"/>
          </a:xfrm>
          <a:prstGeom prst="rect">
            <a:avLst/>
          </a:prstGeom>
        </p:spPr>
        <p:txBody>
          <a:bodyPr vert="horz" lIns="68580" tIns="34290" rIns="68580" bIns="34290" rtlCol="0" anchor="b">
            <a:noAutofit/>
          </a:bodyPr>
          <a:lstStyle/>
          <a:p>
            <a:pPr lvl="0" algn="ctr" defTabSz="914400">
              <a:lnSpc>
                <a:spcPct val="90000"/>
              </a:lnSpc>
              <a:spcBef>
                <a:spcPct val="0"/>
              </a:spcBef>
            </a:pPr>
            <a:r>
              <a:rPr lang="en-US" altLang="zh-CN" sz="1800" b="1" dirty="0" smtClean="0">
                <a:latin typeface="+mn-ea"/>
              </a:rPr>
              <a:t>Part5:</a:t>
            </a:r>
            <a:r>
              <a:rPr lang="zh-CN" altLang="en-US" sz="1800" b="1" dirty="0" smtClean="0">
                <a:latin typeface="+mn-ea"/>
              </a:rPr>
              <a:t>人体美学</a:t>
            </a:r>
            <a:endParaRPr kumimoji="0" lang="zh-CN" altLang="en-US" sz="1800" b="1" i="0" u="none" strike="noStrike" kern="1200" cap="none" spc="0" normalizeH="0" baseline="0" noProof="0" dirty="0">
              <a:ln>
                <a:noFill/>
              </a:ln>
              <a:solidFill>
                <a:schemeClr val="tx1"/>
              </a:solidFill>
              <a:effectLst/>
              <a:uLnTx/>
              <a:uFillTx/>
              <a:latin typeface="+mn-ea"/>
              <a:cs typeface="+mj-cs"/>
            </a:endParaRPr>
          </a:p>
        </p:txBody>
      </p:sp>
      <p:sp>
        <p:nvSpPr>
          <p:cNvPr id="48" name="矩形 47"/>
          <p:cNvSpPr/>
          <p:nvPr/>
        </p:nvSpPr>
        <p:spPr>
          <a:xfrm>
            <a:off x="1245159" y="981575"/>
            <a:ext cx="1964690" cy="368300"/>
          </a:xfrm>
          <a:prstGeom prst="rect">
            <a:avLst/>
          </a:prstGeom>
        </p:spPr>
        <p:txBody>
          <a:bodyPr wrap="none">
            <a:spAutoFit/>
          </a:bodyPr>
          <a:lstStyle/>
          <a:p>
            <a:pPr algn="just">
              <a:buFont typeface="Wingdings" panose="05000000000000000000" pitchFamily="2" charset="2"/>
              <a:buChar char="Ø"/>
            </a:pPr>
            <a:r>
              <a:rPr lang="zh-CN" altLang="en-US" sz="1800" dirty="0" smtClean="0">
                <a:latin typeface="+mn-ea"/>
              </a:rPr>
              <a:t>电商蓬勃发展：</a:t>
            </a:r>
            <a:endParaRPr lang="en-US" altLang="zh-CN" sz="1800" dirty="0" smtClean="0">
              <a:latin typeface="+mn-ea"/>
            </a:endParaRPr>
          </a:p>
        </p:txBody>
      </p:sp>
      <p:sp>
        <p:nvSpPr>
          <p:cNvPr id="49" name="TextBox 48"/>
          <p:cNvSpPr txBox="1"/>
          <p:nvPr/>
        </p:nvSpPr>
        <p:spPr>
          <a:xfrm>
            <a:off x="1599928" y="4752544"/>
            <a:ext cx="5572397" cy="275590"/>
          </a:xfrm>
          <a:prstGeom prst="rect">
            <a:avLst/>
          </a:prstGeom>
          <a:noFill/>
        </p:spPr>
        <p:txBody>
          <a:bodyPr wrap="square" rtlCol="0">
            <a:spAutoFit/>
          </a:bodyPr>
          <a:lstStyle/>
          <a:p>
            <a:pPr algn="just"/>
            <a:r>
              <a:rPr lang="en-US" altLang="en-US" sz="1200" dirty="0" smtClean="0">
                <a:latin typeface="+mn-ea"/>
              </a:rPr>
              <a:t>[1]  </a:t>
            </a:r>
            <a:r>
              <a:rPr lang="en-US" altLang="en-US" sz="1200" dirty="0" smtClean="0">
                <a:latin typeface="+mn-ea"/>
                <a:hlinkClick r:id="rId8"/>
              </a:rPr>
              <a:t>http://www.emarketer.com/</a:t>
            </a:r>
            <a:r>
              <a:rPr lang="en-US" altLang="en-US" sz="1200" dirty="0" smtClean="0">
                <a:latin typeface="+mn-ea"/>
              </a:rPr>
              <a:t>.</a:t>
            </a:r>
            <a:endParaRPr lang="en-US" altLang="en-US" sz="1200" dirty="0" smtClean="0">
              <a:latin typeface="+mn-ea"/>
            </a:endParaRPr>
          </a:p>
        </p:txBody>
      </p:sp>
      <p:sp>
        <p:nvSpPr>
          <p:cNvPr id="50" name="矩形 49"/>
          <p:cNvSpPr/>
          <p:nvPr/>
        </p:nvSpPr>
        <p:spPr>
          <a:xfrm>
            <a:off x="1153306" y="1905500"/>
            <a:ext cx="2879090" cy="368300"/>
          </a:xfrm>
          <a:prstGeom prst="rect">
            <a:avLst/>
          </a:prstGeom>
        </p:spPr>
        <p:txBody>
          <a:bodyPr wrap="none">
            <a:spAutoFit/>
          </a:bodyPr>
          <a:lstStyle/>
          <a:p>
            <a:pPr algn="just">
              <a:buFont typeface="Wingdings" panose="05000000000000000000" pitchFamily="2" charset="2"/>
              <a:buChar char="Ø"/>
            </a:pPr>
            <a:r>
              <a:rPr lang="zh-CN" altLang="en-US" sz="1800" dirty="0" smtClean="0">
                <a:latin typeface="+mn-ea"/>
              </a:rPr>
              <a:t>美妆产业带来丰厚利润：</a:t>
            </a:r>
            <a:endParaRPr lang="en-US" altLang="zh-CN" sz="1800" dirty="0" smtClean="0">
              <a:latin typeface="+mn-ea"/>
            </a:endParaRPr>
          </a:p>
        </p:txBody>
      </p:sp>
      <p:pic>
        <p:nvPicPr>
          <p:cNvPr id="22" name="图片 21" descr="im_as.gif"/>
          <p:cNvPicPr>
            <a:picLocks noChangeAspect="1"/>
          </p:cNvPicPr>
          <p:nvPr/>
        </p:nvPicPr>
        <p:blipFill>
          <a:blip r:embed="rId9"/>
          <a:stretch>
            <a:fillRect/>
          </a:stretch>
        </p:blipFill>
        <p:spPr>
          <a:xfrm>
            <a:off x="2945606" y="2607469"/>
            <a:ext cx="3950494" cy="2184391"/>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1979712" y="1275606"/>
          <a:ext cx="5022558" cy="3348372"/>
        </p:xfrm>
        <a:graphic>
          <a:graphicData uri="http://schemas.openxmlformats.org/drawingml/2006/chart">
            <c:chart xmlns:c="http://schemas.openxmlformats.org/drawingml/2006/chart" xmlns:r="http://schemas.openxmlformats.org/officeDocument/2006/relationships" r:id="rId1"/>
          </a:graphicData>
        </a:graphic>
      </p:graphicFrame>
      <p:sp>
        <p:nvSpPr>
          <p:cNvPr id="5" name="标题 1"/>
          <p:cNvSpPr>
            <a:spLocks noGrp="1" noChangeArrowheads="1"/>
          </p:cNvSpPr>
          <p:nvPr>
            <p:ph type="title"/>
          </p:nvPr>
        </p:nvSpPr>
        <p:spPr>
          <a:xfrm>
            <a:off x="1485900" y="205979"/>
            <a:ext cx="6172200" cy="857250"/>
          </a:xfrm>
        </p:spPr>
        <p:txBody>
          <a:bodyPr/>
          <a:lstStyle/>
          <a:p>
            <a:pPr eaLnBrk="1" hangingPunct="1"/>
            <a:r>
              <a:rPr lang="en-US" altLang="zh-CN" dirty="0" smtClean="0"/>
              <a:t>Road map</a:t>
            </a:r>
            <a:endParaRPr lang="zh-CN" altLang="en-US" dirty="0" smtClean="0"/>
          </a:p>
        </p:txBody>
      </p:sp>
      <p:pic>
        <p:nvPicPr>
          <p:cNvPr id="6" name="图片 5"/>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368266" y="951570"/>
            <a:ext cx="611447" cy="611447"/>
          </a:xfrm>
          <a:prstGeom prst="rect">
            <a:avLst/>
          </a:prstGeom>
        </p:spPr>
      </p:pic>
      <p:sp>
        <p:nvSpPr>
          <p:cNvPr id="7" name="矩形标注 6"/>
          <p:cNvSpPr/>
          <p:nvPr/>
        </p:nvSpPr>
        <p:spPr>
          <a:xfrm>
            <a:off x="3275856" y="3813888"/>
            <a:ext cx="1998222" cy="324036"/>
          </a:xfrm>
          <a:prstGeom prst="wedgeRectCallout">
            <a:avLst>
              <a:gd name="adj1" fmla="val -65736"/>
              <a:gd name="adj2" fmla="val -4391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15" dirty="0" err="1" smtClean="0">
                <a:solidFill>
                  <a:schemeClr val="tx1"/>
                </a:solidFill>
              </a:rPr>
              <a:t>Attention+SSL</a:t>
            </a:r>
            <a:endParaRPr lang="zh-CN" altLang="en-US" sz="1015" dirty="0">
              <a:solidFill>
                <a:schemeClr val="tx1"/>
              </a:solidFill>
            </a:endParaRPr>
          </a:p>
        </p:txBody>
      </p:sp>
      <p:sp>
        <p:nvSpPr>
          <p:cNvPr id="8" name="矩形标注 7"/>
          <p:cNvSpPr/>
          <p:nvPr/>
        </p:nvSpPr>
        <p:spPr>
          <a:xfrm>
            <a:off x="3275856" y="2596507"/>
            <a:ext cx="1998222" cy="324036"/>
          </a:xfrm>
          <a:prstGeom prst="wedgeRectCallout">
            <a:avLst>
              <a:gd name="adj1" fmla="val 35128"/>
              <a:gd name="adj2" fmla="val 13069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15" dirty="0" smtClean="0">
                <a:solidFill>
                  <a:schemeClr val="tx1"/>
                </a:solidFill>
              </a:rPr>
              <a:t>Train in different view</a:t>
            </a:r>
            <a:endParaRPr lang="zh-CN" altLang="en-US" sz="1015" dirty="0">
              <a:solidFill>
                <a:schemeClr val="tx1"/>
              </a:solidFill>
            </a:endParaRPr>
          </a:p>
        </p:txBody>
      </p:sp>
      <p:sp>
        <p:nvSpPr>
          <p:cNvPr id="9" name="矩形标注 8"/>
          <p:cNvSpPr/>
          <p:nvPr/>
        </p:nvSpPr>
        <p:spPr>
          <a:xfrm>
            <a:off x="3923928" y="1692319"/>
            <a:ext cx="2001924" cy="416877"/>
          </a:xfrm>
          <a:prstGeom prst="wedgeRectCallout">
            <a:avLst>
              <a:gd name="adj1" fmla="val 38751"/>
              <a:gd name="adj2" fmla="val 109531"/>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015" dirty="0" smtClean="0">
                <a:solidFill>
                  <a:schemeClr val="tx1"/>
                </a:solidFill>
              </a:rPr>
              <a:t>View </a:t>
            </a:r>
            <a:r>
              <a:rPr lang="en-US" altLang="zh-CN" sz="1015" dirty="0">
                <a:solidFill>
                  <a:schemeClr val="tx1"/>
                </a:solidFill>
              </a:rPr>
              <a:t>specific </a:t>
            </a:r>
            <a:r>
              <a:rPr lang="en-US" altLang="zh-CN" sz="1015" dirty="0" smtClean="0">
                <a:solidFill>
                  <a:schemeClr val="tx1"/>
                </a:solidFill>
              </a:rPr>
              <a:t>net + </a:t>
            </a:r>
            <a:r>
              <a:rPr lang="en-US" altLang="zh-CN" sz="1015" dirty="0" err="1" smtClean="0">
                <a:solidFill>
                  <a:schemeClr val="tx1"/>
                </a:solidFill>
              </a:rPr>
              <a:t>PSPNet</a:t>
            </a:r>
            <a:endParaRPr lang="zh-CN" altLang="en-US" sz="1015" dirty="0">
              <a:solidFill>
                <a:schemeClr val="tx1"/>
              </a:solidFill>
            </a:endParaRPr>
          </a:p>
        </p:txBody>
      </p:sp>
      <p:sp>
        <p:nvSpPr>
          <p:cNvPr id="10" name="矩形标注 9"/>
          <p:cNvSpPr/>
          <p:nvPr/>
        </p:nvSpPr>
        <p:spPr>
          <a:xfrm>
            <a:off x="5987439" y="2679762"/>
            <a:ext cx="1932933" cy="740606"/>
          </a:xfrm>
          <a:prstGeom prst="wedgeRectCallout">
            <a:avLst>
              <a:gd name="adj1" fmla="val -12343"/>
              <a:gd name="adj2" fmla="val -149951"/>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015" dirty="0" smtClean="0">
                <a:solidFill>
                  <a:schemeClr val="tx1"/>
                </a:solidFill>
              </a:rPr>
              <a:t>Multiscale input + </a:t>
            </a:r>
            <a:r>
              <a:rPr lang="en-US" altLang="zh-CN" sz="1015" dirty="0" err="1" smtClean="0">
                <a:solidFill>
                  <a:schemeClr val="tx1"/>
                </a:solidFill>
              </a:rPr>
              <a:t>RefineNet</a:t>
            </a:r>
            <a:r>
              <a:rPr lang="en-US" altLang="zh-CN" sz="1015" dirty="0" smtClean="0">
                <a:solidFill>
                  <a:schemeClr val="tx1"/>
                </a:solidFill>
              </a:rPr>
              <a:t> </a:t>
            </a:r>
            <a:r>
              <a:rPr lang="en-US" altLang="zh-CN" sz="1015" dirty="0">
                <a:solidFill>
                  <a:schemeClr val="tx1"/>
                </a:solidFill>
              </a:rPr>
              <a:t>+ category classifier </a:t>
            </a:r>
            <a:endParaRPr lang="zh-CN" altLang="en-US" sz="1015"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p:nvPr>
        </p:nvSpPr>
        <p:spPr/>
        <p:txBody>
          <a:bodyPr/>
          <a:lstStyle/>
          <a:p>
            <a:pPr eaLnBrk="1" hangingPunct="1"/>
            <a:r>
              <a:rPr lang="en-US" altLang="zh-CN" dirty="0" smtClean="0"/>
              <a:t>Leaderboard</a:t>
            </a:r>
            <a:endParaRPr lang="zh-CN" altLang="en-US" dirty="0" smtClean="0"/>
          </a:p>
        </p:txBody>
      </p:sp>
      <p:pic>
        <p:nvPicPr>
          <p:cNvPr id="5" name="图片 4"/>
          <p:cNvPicPr>
            <a:picLocks noChangeAspect="1"/>
          </p:cNvPicPr>
          <p:nvPr/>
        </p:nvPicPr>
        <p:blipFill>
          <a:blip r:embed="rId1"/>
          <a:stretch>
            <a:fillRect/>
          </a:stretch>
        </p:blipFill>
        <p:spPr>
          <a:xfrm>
            <a:off x="1350572" y="1707654"/>
            <a:ext cx="6442857" cy="2528572"/>
          </a:xfrm>
          <a:prstGeom prst="rect">
            <a:avLst/>
          </a:prstGeom>
        </p:spPr>
      </p:pic>
      <p:sp>
        <p:nvSpPr>
          <p:cNvPr id="7" name="圆角矩形 6"/>
          <p:cNvSpPr/>
          <p:nvPr/>
        </p:nvSpPr>
        <p:spPr>
          <a:xfrm>
            <a:off x="1499549" y="2193708"/>
            <a:ext cx="6273081" cy="4183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00"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a:t>
            </a:r>
            <a:endParaRPr lang="en-US" altLang="zh-CN" dirty="0"/>
          </a:p>
        </p:txBody>
      </p:sp>
      <p:sp>
        <p:nvSpPr>
          <p:cNvPr id="3" name="内容占位符 2"/>
          <p:cNvSpPr>
            <a:spLocks noGrp="1"/>
          </p:cNvSpPr>
          <p:nvPr>
            <p:ph idx="1"/>
          </p:nvPr>
        </p:nvSpPr>
        <p:spPr>
          <a:xfrm>
            <a:off x="1376839" y="1275398"/>
            <a:ext cx="6419850" cy="718185"/>
          </a:xfrm>
        </p:spPr>
        <p:txBody>
          <a:bodyPr/>
          <a:lstStyle/>
          <a:p>
            <a:r>
              <a:rPr lang="en-US" altLang="zh-CN" sz="1800" dirty="0">
                <a:solidFill>
                  <a:srgbClr val="C00000"/>
                </a:solidFill>
              </a:rPr>
              <a:t>Label properties:</a:t>
            </a:r>
            <a:r>
              <a:rPr lang="en-US" altLang="zh-CN" sz="1800" dirty="0"/>
              <a:t> View-Specific </a:t>
            </a:r>
            <a:r>
              <a:rPr lang="en-US" altLang="zh-CN" sz="1800" dirty="0" smtClean="0"/>
              <a:t>Network</a:t>
            </a:r>
            <a:endParaRPr lang="en-US" altLang="zh-CN" sz="1800" dirty="0"/>
          </a:p>
        </p:txBody>
      </p:sp>
      <p:sp>
        <p:nvSpPr>
          <p:cNvPr id="7" name="内容占位符 2"/>
          <p:cNvSpPr>
            <a:spLocks noGrp="1"/>
          </p:cNvSpPr>
          <p:nvPr/>
        </p:nvSpPr>
        <p:spPr>
          <a:xfrm>
            <a:off x="1376839" y="2280761"/>
            <a:ext cx="6419850" cy="718185"/>
          </a:xfrm>
          <a:prstGeom prst="rect">
            <a:avLst/>
          </a:prstGeom>
          <a:noFill/>
          <a:ln>
            <a:noFill/>
          </a:ln>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800" dirty="0">
                <a:solidFill>
                  <a:srgbClr val="C00000"/>
                </a:solidFill>
              </a:rPr>
              <a:t>Human Structure:</a:t>
            </a:r>
            <a:r>
              <a:rPr lang="en-US" altLang="zh-CN" sz="1800" dirty="0"/>
              <a:t> PSP net</a:t>
            </a:r>
            <a:r>
              <a:rPr lang="en-US" altLang="zh-CN" sz="1800" baseline="30000" dirty="0">
                <a:solidFill>
                  <a:schemeClr val="tx1"/>
                </a:solidFill>
                <a:uFillTx/>
              </a:rPr>
              <a:t>[1]</a:t>
            </a:r>
            <a:endParaRPr lang="en-US" altLang="zh-CN" sz="1800" baseline="30000" dirty="0">
              <a:solidFill>
                <a:schemeClr val="tx1"/>
              </a:solidFill>
              <a:uFillTx/>
            </a:endParaRPr>
          </a:p>
        </p:txBody>
      </p:sp>
      <p:sp>
        <p:nvSpPr>
          <p:cNvPr id="8" name="内容占位符 2"/>
          <p:cNvSpPr>
            <a:spLocks noGrp="1"/>
          </p:cNvSpPr>
          <p:nvPr/>
        </p:nvSpPr>
        <p:spPr>
          <a:xfrm>
            <a:off x="1376839" y="3827145"/>
            <a:ext cx="6419850" cy="718185"/>
          </a:xfrm>
          <a:prstGeom prst="rect">
            <a:avLst/>
          </a:prstGeom>
          <a:noFill/>
          <a:ln>
            <a:noFill/>
          </a:ln>
        </p:spPr>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sz="1800" dirty="0">
                <a:solidFill>
                  <a:srgbClr val="C00000"/>
                </a:solidFill>
              </a:rPr>
              <a:t>Small Object (</a:t>
            </a:r>
            <a:r>
              <a:rPr lang="en-US" altLang="zh-CN" sz="1800" dirty="0">
                <a:sym typeface="+mn-ea"/>
              </a:rPr>
              <a:t>sunglass, left-shoe, right-shoe)</a:t>
            </a:r>
            <a:r>
              <a:rPr lang="en-US" altLang="zh-CN" sz="1800" dirty="0"/>
              <a:t>: </a:t>
            </a:r>
            <a:r>
              <a:rPr lang="en-US" altLang="zh-CN" sz="1800" dirty="0" err="1" smtClean="0">
                <a:sym typeface="+mn-ea"/>
              </a:rPr>
              <a:t>RefineNet</a:t>
            </a:r>
            <a:r>
              <a:rPr lang="en-US" altLang="zh-CN" sz="1800" dirty="0" smtClean="0">
                <a:sym typeface="+mn-ea"/>
              </a:rPr>
              <a:t> </a:t>
            </a:r>
            <a:r>
              <a:rPr lang="en-US" altLang="zh-CN" sz="1800" baseline="30000" dirty="0">
                <a:solidFill>
                  <a:schemeClr val="tx1"/>
                </a:solidFill>
                <a:uFillTx/>
                <a:sym typeface="+mn-ea"/>
              </a:rPr>
              <a:t>[2]</a:t>
            </a:r>
            <a:r>
              <a:rPr lang="en-US" altLang="zh-CN" sz="1800" dirty="0"/>
              <a:t>  </a:t>
            </a:r>
            <a:endParaRPr lang="en-US" altLang="zh-CN" sz="1800" dirty="0"/>
          </a:p>
        </p:txBody>
      </p:sp>
      <p:pic>
        <p:nvPicPr>
          <p:cNvPr id="10" name="图片 9"/>
          <p:cNvPicPr>
            <a:picLocks noChangeAspect="1"/>
          </p:cNvPicPr>
          <p:nvPr/>
        </p:nvPicPr>
        <p:blipFill>
          <a:blip r:embed="rId1"/>
          <a:srcRect l="34320" t="-349"/>
          <a:stretch>
            <a:fillRect/>
          </a:stretch>
        </p:blipFill>
        <p:spPr>
          <a:xfrm>
            <a:off x="6239351" y="1233488"/>
            <a:ext cx="1170623" cy="994886"/>
          </a:xfrm>
          <a:prstGeom prst="rect">
            <a:avLst/>
          </a:prstGeom>
        </p:spPr>
      </p:pic>
      <p:sp>
        <p:nvSpPr>
          <p:cNvPr id="4" name="文本框 3"/>
          <p:cNvSpPr txBox="1"/>
          <p:nvPr/>
        </p:nvSpPr>
        <p:spPr>
          <a:xfrm>
            <a:off x="6066473" y="2228374"/>
            <a:ext cx="1108075" cy="247650"/>
          </a:xfrm>
          <a:prstGeom prst="rect">
            <a:avLst/>
          </a:prstGeom>
          <a:noFill/>
        </p:spPr>
        <p:txBody>
          <a:bodyPr wrap="none" rtlCol="0">
            <a:spAutoFit/>
          </a:bodyPr>
          <a:lstStyle/>
          <a:p>
            <a:r>
              <a:rPr lang="en-US" altLang="zh-CN" sz="1015"/>
              <a:t>frontal/back view</a:t>
            </a:r>
            <a:endParaRPr lang="en-US" altLang="zh-CN" sz="1015"/>
          </a:p>
        </p:txBody>
      </p:sp>
      <p:grpSp>
        <p:nvGrpSpPr>
          <p:cNvPr id="22" name="组合 21"/>
          <p:cNvGrpSpPr/>
          <p:nvPr/>
        </p:nvGrpSpPr>
        <p:grpSpPr>
          <a:xfrm>
            <a:off x="4819650" y="2589848"/>
            <a:ext cx="1679258" cy="1100138"/>
            <a:chOff x="7720" y="5438"/>
            <a:chExt cx="3526" cy="2310"/>
          </a:xfrm>
        </p:grpSpPr>
        <p:pic>
          <p:nvPicPr>
            <p:cNvPr id="9" name="图片 8"/>
            <p:cNvPicPr>
              <a:picLocks noChangeAspect="1"/>
            </p:cNvPicPr>
            <p:nvPr/>
          </p:nvPicPr>
          <p:blipFill>
            <a:blip r:embed="rId1"/>
            <a:srcRect l="9933" t="15260" r="72701" b="15382"/>
            <a:stretch>
              <a:fillRect/>
            </a:stretch>
          </p:blipFill>
          <p:spPr>
            <a:xfrm>
              <a:off x="7720" y="5438"/>
              <a:ext cx="1021" cy="2268"/>
            </a:xfrm>
            <a:prstGeom prst="rect">
              <a:avLst/>
            </a:prstGeom>
          </p:spPr>
        </p:pic>
        <p:pic>
          <p:nvPicPr>
            <p:cNvPr id="6" name="图片 5"/>
            <p:cNvPicPr>
              <a:picLocks noChangeAspect="1"/>
            </p:cNvPicPr>
            <p:nvPr/>
          </p:nvPicPr>
          <p:blipFill>
            <a:blip r:embed="rId1"/>
            <a:srcRect l="9933" t="15260" r="72701" b="15382"/>
            <a:stretch>
              <a:fillRect/>
            </a:stretch>
          </p:blipFill>
          <p:spPr>
            <a:xfrm>
              <a:off x="8946" y="5438"/>
              <a:ext cx="1021" cy="2268"/>
            </a:xfrm>
            <a:prstGeom prst="rect">
              <a:avLst/>
            </a:prstGeom>
          </p:spPr>
        </p:pic>
        <p:pic>
          <p:nvPicPr>
            <p:cNvPr id="12" name="图片 11"/>
            <p:cNvPicPr>
              <a:picLocks noChangeAspect="1"/>
            </p:cNvPicPr>
            <p:nvPr/>
          </p:nvPicPr>
          <p:blipFill>
            <a:blip r:embed="rId1"/>
            <a:srcRect l="9933" t="15260" r="72701" b="15382"/>
            <a:stretch>
              <a:fillRect/>
            </a:stretch>
          </p:blipFill>
          <p:spPr>
            <a:xfrm>
              <a:off x="10226" y="5438"/>
              <a:ext cx="1021" cy="2268"/>
            </a:xfrm>
            <a:prstGeom prst="rect">
              <a:avLst/>
            </a:prstGeom>
          </p:spPr>
        </p:pic>
        <p:cxnSp>
          <p:nvCxnSpPr>
            <p:cNvPr id="13" name="直接连接符 12"/>
            <p:cNvCxnSpPr>
              <a:stCxn id="6" idx="1"/>
              <a:endCxn id="6" idx="3"/>
            </p:cNvCxnSpPr>
            <p:nvPr/>
          </p:nvCxnSpPr>
          <p:spPr>
            <a:xfrm>
              <a:off x="8946" y="6572"/>
              <a:ext cx="1021"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nvCxnSpPr>
          <p:spPr>
            <a:xfrm>
              <a:off x="10226" y="6572"/>
              <a:ext cx="1021"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直接连接符 14"/>
            <p:cNvCxnSpPr>
              <a:stCxn id="6" idx="2"/>
              <a:endCxn id="6" idx="0"/>
            </p:cNvCxnSpPr>
            <p:nvPr/>
          </p:nvCxnSpPr>
          <p:spPr>
            <a:xfrm flipV="1">
              <a:off x="9457" y="5438"/>
              <a:ext cx="0" cy="226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直接连接符 16"/>
            <p:cNvCxnSpPr>
              <a:stCxn id="12" idx="2"/>
              <a:endCxn id="12" idx="0"/>
            </p:cNvCxnSpPr>
            <p:nvPr/>
          </p:nvCxnSpPr>
          <p:spPr>
            <a:xfrm flipV="1">
              <a:off x="10737" y="5438"/>
              <a:ext cx="0" cy="226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nvCxnSpPr>
          <p:spPr>
            <a:xfrm>
              <a:off x="10200" y="5981"/>
              <a:ext cx="1021"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9" name="直接连接符 18"/>
            <p:cNvCxnSpPr/>
            <p:nvPr/>
          </p:nvCxnSpPr>
          <p:spPr>
            <a:xfrm>
              <a:off x="10200" y="7224"/>
              <a:ext cx="1021"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nvCxnSpPr>
          <p:spPr>
            <a:xfrm flipV="1">
              <a:off x="10485" y="5480"/>
              <a:ext cx="0" cy="226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1" name="直接连接符 20"/>
            <p:cNvCxnSpPr/>
            <p:nvPr/>
          </p:nvCxnSpPr>
          <p:spPr>
            <a:xfrm flipV="1">
              <a:off x="11050" y="5480"/>
              <a:ext cx="0" cy="226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24" name="文本框 23"/>
          <p:cNvSpPr txBox="1"/>
          <p:nvPr/>
        </p:nvSpPr>
        <p:spPr>
          <a:xfrm>
            <a:off x="1388269" y="4386739"/>
            <a:ext cx="6690360" cy="229870"/>
          </a:xfrm>
          <a:prstGeom prst="rect">
            <a:avLst/>
          </a:prstGeom>
          <a:noFill/>
        </p:spPr>
        <p:txBody>
          <a:bodyPr wrap="square" rtlCol="0">
            <a:spAutoFit/>
          </a:bodyPr>
          <a:lstStyle/>
          <a:p>
            <a:pPr algn="l"/>
            <a:r>
              <a:rPr lang="en-US" altLang="zh-CN" sz="900" dirty="0"/>
              <a:t>[1] </a:t>
            </a:r>
            <a:r>
              <a:rPr lang="zh-CN" altLang="en-US" sz="900" dirty="0"/>
              <a:t>Hengshuang Zhao, Jianping Shi, Xiaojuan Qi, Xiaogang Wang, Jiaya Jia.Pyramid Scene Parsing Network,CVPR 2017</a:t>
            </a:r>
            <a:endParaRPr lang="zh-CN" altLang="en-US" sz="900" dirty="0"/>
          </a:p>
        </p:txBody>
      </p:sp>
      <p:sp>
        <p:nvSpPr>
          <p:cNvPr id="25" name="文本框 24"/>
          <p:cNvSpPr txBox="1"/>
          <p:nvPr/>
        </p:nvSpPr>
        <p:spPr>
          <a:xfrm>
            <a:off x="1375886" y="4643438"/>
            <a:ext cx="6690360" cy="368300"/>
          </a:xfrm>
          <a:prstGeom prst="rect">
            <a:avLst/>
          </a:prstGeom>
          <a:noFill/>
        </p:spPr>
        <p:txBody>
          <a:bodyPr wrap="square" rtlCol="0">
            <a:spAutoFit/>
          </a:bodyPr>
          <a:lstStyle/>
          <a:p>
            <a:pPr algn="l"/>
            <a:r>
              <a:rPr lang="en-US" altLang="zh-CN" sz="900" dirty="0"/>
              <a:t>[2] </a:t>
            </a:r>
            <a:r>
              <a:rPr lang="en-US" altLang="zh-CN" sz="900" dirty="0" err="1"/>
              <a:t>Guosheng</a:t>
            </a:r>
            <a:r>
              <a:rPr lang="en-US" altLang="zh-CN" sz="900" dirty="0"/>
              <a:t> Lin, Anton Milan, </a:t>
            </a:r>
            <a:r>
              <a:rPr lang="en-US" altLang="zh-CN" sz="900" dirty="0" err="1"/>
              <a:t>Chunhua</a:t>
            </a:r>
            <a:r>
              <a:rPr lang="en-US" altLang="zh-CN" sz="900" dirty="0"/>
              <a:t> Shen, Ian Reid, </a:t>
            </a:r>
            <a:r>
              <a:rPr lang="en-US" altLang="zh-CN" sz="900" dirty="0" err="1"/>
              <a:t>RefineNet</a:t>
            </a:r>
            <a:r>
              <a:rPr lang="en-US" altLang="zh-CN" sz="900" dirty="0"/>
              <a:t>: Multi-Path Refinement Networks for High-Resolution Semantic Segmentation, CVPR 2017</a:t>
            </a:r>
            <a:endParaRPr lang="en-US" altLang="zh-CN"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4" grpId="0"/>
      <p:bldP spid="2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373505" y="470535"/>
            <a:ext cx="6172200" cy="642938"/>
          </a:xfrm>
          <a:prstGeom prst="rect">
            <a:avLst/>
          </a:prstGeom>
        </p:spPr>
        <p:txBody>
          <a:bodyPr/>
          <a:lstStyle/>
          <a:p>
            <a:pPr algn="ctr" eaLnBrk="1" fontAlgn="auto" hangingPunct="1">
              <a:spcAft>
                <a:spcPts val="0"/>
              </a:spcAft>
              <a:defRPr/>
            </a:pPr>
            <a:r>
              <a:rPr lang="en-US" altLang="zh-CN" sz="3300" dirty="0">
                <a:latin typeface="+mn-lt"/>
                <a:ea typeface="微软雅黑" panose="020B0503020204020204" pitchFamily="34" charset="-122"/>
                <a:cs typeface="+mj-cs"/>
              </a:rPr>
              <a:t>Future </a:t>
            </a:r>
            <a:r>
              <a:rPr lang="en-US" altLang="zh-CN" sz="3300" dirty="0" smtClean="0">
                <a:latin typeface="+mn-lt"/>
                <a:ea typeface="微软雅黑" panose="020B0503020204020204" pitchFamily="34" charset="-122"/>
                <a:cs typeface="+mj-cs"/>
              </a:rPr>
              <a:t>Works  </a:t>
            </a:r>
            <a:endParaRPr lang="en-US" altLang="zh-CN" sz="3300" dirty="0">
              <a:latin typeface="+mn-lt"/>
              <a:ea typeface="微软雅黑" panose="020B0503020204020204" pitchFamily="34" charset="-122"/>
              <a:cs typeface="+mj-cs"/>
            </a:endParaRPr>
          </a:p>
        </p:txBody>
      </p:sp>
      <p:sp>
        <p:nvSpPr>
          <p:cNvPr id="20483" name="TextBox 2"/>
          <p:cNvSpPr txBox="1">
            <a:spLocks noChangeArrowheads="1"/>
          </p:cNvSpPr>
          <p:nvPr/>
        </p:nvSpPr>
        <p:spPr bwMode="auto">
          <a:xfrm>
            <a:off x="1577469" y="1113588"/>
            <a:ext cx="4232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en-US" altLang="zh-CN" sz="1800" dirty="0">
                <a:solidFill>
                  <a:srgbClr val="FF0000"/>
                </a:solidFill>
                <a:latin typeface="微软雅黑" panose="020B0503020204020204" pitchFamily="34" charset="-122"/>
                <a:ea typeface="微软雅黑" panose="020B0503020204020204" pitchFamily="34" charset="-122"/>
              </a:rPr>
              <a:t> </a:t>
            </a:r>
            <a:r>
              <a:rPr lang="en-US" altLang="zh-CN" sz="1800" dirty="0" smtClean="0">
                <a:solidFill>
                  <a:srgbClr val="FF0000"/>
                </a:solidFill>
                <a:latin typeface="微软雅黑" panose="020B0503020204020204" pitchFamily="34" charset="-122"/>
                <a:ea typeface="微软雅黑" panose="020B0503020204020204" pitchFamily="34" charset="-122"/>
              </a:rPr>
              <a:t>Step-by-step -&gt; </a:t>
            </a:r>
            <a:r>
              <a:rPr lang="en-US" altLang="zh-CN" sz="1800" dirty="0">
                <a:solidFill>
                  <a:srgbClr val="FF0000"/>
                </a:solidFill>
                <a:latin typeface="微软雅黑" panose="020B0503020204020204" pitchFamily="34" charset="-122"/>
                <a:ea typeface="微软雅黑" panose="020B0503020204020204" pitchFamily="34" charset="-122"/>
              </a:rPr>
              <a:t>End-to-end system</a:t>
            </a:r>
            <a:endParaRPr lang="en-US" altLang="zh-CN" sz="1800"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71700" y="1770502"/>
            <a:ext cx="3225305" cy="1259987"/>
          </a:xfrm>
          <a:prstGeom prst="rect">
            <a:avLst/>
          </a:prstGeom>
        </p:spPr>
      </p:pic>
      <p:sp>
        <p:nvSpPr>
          <p:cNvPr id="65" name="TextBox 12"/>
          <p:cNvSpPr txBox="1">
            <a:spLocks noChangeArrowheads="1"/>
          </p:cNvSpPr>
          <p:nvPr/>
        </p:nvSpPr>
        <p:spPr bwMode="auto">
          <a:xfrm>
            <a:off x="1550948" y="3219798"/>
            <a:ext cx="58000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en-US" altLang="zh-CN" sz="1800" dirty="0">
                <a:solidFill>
                  <a:srgbClr val="FF0000"/>
                </a:solidFill>
                <a:latin typeface="微软雅黑" panose="020B0503020204020204" pitchFamily="34" charset="-122"/>
                <a:ea typeface="微软雅黑" panose="020B0503020204020204" pitchFamily="34" charset="-122"/>
              </a:rPr>
              <a:t> </a:t>
            </a:r>
            <a:r>
              <a:rPr lang="en-US" altLang="zh-CN" sz="1800" dirty="0" smtClean="0">
                <a:solidFill>
                  <a:srgbClr val="FF0000"/>
                </a:solidFill>
                <a:latin typeface="微软雅黑" panose="020B0503020204020204" pitchFamily="34" charset="-122"/>
                <a:ea typeface="微软雅黑" panose="020B0503020204020204" pitchFamily="34" charset="-122"/>
              </a:rPr>
              <a:t>Collaborative </a:t>
            </a:r>
            <a:r>
              <a:rPr lang="en-US" altLang="zh-CN" sz="1800" dirty="0">
                <a:solidFill>
                  <a:srgbClr val="FF0000"/>
                </a:solidFill>
                <a:latin typeface="微软雅黑" panose="020B0503020204020204" pitchFamily="34" charset="-122"/>
                <a:ea typeface="微软雅黑" panose="020B0503020204020204" pitchFamily="34" charset="-122"/>
              </a:rPr>
              <a:t>human pose </a:t>
            </a:r>
            <a:r>
              <a:rPr lang="en-US" altLang="zh-CN" sz="1800" dirty="0" smtClean="0">
                <a:solidFill>
                  <a:srgbClr val="FF0000"/>
                </a:solidFill>
                <a:latin typeface="微软雅黑" panose="020B0503020204020204" pitchFamily="34" charset="-122"/>
                <a:ea typeface="微软雅黑" panose="020B0503020204020204" pitchFamily="34" charset="-122"/>
              </a:rPr>
              <a:t>estimation </a:t>
            </a:r>
            <a:r>
              <a:rPr lang="en-US" altLang="zh-CN" sz="1800" dirty="0">
                <a:solidFill>
                  <a:srgbClr val="FF0000"/>
                </a:solidFill>
                <a:latin typeface="微软雅黑" panose="020B0503020204020204" pitchFamily="34" charset="-122"/>
                <a:ea typeface="微软雅黑" panose="020B0503020204020204" pitchFamily="34" charset="-122"/>
              </a:rPr>
              <a:t>&amp; parsing</a:t>
            </a:r>
            <a:r>
              <a:rPr lang="en-US" altLang="zh-CN" sz="1800" baseline="30000" dirty="0">
                <a:solidFill>
                  <a:srgbClr val="FF0000"/>
                </a:solidFill>
                <a:uFillTx/>
                <a:latin typeface="微软雅黑" panose="020B0503020204020204" pitchFamily="34" charset="-122"/>
                <a:ea typeface="微软雅黑" panose="020B0503020204020204" pitchFamily="34" charset="-122"/>
              </a:rPr>
              <a:t> [1]</a:t>
            </a:r>
            <a:endParaRPr lang="en-US" altLang="zh-CN" sz="1800" baseline="30000" dirty="0">
              <a:solidFill>
                <a:srgbClr val="FF0000"/>
              </a:solidFill>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0" y="3701759"/>
            <a:ext cx="2646294" cy="1236927"/>
          </a:xfrm>
          <a:prstGeom prst="rect">
            <a:avLst/>
          </a:prstGeom>
        </p:spPr>
      </p:pic>
      <p:sp>
        <p:nvSpPr>
          <p:cNvPr id="3" name="爆炸形 2 2"/>
          <p:cNvSpPr/>
          <p:nvPr/>
        </p:nvSpPr>
        <p:spPr>
          <a:xfrm>
            <a:off x="5220072" y="1852846"/>
            <a:ext cx="2538282" cy="1020588"/>
          </a:xfrm>
          <a:prstGeom prst="irregularSeal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5" dirty="0">
                <a:solidFill>
                  <a:schemeClr val="tx1"/>
                </a:solidFill>
              </a:rPr>
              <a:t>comparable results on </a:t>
            </a:r>
            <a:r>
              <a:rPr lang="en-US" altLang="zh-CN" sz="1015" dirty="0" err="1" smtClean="0">
                <a:solidFill>
                  <a:schemeClr val="tx1"/>
                </a:solidFill>
              </a:rPr>
              <a:t>val</a:t>
            </a:r>
            <a:r>
              <a:rPr lang="en-US" altLang="zh-CN" sz="1015" dirty="0" smtClean="0">
                <a:solidFill>
                  <a:schemeClr val="tx1"/>
                </a:solidFill>
              </a:rPr>
              <a:t> set</a:t>
            </a:r>
            <a:endParaRPr lang="zh-CN" altLang="en-US" sz="1015"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3"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143000" y="133350"/>
            <a:ext cx="6400800" cy="48006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p:cNvSpPr/>
          <p:nvPr/>
        </p:nvSpPr>
        <p:spPr bwMode="auto">
          <a:xfrm>
            <a:off x="4616546" y="2804440"/>
            <a:ext cx="1417305" cy="1423494"/>
          </a:xfrm>
          <a:custGeom>
            <a:avLst/>
            <a:gdLst>
              <a:gd name="T0" fmla="*/ 0 w 2320"/>
              <a:gd name="T1" fmla="*/ 1620 h 2320"/>
              <a:gd name="T2" fmla="*/ 700 w 2320"/>
              <a:gd name="T3" fmla="*/ 2320 h 2320"/>
              <a:gd name="T4" fmla="*/ 2320 w 2320"/>
              <a:gd name="T5" fmla="*/ 2320 h 2320"/>
              <a:gd name="T6" fmla="*/ 2320 w 2320"/>
              <a:gd name="T7" fmla="*/ 700 h 2320"/>
              <a:gd name="T8" fmla="*/ 1620 w 2320"/>
              <a:gd name="T9" fmla="*/ 0 h 2320"/>
              <a:gd name="T10" fmla="*/ 0 w 2320"/>
              <a:gd name="T11" fmla="*/ 0 h 2320"/>
              <a:gd name="T12" fmla="*/ 0 w 2320"/>
              <a:gd name="T13" fmla="*/ 162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0" y="1620"/>
                </a:moveTo>
                <a:cubicBezTo>
                  <a:pt x="0" y="2005"/>
                  <a:pt x="315" y="2320"/>
                  <a:pt x="700" y="2320"/>
                </a:cubicBezTo>
                <a:cubicBezTo>
                  <a:pt x="1240" y="2320"/>
                  <a:pt x="1780" y="2320"/>
                  <a:pt x="2320" y="2320"/>
                </a:cubicBezTo>
                <a:cubicBezTo>
                  <a:pt x="2320" y="1780"/>
                  <a:pt x="2320" y="1240"/>
                  <a:pt x="2320" y="700"/>
                </a:cubicBezTo>
                <a:cubicBezTo>
                  <a:pt x="2320" y="315"/>
                  <a:pt x="2005" y="0"/>
                  <a:pt x="1620" y="0"/>
                </a:cubicBezTo>
                <a:cubicBezTo>
                  <a:pt x="1080" y="0"/>
                  <a:pt x="540" y="0"/>
                  <a:pt x="0" y="0"/>
                </a:cubicBezTo>
                <a:lnTo>
                  <a:pt x="0" y="1620"/>
                </a:lnTo>
                <a:close/>
              </a:path>
            </a:pathLst>
          </a:custGeom>
          <a:solidFill>
            <a:schemeClr val="accent6"/>
          </a:solidFill>
          <a:ln>
            <a:noFill/>
          </a:ln>
        </p:spPr>
        <p:txBody>
          <a:bodyPr vert="horz" wrap="square" lIns="91440" tIns="45720" rIns="91440" bIns="45720" numCol="1" anchor="t" anchorCtr="0" compatLnSpc="1"/>
          <a:lstStyle/>
          <a:p>
            <a:endParaRPr lang="zh-CN" altLang="en-US" dirty="0"/>
          </a:p>
        </p:txBody>
      </p:sp>
      <p:sp>
        <p:nvSpPr>
          <p:cNvPr id="6" name="Freeform 13"/>
          <p:cNvSpPr/>
          <p:nvPr/>
        </p:nvSpPr>
        <p:spPr bwMode="auto">
          <a:xfrm>
            <a:off x="3110149" y="2804440"/>
            <a:ext cx="1417305" cy="1423494"/>
          </a:xfrm>
          <a:custGeom>
            <a:avLst/>
            <a:gdLst>
              <a:gd name="T0" fmla="*/ 2320 w 2320"/>
              <a:gd name="T1" fmla="*/ 1620 h 2320"/>
              <a:gd name="T2" fmla="*/ 1620 w 2320"/>
              <a:gd name="T3" fmla="*/ 2320 h 2320"/>
              <a:gd name="T4" fmla="*/ 0 w 2320"/>
              <a:gd name="T5" fmla="*/ 2320 h 2320"/>
              <a:gd name="T6" fmla="*/ 0 w 2320"/>
              <a:gd name="T7" fmla="*/ 700 h 2320"/>
              <a:gd name="T8" fmla="*/ 700 w 2320"/>
              <a:gd name="T9" fmla="*/ 0 h 2320"/>
              <a:gd name="T10" fmla="*/ 2320 w 2320"/>
              <a:gd name="T11" fmla="*/ 0 h 2320"/>
              <a:gd name="T12" fmla="*/ 2320 w 2320"/>
              <a:gd name="T13" fmla="*/ 162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2320" y="1620"/>
                </a:moveTo>
                <a:cubicBezTo>
                  <a:pt x="2320" y="2005"/>
                  <a:pt x="2005" y="2320"/>
                  <a:pt x="1620" y="2320"/>
                </a:cubicBezTo>
                <a:cubicBezTo>
                  <a:pt x="1080" y="2320"/>
                  <a:pt x="540" y="2320"/>
                  <a:pt x="0" y="2320"/>
                </a:cubicBezTo>
                <a:cubicBezTo>
                  <a:pt x="0" y="1780"/>
                  <a:pt x="0" y="1240"/>
                  <a:pt x="0" y="700"/>
                </a:cubicBezTo>
                <a:cubicBezTo>
                  <a:pt x="0" y="315"/>
                  <a:pt x="315" y="0"/>
                  <a:pt x="700" y="0"/>
                </a:cubicBezTo>
                <a:cubicBezTo>
                  <a:pt x="1240" y="0"/>
                  <a:pt x="1780" y="0"/>
                  <a:pt x="2320" y="0"/>
                </a:cubicBezTo>
                <a:lnTo>
                  <a:pt x="2320" y="162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 name="Freeform 14"/>
          <p:cNvSpPr/>
          <p:nvPr/>
        </p:nvSpPr>
        <p:spPr bwMode="auto">
          <a:xfrm>
            <a:off x="4616546" y="1297732"/>
            <a:ext cx="1417305" cy="1420401"/>
          </a:xfrm>
          <a:custGeom>
            <a:avLst/>
            <a:gdLst>
              <a:gd name="T0" fmla="*/ 0 w 2320"/>
              <a:gd name="T1" fmla="*/ 700 h 2320"/>
              <a:gd name="T2" fmla="*/ 700 w 2320"/>
              <a:gd name="T3" fmla="*/ 0 h 2320"/>
              <a:gd name="T4" fmla="*/ 2320 w 2320"/>
              <a:gd name="T5" fmla="*/ 0 h 2320"/>
              <a:gd name="T6" fmla="*/ 2320 w 2320"/>
              <a:gd name="T7" fmla="*/ 1620 h 2320"/>
              <a:gd name="T8" fmla="*/ 1620 w 2320"/>
              <a:gd name="T9" fmla="*/ 2320 h 2320"/>
              <a:gd name="T10" fmla="*/ 0 w 2320"/>
              <a:gd name="T11" fmla="*/ 2320 h 2320"/>
              <a:gd name="T12" fmla="*/ 0 w 2320"/>
              <a:gd name="T13" fmla="*/ 70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0" y="700"/>
                </a:moveTo>
                <a:cubicBezTo>
                  <a:pt x="0" y="315"/>
                  <a:pt x="315" y="0"/>
                  <a:pt x="700" y="0"/>
                </a:cubicBezTo>
                <a:cubicBezTo>
                  <a:pt x="1240" y="0"/>
                  <a:pt x="1780" y="0"/>
                  <a:pt x="2320" y="0"/>
                </a:cubicBezTo>
                <a:cubicBezTo>
                  <a:pt x="2320" y="540"/>
                  <a:pt x="2320" y="1080"/>
                  <a:pt x="2320" y="1620"/>
                </a:cubicBezTo>
                <a:cubicBezTo>
                  <a:pt x="2320" y="2005"/>
                  <a:pt x="2005" y="2320"/>
                  <a:pt x="1620" y="2320"/>
                </a:cubicBezTo>
                <a:cubicBezTo>
                  <a:pt x="1080" y="2320"/>
                  <a:pt x="540" y="2320"/>
                  <a:pt x="0" y="2320"/>
                </a:cubicBezTo>
                <a:lnTo>
                  <a:pt x="0" y="70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 name="Freeform 15"/>
          <p:cNvSpPr/>
          <p:nvPr/>
        </p:nvSpPr>
        <p:spPr bwMode="auto">
          <a:xfrm>
            <a:off x="3110149" y="1297732"/>
            <a:ext cx="1417305" cy="1420401"/>
          </a:xfrm>
          <a:custGeom>
            <a:avLst/>
            <a:gdLst>
              <a:gd name="T0" fmla="*/ 2320 w 2320"/>
              <a:gd name="T1" fmla="*/ 700 h 2320"/>
              <a:gd name="T2" fmla="*/ 1620 w 2320"/>
              <a:gd name="T3" fmla="*/ 0 h 2320"/>
              <a:gd name="T4" fmla="*/ 0 w 2320"/>
              <a:gd name="T5" fmla="*/ 0 h 2320"/>
              <a:gd name="T6" fmla="*/ 0 w 2320"/>
              <a:gd name="T7" fmla="*/ 1620 h 2320"/>
              <a:gd name="T8" fmla="*/ 700 w 2320"/>
              <a:gd name="T9" fmla="*/ 2320 h 2320"/>
              <a:gd name="T10" fmla="*/ 2320 w 2320"/>
              <a:gd name="T11" fmla="*/ 2320 h 2320"/>
              <a:gd name="T12" fmla="*/ 2320 w 2320"/>
              <a:gd name="T13" fmla="*/ 700 h 2320"/>
            </a:gdLst>
            <a:ahLst/>
            <a:cxnLst>
              <a:cxn ang="0">
                <a:pos x="T0" y="T1"/>
              </a:cxn>
              <a:cxn ang="0">
                <a:pos x="T2" y="T3"/>
              </a:cxn>
              <a:cxn ang="0">
                <a:pos x="T4" y="T5"/>
              </a:cxn>
              <a:cxn ang="0">
                <a:pos x="T6" y="T7"/>
              </a:cxn>
              <a:cxn ang="0">
                <a:pos x="T8" y="T9"/>
              </a:cxn>
              <a:cxn ang="0">
                <a:pos x="T10" y="T11"/>
              </a:cxn>
              <a:cxn ang="0">
                <a:pos x="T12" y="T13"/>
              </a:cxn>
            </a:cxnLst>
            <a:rect l="0" t="0" r="r" b="b"/>
            <a:pathLst>
              <a:path w="2320" h="2320">
                <a:moveTo>
                  <a:pt x="2320" y="700"/>
                </a:moveTo>
                <a:cubicBezTo>
                  <a:pt x="2320" y="315"/>
                  <a:pt x="2005" y="0"/>
                  <a:pt x="1620" y="0"/>
                </a:cubicBezTo>
                <a:cubicBezTo>
                  <a:pt x="1080" y="0"/>
                  <a:pt x="540" y="0"/>
                  <a:pt x="0" y="0"/>
                </a:cubicBezTo>
                <a:cubicBezTo>
                  <a:pt x="0" y="540"/>
                  <a:pt x="0" y="1080"/>
                  <a:pt x="0" y="1620"/>
                </a:cubicBezTo>
                <a:cubicBezTo>
                  <a:pt x="0" y="2005"/>
                  <a:pt x="315" y="2320"/>
                  <a:pt x="700" y="2320"/>
                </a:cubicBezTo>
                <a:cubicBezTo>
                  <a:pt x="1240" y="2320"/>
                  <a:pt x="1780" y="2320"/>
                  <a:pt x="2320" y="2320"/>
                </a:cubicBezTo>
                <a:lnTo>
                  <a:pt x="2320" y="70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16"/>
          <p:cNvSpPr/>
          <p:nvPr/>
        </p:nvSpPr>
        <p:spPr bwMode="auto">
          <a:xfrm>
            <a:off x="4187053" y="2374636"/>
            <a:ext cx="340401" cy="343497"/>
          </a:xfrm>
          <a:custGeom>
            <a:avLst/>
            <a:gdLst>
              <a:gd name="T0" fmla="*/ 560 w 560"/>
              <a:gd name="T1" fmla="*/ 559 h 559"/>
              <a:gd name="T2" fmla="*/ 0 w 560"/>
              <a:gd name="T3" fmla="*/ 559 h 559"/>
              <a:gd name="T4" fmla="*/ 560 w 560"/>
              <a:gd name="T5" fmla="*/ 0 h 559"/>
              <a:gd name="T6" fmla="*/ 560 w 560"/>
              <a:gd name="T7" fmla="*/ 559 h 559"/>
            </a:gdLst>
            <a:ahLst/>
            <a:cxnLst>
              <a:cxn ang="0">
                <a:pos x="T0" y="T1"/>
              </a:cxn>
              <a:cxn ang="0">
                <a:pos x="T2" y="T3"/>
              </a:cxn>
              <a:cxn ang="0">
                <a:pos x="T4" y="T5"/>
              </a:cxn>
              <a:cxn ang="0">
                <a:pos x="T6" y="T7"/>
              </a:cxn>
            </a:cxnLst>
            <a:rect l="0" t="0" r="r" b="b"/>
            <a:pathLst>
              <a:path w="560" h="559">
                <a:moveTo>
                  <a:pt x="560" y="559"/>
                </a:moveTo>
                <a:lnTo>
                  <a:pt x="0" y="559"/>
                </a:lnTo>
                <a:cubicBezTo>
                  <a:pt x="0" y="250"/>
                  <a:pt x="251" y="0"/>
                  <a:pt x="560" y="0"/>
                </a:cubicBezTo>
                <a:lnTo>
                  <a:pt x="560" y="559"/>
                </a:lnTo>
                <a:close/>
              </a:path>
            </a:pathLst>
          </a:custGeom>
          <a:solidFill>
            <a:schemeClr val="accent1">
              <a:lumMod val="75000"/>
            </a:schemeClr>
          </a:solidFill>
          <a:ln>
            <a:noFill/>
          </a:ln>
        </p:spPr>
        <p:txBody>
          <a:bodyPr vert="horz" wrap="square" lIns="91440" tIns="45720" rIns="91440" bIns="45720" numCol="1" anchor="t" anchorCtr="0" compatLnSpc="1"/>
          <a:lstStyle/>
          <a:p>
            <a:pPr algn="r"/>
            <a:endParaRPr lang="zh-CN" altLang="en-US" dirty="0">
              <a:latin typeface="微软雅黑" panose="020B0503020204020204" pitchFamily="34" charset="-122"/>
              <a:ea typeface="微软雅黑" panose="020B0503020204020204" pitchFamily="34" charset="-122"/>
            </a:endParaRPr>
          </a:p>
        </p:txBody>
      </p:sp>
      <p:sp>
        <p:nvSpPr>
          <p:cNvPr id="10" name="Freeform 17"/>
          <p:cNvSpPr/>
          <p:nvPr/>
        </p:nvSpPr>
        <p:spPr bwMode="auto">
          <a:xfrm>
            <a:off x="4616545" y="2374636"/>
            <a:ext cx="340401" cy="343497"/>
          </a:xfrm>
          <a:custGeom>
            <a:avLst/>
            <a:gdLst>
              <a:gd name="T0" fmla="*/ 0 w 559"/>
              <a:gd name="T1" fmla="*/ 559 h 559"/>
              <a:gd name="T2" fmla="*/ 559 w 559"/>
              <a:gd name="T3" fmla="*/ 559 h 559"/>
              <a:gd name="T4" fmla="*/ 0 w 559"/>
              <a:gd name="T5" fmla="*/ 0 h 559"/>
              <a:gd name="T6" fmla="*/ 0 w 559"/>
              <a:gd name="T7" fmla="*/ 559 h 559"/>
            </a:gdLst>
            <a:ahLst/>
            <a:cxnLst>
              <a:cxn ang="0">
                <a:pos x="T0" y="T1"/>
              </a:cxn>
              <a:cxn ang="0">
                <a:pos x="T2" y="T3"/>
              </a:cxn>
              <a:cxn ang="0">
                <a:pos x="T4" y="T5"/>
              </a:cxn>
              <a:cxn ang="0">
                <a:pos x="T6" y="T7"/>
              </a:cxn>
            </a:cxnLst>
            <a:rect l="0" t="0" r="r" b="b"/>
            <a:pathLst>
              <a:path w="559" h="559">
                <a:moveTo>
                  <a:pt x="0" y="559"/>
                </a:moveTo>
                <a:lnTo>
                  <a:pt x="559" y="559"/>
                </a:lnTo>
                <a:cubicBezTo>
                  <a:pt x="559" y="250"/>
                  <a:pt x="309" y="0"/>
                  <a:pt x="0" y="0"/>
                </a:cubicBezTo>
                <a:lnTo>
                  <a:pt x="0" y="559"/>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1" name="Freeform 18"/>
          <p:cNvSpPr/>
          <p:nvPr/>
        </p:nvSpPr>
        <p:spPr bwMode="auto">
          <a:xfrm>
            <a:off x="4187053" y="2804440"/>
            <a:ext cx="340401" cy="343497"/>
          </a:xfrm>
          <a:custGeom>
            <a:avLst/>
            <a:gdLst>
              <a:gd name="T0" fmla="*/ 560 w 560"/>
              <a:gd name="T1" fmla="*/ 0 h 560"/>
              <a:gd name="T2" fmla="*/ 0 w 560"/>
              <a:gd name="T3" fmla="*/ 0 h 560"/>
              <a:gd name="T4" fmla="*/ 560 w 560"/>
              <a:gd name="T5" fmla="*/ 560 h 560"/>
              <a:gd name="T6" fmla="*/ 560 w 560"/>
              <a:gd name="T7" fmla="*/ 0 h 560"/>
            </a:gdLst>
            <a:ahLst/>
            <a:cxnLst>
              <a:cxn ang="0">
                <a:pos x="T0" y="T1"/>
              </a:cxn>
              <a:cxn ang="0">
                <a:pos x="T2" y="T3"/>
              </a:cxn>
              <a:cxn ang="0">
                <a:pos x="T4" y="T5"/>
              </a:cxn>
              <a:cxn ang="0">
                <a:pos x="T6" y="T7"/>
              </a:cxn>
            </a:cxnLst>
            <a:rect l="0" t="0" r="r" b="b"/>
            <a:pathLst>
              <a:path w="560" h="560">
                <a:moveTo>
                  <a:pt x="560" y="0"/>
                </a:moveTo>
                <a:lnTo>
                  <a:pt x="0" y="0"/>
                </a:lnTo>
                <a:cubicBezTo>
                  <a:pt x="0" y="309"/>
                  <a:pt x="251" y="560"/>
                  <a:pt x="560" y="560"/>
                </a:cubicBezTo>
                <a:lnTo>
                  <a:pt x="56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2" name="Freeform 19"/>
          <p:cNvSpPr/>
          <p:nvPr/>
        </p:nvSpPr>
        <p:spPr bwMode="auto">
          <a:xfrm>
            <a:off x="4616545" y="2804440"/>
            <a:ext cx="340401" cy="343497"/>
          </a:xfrm>
          <a:custGeom>
            <a:avLst/>
            <a:gdLst>
              <a:gd name="T0" fmla="*/ 0 w 559"/>
              <a:gd name="T1" fmla="*/ 0 h 560"/>
              <a:gd name="T2" fmla="*/ 559 w 559"/>
              <a:gd name="T3" fmla="*/ 0 h 560"/>
              <a:gd name="T4" fmla="*/ 0 w 559"/>
              <a:gd name="T5" fmla="*/ 560 h 560"/>
              <a:gd name="T6" fmla="*/ 0 w 559"/>
              <a:gd name="T7" fmla="*/ 0 h 560"/>
            </a:gdLst>
            <a:ahLst/>
            <a:cxnLst>
              <a:cxn ang="0">
                <a:pos x="T0" y="T1"/>
              </a:cxn>
              <a:cxn ang="0">
                <a:pos x="T2" y="T3"/>
              </a:cxn>
              <a:cxn ang="0">
                <a:pos x="T4" y="T5"/>
              </a:cxn>
              <a:cxn ang="0">
                <a:pos x="T6" y="T7"/>
              </a:cxn>
            </a:cxnLst>
            <a:rect l="0" t="0" r="r" b="b"/>
            <a:pathLst>
              <a:path w="559" h="560">
                <a:moveTo>
                  <a:pt x="0" y="0"/>
                </a:moveTo>
                <a:lnTo>
                  <a:pt x="559" y="0"/>
                </a:lnTo>
                <a:cubicBezTo>
                  <a:pt x="559" y="309"/>
                  <a:pt x="309" y="560"/>
                  <a:pt x="0" y="560"/>
                </a:cubicBezTo>
                <a:lnTo>
                  <a:pt x="0" y="0"/>
                </a:lnTo>
                <a:close/>
              </a:path>
            </a:pathLst>
          </a:custGeom>
          <a:solidFill>
            <a:schemeClr val="accent6">
              <a:lumMod val="75000"/>
            </a:schemeClr>
          </a:solidFill>
          <a:ln>
            <a:noFill/>
          </a:ln>
        </p:spPr>
        <p:txBody>
          <a:bodyPr vert="horz" wrap="square" lIns="91440" tIns="45720" rIns="91440" bIns="45720" numCol="1" anchor="t" anchorCtr="0" compatLnSpc="1"/>
          <a:lstStyle/>
          <a:p>
            <a:endParaRPr lang="zh-CN" altLang="en-US"/>
          </a:p>
        </p:txBody>
      </p:sp>
      <p:sp>
        <p:nvSpPr>
          <p:cNvPr id="13" name="矩形 12"/>
          <p:cNvSpPr/>
          <p:nvPr/>
        </p:nvSpPr>
        <p:spPr>
          <a:xfrm>
            <a:off x="4348245" y="2467384"/>
            <a:ext cx="117593" cy="215444"/>
          </a:xfrm>
          <a:prstGeom prst="rect">
            <a:avLst/>
          </a:prstGeom>
        </p:spPr>
        <p:txBody>
          <a:bodyPr wrap="square" lIns="0" tIns="0" rIns="0" bIns="0">
            <a:spAutoFit/>
          </a:bodyPr>
          <a:lstStyle/>
          <a:p>
            <a:pPr algn="r"/>
            <a:r>
              <a:rPr lang="en-US" altLang="zh-CN" sz="1400" dirty="0">
                <a:solidFill>
                  <a:schemeClr val="bg1"/>
                </a:solidFill>
                <a:latin typeface="微软雅黑" panose="020B0503020204020204" pitchFamily="34" charset="-122"/>
                <a:ea typeface="微软雅黑" panose="020B0503020204020204" pitchFamily="34" charset="-122"/>
              </a:rPr>
              <a:t>1</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4669632" y="2467384"/>
            <a:ext cx="117593" cy="215444"/>
          </a:xfrm>
          <a:prstGeom prst="rect">
            <a:avLst/>
          </a:prstGeom>
        </p:spPr>
        <p:txBody>
          <a:bodyPr wrap="square" lIns="0" tIns="0" rIns="0" bIns="0">
            <a:spAutoFit/>
          </a:bodyPr>
          <a:lstStyle/>
          <a:p>
            <a:pPr algn="r"/>
            <a:r>
              <a:rPr lang="en-US" altLang="zh-CN" sz="1400" dirty="0" smtClean="0">
                <a:solidFill>
                  <a:schemeClr val="bg1"/>
                </a:solidFill>
                <a:latin typeface="微软雅黑" panose="020B0503020204020204" pitchFamily="34" charset="-122"/>
                <a:ea typeface="微软雅黑" panose="020B0503020204020204" pitchFamily="34" charset="-122"/>
              </a:rPr>
              <a:t>2</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348244" y="2821676"/>
            <a:ext cx="117594" cy="215444"/>
          </a:xfrm>
          <a:prstGeom prst="rect">
            <a:avLst/>
          </a:prstGeom>
        </p:spPr>
        <p:txBody>
          <a:bodyPr wrap="square" lIns="0" tIns="0" rIns="0" bIns="0">
            <a:spAutoFit/>
          </a:bodyPr>
          <a:lstStyle/>
          <a:p>
            <a:pPr algn="r"/>
            <a:r>
              <a:rPr lang="en-US" altLang="zh-CN" sz="1400" dirty="0" smtClean="0">
                <a:solidFill>
                  <a:schemeClr val="bg1"/>
                </a:solidFill>
                <a:latin typeface="微软雅黑" panose="020B0503020204020204" pitchFamily="34" charset="-122"/>
                <a:ea typeface="微软雅黑" panose="020B0503020204020204" pitchFamily="34" charset="-122"/>
              </a:rPr>
              <a:t>3</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669632" y="2821677"/>
            <a:ext cx="117593" cy="215444"/>
          </a:xfrm>
          <a:prstGeom prst="rect">
            <a:avLst/>
          </a:prstGeom>
        </p:spPr>
        <p:txBody>
          <a:bodyPr wrap="square" lIns="0" tIns="0" rIns="0" bIns="0">
            <a:spAutoFit/>
          </a:bodyPr>
          <a:lstStyle/>
          <a:p>
            <a:pPr algn="r"/>
            <a:r>
              <a:rPr lang="en-US" altLang="zh-CN" sz="1400" dirty="0" smtClean="0">
                <a:solidFill>
                  <a:schemeClr val="bg1"/>
                </a:solidFill>
                <a:latin typeface="微软雅黑" panose="020B0503020204020204" pitchFamily="34" charset="-122"/>
                <a:ea typeface="微软雅黑" panose="020B0503020204020204" pitchFamily="34" charset="-122"/>
              </a:rPr>
              <a:t>4</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87552" y="1517543"/>
            <a:ext cx="2700000" cy="4924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00000"/>
              </a:lnSpc>
            </a:pPr>
            <a:r>
              <a:rPr lang="zh-CN" altLang="en-US" sz="1600" dirty="0" smtClean="0">
                <a:latin typeface="+mn-lt"/>
              </a:rPr>
              <a:t>围绕人像图片视频分析若干核心问题展开</a:t>
            </a:r>
            <a:endParaRPr lang="zh-CN" altLang="en-US" sz="1600" dirty="0">
              <a:latin typeface="+mn-lt"/>
            </a:endParaRPr>
          </a:p>
        </p:txBody>
      </p:sp>
      <p:sp>
        <p:nvSpPr>
          <p:cNvPr id="18" name="TextBox 17"/>
          <p:cNvSpPr txBox="1"/>
          <p:nvPr/>
        </p:nvSpPr>
        <p:spPr>
          <a:xfrm>
            <a:off x="3369723" y="1615517"/>
            <a:ext cx="898156" cy="600164"/>
          </a:xfrm>
          <a:prstGeom prst="rect">
            <a:avLst/>
          </a:prstGeom>
          <a:noFill/>
        </p:spPr>
        <p:txBody>
          <a:bodyPr wrap="square" lIns="0" rIns="0" bIns="0" rtlCol="0">
            <a:spAutoFit/>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核心目标</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815586" y="1648175"/>
            <a:ext cx="1062697" cy="323165"/>
          </a:xfrm>
          <a:prstGeom prst="rect">
            <a:avLst/>
          </a:prstGeom>
          <a:noFill/>
        </p:spPr>
        <p:txBody>
          <a:bodyPr wrap="square" lIns="0" rIns="0" bIns="0" rtlCol="0">
            <a:spAutoFit/>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实用性</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113315" y="3178598"/>
            <a:ext cx="1426028" cy="600164"/>
          </a:xfrm>
          <a:prstGeom prst="rect">
            <a:avLst/>
          </a:prstGeom>
          <a:noFill/>
        </p:spPr>
        <p:txBody>
          <a:bodyPr wrap="square" lIns="0" rIns="0" bIns="0" rtlCol="0">
            <a:spAutoFit/>
          </a:bodyPr>
          <a:lstStyle/>
          <a:p>
            <a:pPr algn="ctr"/>
            <a:r>
              <a:rPr lang="zh-CN" altLang="en-US" sz="1800" b="1" dirty="0" smtClean="0">
                <a:solidFill>
                  <a:schemeClr val="bg1"/>
                </a:solidFill>
                <a:latin typeface="微软雅黑" panose="020B0503020204020204" pitchFamily="34" charset="-122"/>
                <a:ea typeface="微软雅黑" panose="020B0503020204020204" pitchFamily="34" charset="-122"/>
              </a:rPr>
              <a:t>子问题之间互相支撑</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4532550" y="3232632"/>
            <a:ext cx="1541676" cy="292388"/>
          </a:xfrm>
          <a:prstGeom prst="rect">
            <a:avLst/>
          </a:prstGeom>
          <a:noFill/>
        </p:spPr>
        <p:txBody>
          <a:bodyPr wrap="square" lIns="0" rIns="0" bIns="0"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学术价值</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6166470" y="1517543"/>
            <a:ext cx="2700000" cy="246221"/>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00000"/>
              </a:lnSpc>
            </a:pPr>
            <a:r>
              <a:rPr lang="zh-CN" altLang="en-US" sz="1600" dirty="0" smtClean="0">
                <a:latin typeface="+mn-lt"/>
              </a:rPr>
              <a:t>跟工业界密切结合，打磨算法</a:t>
            </a:r>
            <a:endParaRPr lang="en-US" altLang="zh-CN" sz="1600" dirty="0">
              <a:latin typeface="+mn-lt"/>
            </a:endParaRPr>
          </a:p>
        </p:txBody>
      </p:sp>
      <p:sp>
        <p:nvSpPr>
          <p:cNvPr id="23" name="TextBox 22"/>
          <p:cNvSpPr txBox="1"/>
          <p:nvPr/>
        </p:nvSpPr>
        <p:spPr>
          <a:xfrm>
            <a:off x="287552" y="3194333"/>
            <a:ext cx="2700000" cy="738664"/>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00000"/>
              </a:lnSpc>
            </a:pPr>
            <a:r>
              <a:rPr lang="zh-CN" altLang="en-US" sz="1600" dirty="0" smtClean="0">
                <a:latin typeface="+mn-lt"/>
              </a:rPr>
              <a:t>姿态估计</a:t>
            </a:r>
            <a:r>
              <a:rPr lang="en-US" altLang="zh-CN" sz="1600" dirty="0" smtClean="0">
                <a:latin typeface="+mn-lt"/>
              </a:rPr>
              <a:t>-&gt; </a:t>
            </a:r>
            <a:r>
              <a:rPr lang="zh-CN" altLang="en-US" sz="1600" dirty="0" smtClean="0">
                <a:latin typeface="+mn-lt"/>
              </a:rPr>
              <a:t>人像解析</a:t>
            </a:r>
            <a:endParaRPr lang="en-US" altLang="zh-CN" sz="1600" dirty="0" smtClean="0">
              <a:latin typeface="+mn-lt"/>
            </a:endParaRPr>
          </a:p>
          <a:p>
            <a:pPr algn="l">
              <a:lnSpc>
                <a:spcPct val="100000"/>
              </a:lnSpc>
            </a:pPr>
            <a:r>
              <a:rPr lang="zh-CN" altLang="en-US" sz="1600" dirty="0" smtClean="0">
                <a:latin typeface="+mn-lt"/>
              </a:rPr>
              <a:t>人像解析</a:t>
            </a:r>
            <a:r>
              <a:rPr lang="en-US" altLang="zh-CN" sz="1600" dirty="0" smtClean="0">
                <a:latin typeface="+mn-lt"/>
              </a:rPr>
              <a:t>-&gt; </a:t>
            </a:r>
            <a:r>
              <a:rPr lang="zh-CN" altLang="en-US" sz="1600" dirty="0" smtClean="0">
                <a:latin typeface="+mn-lt"/>
              </a:rPr>
              <a:t>属性分类</a:t>
            </a:r>
            <a:endParaRPr lang="en-US" altLang="zh-CN" sz="1600" dirty="0" smtClean="0">
              <a:latin typeface="+mn-lt"/>
            </a:endParaRPr>
          </a:p>
          <a:p>
            <a:pPr algn="l">
              <a:lnSpc>
                <a:spcPct val="100000"/>
              </a:lnSpc>
            </a:pPr>
            <a:r>
              <a:rPr lang="zh-CN" altLang="en-US" sz="1600" dirty="0" smtClean="0">
                <a:latin typeface="+mn-lt"/>
              </a:rPr>
              <a:t>属性分类</a:t>
            </a:r>
            <a:r>
              <a:rPr lang="en-US" altLang="zh-CN" sz="1600" dirty="0" smtClean="0">
                <a:latin typeface="+mn-lt"/>
              </a:rPr>
              <a:t>-&gt; </a:t>
            </a:r>
            <a:r>
              <a:rPr lang="zh-CN" altLang="en-US" sz="1600" dirty="0" smtClean="0">
                <a:latin typeface="+mn-lt"/>
              </a:rPr>
              <a:t>身份再验证</a:t>
            </a:r>
            <a:endParaRPr lang="zh-CN" altLang="en-US" sz="1600" dirty="0">
              <a:latin typeface="+mn-lt"/>
            </a:endParaRPr>
          </a:p>
        </p:txBody>
      </p:sp>
      <p:sp>
        <p:nvSpPr>
          <p:cNvPr id="24" name="Title 1"/>
          <p:cNvSpPr>
            <a:spLocks noGrp="1"/>
          </p:cNvSpPr>
          <p:nvPr>
            <p:ph type="title"/>
          </p:nvPr>
        </p:nvSpPr>
        <p:spPr>
          <a:xfrm>
            <a:off x="628650" y="274320"/>
            <a:ext cx="7886700" cy="626745"/>
          </a:xfrm>
        </p:spPr>
        <p:txBody>
          <a:bodyPr/>
          <a:lstStyle/>
          <a:p>
            <a:r>
              <a:rPr lang="zh-CN" altLang="en-US" dirty="0">
                <a:solidFill>
                  <a:schemeClr val="tx1">
                    <a:lumMod val="65000"/>
                    <a:lumOff val="35000"/>
                  </a:schemeClr>
                </a:solidFill>
              </a:rPr>
              <a:t>总结</a:t>
            </a:r>
            <a:endParaRPr lang="zh-CN" altLang="en-US" dirty="0">
              <a:solidFill>
                <a:schemeClr val="tx1">
                  <a:lumMod val="65000"/>
                  <a:lumOff val="35000"/>
                </a:schemeClr>
              </a:solidFill>
            </a:endParaRPr>
          </a:p>
        </p:txBody>
      </p:sp>
      <p:sp>
        <p:nvSpPr>
          <p:cNvPr id="25" name="TextBox 24"/>
          <p:cNvSpPr txBox="1"/>
          <p:nvPr/>
        </p:nvSpPr>
        <p:spPr>
          <a:xfrm>
            <a:off x="6166470" y="3194333"/>
            <a:ext cx="2700000" cy="4924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00000"/>
              </a:lnSpc>
            </a:pPr>
            <a:r>
              <a:rPr lang="zh-CN" altLang="en-US" sz="1600" dirty="0" smtClean="0">
                <a:latin typeface="+mn-lt"/>
              </a:rPr>
              <a:t>研发通用机器学习算法、适用于人像图片视频之外的应用</a:t>
            </a:r>
            <a:endParaRPr lang="zh-CN" altLang="en-US" sz="16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400" fill="hold"/>
                                        <p:tgtEl>
                                          <p:spTgt spid="18"/>
                                        </p:tgtEl>
                                        <p:attrNameLst>
                                          <p:attrName>ppt_w</p:attrName>
                                        </p:attrNameLst>
                                      </p:cBhvr>
                                      <p:tavLst>
                                        <p:tav tm="0">
                                          <p:val>
                                            <p:fltVal val="0"/>
                                          </p:val>
                                        </p:tav>
                                        <p:tav tm="100000">
                                          <p:val>
                                            <p:strVal val="#ppt_w"/>
                                          </p:val>
                                        </p:tav>
                                      </p:tavLst>
                                    </p:anim>
                                    <p:anim calcmode="lin" valueType="num">
                                      <p:cBhvr>
                                        <p:cTn id="8" dur="400" fill="hold"/>
                                        <p:tgtEl>
                                          <p:spTgt spid="18"/>
                                        </p:tgtEl>
                                        <p:attrNameLst>
                                          <p:attrName>ppt_h</p:attrName>
                                        </p:attrNameLst>
                                      </p:cBhvr>
                                      <p:tavLst>
                                        <p:tav tm="0">
                                          <p:val>
                                            <p:fltVal val="0"/>
                                          </p:val>
                                        </p:tav>
                                        <p:tav tm="100000">
                                          <p:val>
                                            <p:strVal val="#ppt_h"/>
                                          </p:val>
                                        </p:tav>
                                      </p:tavLst>
                                    </p:anim>
                                    <p:animEffect transition="in" filter="fade">
                                      <p:cBhvr>
                                        <p:cTn id="9" dur="400"/>
                                        <p:tgtEl>
                                          <p:spTgt spid="18"/>
                                        </p:tgtEl>
                                      </p:cBhvr>
                                    </p:animEffect>
                                    <p:anim calcmode="lin" valueType="num">
                                      <p:cBhvr>
                                        <p:cTn id="10" dur="400" fill="hold"/>
                                        <p:tgtEl>
                                          <p:spTgt spid="18"/>
                                        </p:tgtEl>
                                        <p:attrNameLst>
                                          <p:attrName>ppt_x</p:attrName>
                                        </p:attrNameLst>
                                      </p:cBhvr>
                                      <p:tavLst>
                                        <p:tav tm="0">
                                          <p:val>
                                            <p:fltVal val="0.5"/>
                                          </p:val>
                                        </p:tav>
                                        <p:tav tm="100000">
                                          <p:val>
                                            <p:strVal val="#ppt_x"/>
                                          </p:val>
                                        </p:tav>
                                      </p:tavLst>
                                    </p:anim>
                                    <p:anim calcmode="lin" valueType="num">
                                      <p:cBhvr>
                                        <p:cTn id="11" dur="400" fill="hold"/>
                                        <p:tgtEl>
                                          <p:spTgt spid="1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400" fill="hold"/>
                                        <p:tgtEl>
                                          <p:spTgt spid="8"/>
                                        </p:tgtEl>
                                        <p:attrNameLst>
                                          <p:attrName>ppt_w</p:attrName>
                                        </p:attrNameLst>
                                      </p:cBhvr>
                                      <p:tavLst>
                                        <p:tav tm="0">
                                          <p:val>
                                            <p:fltVal val="0"/>
                                          </p:val>
                                        </p:tav>
                                        <p:tav tm="100000">
                                          <p:val>
                                            <p:strVal val="#ppt_w"/>
                                          </p:val>
                                        </p:tav>
                                      </p:tavLst>
                                    </p:anim>
                                    <p:anim calcmode="lin" valueType="num">
                                      <p:cBhvr>
                                        <p:cTn id="15" dur="400" fill="hold"/>
                                        <p:tgtEl>
                                          <p:spTgt spid="8"/>
                                        </p:tgtEl>
                                        <p:attrNameLst>
                                          <p:attrName>ppt_h</p:attrName>
                                        </p:attrNameLst>
                                      </p:cBhvr>
                                      <p:tavLst>
                                        <p:tav tm="0">
                                          <p:val>
                                            <p:fltVal val="0"/>
                                          </p:val>
                                        </p:tav>
                                        <p:tav tm="100000">
                                          <p:val>
                                            <p:strVal val="#ppt_h"/>
                                          </p:val>
                                        </p:tav>
                                      </p:tavLst>
                                    </p:anim>
                                    <p:animEffect transition="in" filter="fade">
                                      <p:cBhvr>
                                        <p:cTn id="16" dur="400"/>
                                        <p:tgtEl>
                                          <p:spTgt spid="8"/>
                                        </p:tgtEl>
                                      </p:cBhvr>
                                    </p:animEffect>
                                    <p:anim calcmode="lin" valueType="num">
                                      <p:cBhvr>
                                        <p:cTn id="17" dur="400" fill="hold"/>
                                        <p:tgtEl>
                                          <p:spTgt spid="8"/>
                                        </p:tgtEl>
                                        <p:attrNameLst>
                                          <p:attrName>ppt_x</p:attrName>
                                        </p:attrNameLst>
                                      </p:cBhvr>
                                      <p:tavLst>
                                        <p:tav tm="0">
                                          <p:val>
                                            <p:fltVal val="0.5"/>
                                          </p:val>
                                        </p:tav>
                                        <p:tav tm="100000">
                                          <p:val>
                                            <p:strVal val="#ppt_x"/>
                                          </p:val>
                                        </p:tav>
                                      </p:tavLst>
                                    </p:anim>
                                    <p:anim calcmode="lin" valueType="num">
                                      <p:cBhvr>
                                        <p:cTn id="18" dur="40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400" fill="hold"/>
                                        <p:tgtEl>
                                          <p:spTgt spid="9"/>
                                        </p:tgtEl>
                                        <p:attrNameLst>
                                          <p:attrName>ppt_w</p:attrName>
                                        </p:attrNameLst>
                                      </p:cBhvr>
                                      <p:tavLst>
                                        <p:tav tm="0">
                                          <p:val>
                                            <p:fltVal val="0"/>
                                          </p:val>
                                        </p:tav>
                                        <p:tav tm="100000">
                                          <p:val>
                                            <p:strVal val="#ppt_w"/>
                                          </p:val>
                                        </p:tav>
                                      </p:tavLst>
                                    </p:anim>
                                    <p:anim calcmode="lin" valueType="num">
                                      <p:cBhvr>
                                        <p:cTn id="22" dur="400" fill="hold"/>
                                        <p:tgtEl>
                                          <p:spTgt spid="9"/>
                                        </p:tgtEl>
                                        <p:attrNameLst>
                                          <p:attrName>ppt_h</p:attrName>
                                        </p:attrNameLst>
                                      </p:cBhvr>
                                      <p:tavLst>
                                        <p:tav tm="0">
                                          <p:val>
                                            <p:fltVal val="0"/>
                                          </p:val>
                                        </p:tav>
                                        <p:tav tm="100000">
                                          <p:val>
                                            <p:strVal val="#ppt_h"/>
                                          </p:val>
                                        </p:tav>
                                      </p:tavLst>
                                    </p:anim>
                                    <p:animEffect transition="in" filter="fade">
                                      <p:cBhvr>
                                        <p:cTn id="23" dur="400"/>
                                        <p:tgtEl>
                                          <p:spTgt spid="9"/>
                                        </p:tgtEl>
                                      </p:cBhvr>
                                    </p:animEffect>
                                    <p:anim calcmode="lin" valueType="num">
                                      <p:cBhvr>
                                        <p:cTn id="24" dur="400" fill="hold"/>
                                        <p:tgtEl>
                                          <p:spTgt spid="9"/>
                                        </p:tgtEl>
                                        <p:attrNameLst>
                                          <p:attrName>ppt_x</p:attrName>
                                        </p:attrNameLst>
                                      </p:cBhvr>
                                      <p:tavLst>
                                        <p:tav tm="0">
                                          <p:val>
                                            <p:fltVal val="0.5"/>
                                          </p:val>
                                        </p:tav>
                                        <p:tav tm="100000">
                                          <p:val>
                                            <p:strVal val="#ppt_x"/>
                                          </p:val>
                                        </p:tav>
                                      </p:tavLst>
                                    </p:anim>
                                    <p:anim calcmode="lin" valueType="num">
                                      <p:cBhvr>
                                        <p:cTn id="25" dur="400" fill="hold"/>
                                        <p:tgtEl>
                                          <p:spTgt spid="9"/>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400" fill="hold"/>
                                        <p:tgtEl>
                                          <p:spTgt spid="13"/>
                                        </p:tgtEl>
                                        <p:attrNameLst>
                                          <p:attrName>ppt_w</p:attrName>
                                        </p:attrNameLst>
                                      </p:cBhvr>
                                      <p:tavLst>
                                        <p:tav tm="0">
                                          <p:val>
                                            <p:fltVal val="0"/>
                                          </p:val>
                                        </p:tav>
                                        <p:tav tm="100000">
                                          <p:val>
                                            <p:strVal val="#ppt_w"/>
                                          </p:val>
                                        </p:tav>
                                      </p:tavLst>
                                    </p:anim>
                                    <p:anim calcmode="lin" valueType="num">
                                      <p:cBhvr>
                                        <p:cTn id="29" dur="400" fill="hold"/>
                                        <p:tgtEl>
                                          <p:spTgt spid="13"/>
                                        </p:tgtEl>
                                        <p:attrNameLst>
                                          <p:attrName>ppt_h</p:attrName>
                                        </p:attrNameLst>
                                      </p:cBhvr>
                                      <p:tavLst>
                                        <p:tav tm="0">
                                          <p:val>
                                            <p:fltVal val="0"/>
                                          </p:val>
                                        </p:tav>
                                        <p:tav tm="100000">
                                          <p:val>
                                            <p:strVal val="#ppt_h"/>
                                          </p:val>
                                        </p:tav>
                                      </p:tavLst>
                                    </p:anim>
                                    <p:animEffect transition="in" filter="fade">
                                      <p:cBhvr>
                                        <p:cTn id="30" dur="400"/>
                                        <p:tgtEl>
                                          <p:spTgt spid="13"/>
                                        </p:tgtEl>
                                      </p:cBhvr>
                                    </p:animEffect>
                                    <p:anim calcmode="lin" valueType="num">
                                      <p:cBhvr>
                                        <p:cTn id="31" dur="400" fill="hold"/>
                                        <p:tgtEl>
                                          <p:spTgt spid="13"/>
                                        </p:tgtEl>
                                        <p:attrNameLst>
                                          <p:attrName>ppt_x</p:attrName>
                                        </p:attrNameLst>
                                      </p:cBhvr>
                                      <p:tavLst>
                                        <p:tav tm="0">
                                          <p:val>
                                            <p:fltVal val="0.5"/>
                                          </p:val>
                                        </p:tav>
                                        <p:tav tm="100000">
                                          <p:val>
                                            <p:strVal val="#ppt_x"/>
                                          </p:val>
                                        </p:tav>
                                      </p:tavLst>
                                    </p:anim>
                                    <p:anim calcmode="lin" valueType="num">
                                      <p:cBhvr>
                                        <p:cTn id="32" dur="400" fill="hold"/>
                                        <p:tgtEl>
                                          <p:spTgt spid="13"/>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53" presetClass="entr" presetSubtype="528"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400" fill="hold"/>
                                        <p:tgtEl>
                                          <p:spTgt spid="19"/>
                                        </p:tgtEl>
                                        <p:attrNameLst>
                                          <p:attrName>ppt_w</p:attrName>
                                        </p:attrNameLst>
                                      </p:cBhvr>
                                      <p:tavLst>
                                        <p:tav tm="0">
                                          <p:val>
                                            <p:fltVal val="0"/>
                                          </p:val>
                                        </p:tav>
                                        <p:tav tm="100000">
                                          <p:val>
                                            <p:strVal val="#ppt_w"/>
                                          </p:val>
                                        </p:tav>
                                      </p:tavLst>
                                    </p:anim>
                                    <p:anim calcmode="lin" valueType="num">
                                      <p:cBhvr>
                                        <p:cTn id="37" dur="400" fill="hold"/>
                                        <p:tgtEl>
                                          <p:spTgt spid="19"/>
                                        </p:tgtEl>
                                        <p:attrNameLst>
                                          <p:attrName>ppt_h</p:attrName>
                                        </p:attrNameLst>
                                      </p:cBhvr>
                                      <p:tavLst>
                                        <p:tav tm="0">
                                          <p:val>
                                            <p:fltVal val="0"/>
                                          </p:val>
                                        </p:tav>
                                        <p:tav tm="100000">
                                          <p:val>
                                            <p:strVal val="#ppt_h"/>
                                          </p:val>
                                        </p:tav>
                                      </p:tavLst>
                                    </p:anim>
                                    <p:animEffect transition="in" filter="fade">
                                      <p:cBhvr>
                                        <p:cTn id="38" dur="400"/>
                                        <p:tgtEl>
                                          <p:spTgt spid="19"/>
                                        </p:tgtEl>
                                      </p:cBhvr>
                                    </p:animEffect>
                                    <p:anim calcmode="lin" valueType="num">
                                      <p:cBhvr>
                                        <p:cTn id="39" dur="400" fill="hold"/>
                                        <p:tgtEl>
                                          <p:spTgt spid="19"/>
                                        </p:tgtEl>
                                        <p:attrNameLst>
                                          <p:attrName>ppt_x</p:attrName>
                                        </p:attrNameLst>
                                      </p:cBhvr>
                                      <p:tavLst>
                                        <p:tav tm="0">
                                          <p:val>
                                            <p:fltVal val="0.5"/>
                                          </p:val>
                                        </p:tav>
                                        <p:tav tm="100000">
                                          <p:val>
                                            <p:strVal val="#ppt_x"/>
                                          </p:val>
                                        </p:tav>
                                      </p:tavLst>
                                    </p:anim>
                                    <p:anim calcmode="lin" valueType="num">
                                      <p:cBhvr>
                                        <p:cTn id="40" dur="400" fill="hold"/>
                                        <p:tgtEl>
                                          <p:spTgt spid="19"/>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400" fill="hold"/>
                                        <p:tgtEl>
                                          <p:spTgt spid="7"/>
                                        </p:tgtEl>
                                        <p:attrNameLst>
                                          <p:attrName>ppt_w</p:attrName>
                                        </p:attrNameLst>
                                      </p:cBhvr>
                                      <p:tavLst>
                                        <p:tav tm="0">
                                          <p:val>
                                            <p:fltVal val="0"/>
                                          </p:val>
                                        </p:tav>
                                        <p:tav tm="100000">
                                          <p:val>
                                            <p:strVal val="#ppt_w"/>
                                          </p:val>
                                        </p:tav>
                                      </p:tavLst>
                                    </p:anim>
                                    <p:anim calcmode="lin" valueType="num">
                                      <p:cBhvr>
                                        <p:cTn id="44" dur="400" fill="hold"/>
                                        <p:tgtEl>
                                          <p:spTgt spid="7"/>
                                        </p:tgtEl>
                                        <p:attrNameLst>
                                          <p:attrName>ppt_h</p:attrName>
                                        </p:attrNameLst>
                                      </p:cBhvr>
                                      <p:tavLst>
                                        <p:tav tm="0">
                                          <p:val>
                                            <p:fltVal val="0"/>
                                          </p:val>
                                        </p:tav>
                                        <p:tav tm="100000">
                                          <p:val>
                                            <p:strVal val="#ppt_h"/>
                                          </p:val>
                                        </p:tav>
                                      </p:tavLst>
                                    </p:anim>
                                    <p:animEffect transition="in" filter="fade">
                                      <p:cBhvr>
                                        <p:cTn id="45" dur="400"/>
                                        <p:tgtEl>
                                          <p:spTgt spid="7"/>
                                        </p:tgtEl>
                                      </p:cBhvr>
                                    </p:animEffect>
                                    <p:anim calcmode="lin" valueType="num">
                                      <p:cBhvr>
                                        <p:cTn id="46" dur="400" fill="hold"/>
                                        <p:tgtEl>
                                          <p:spTgt spid="7"/>
                                        </p:tgtEl>
                                        <p:attrNameLst>
                                          <p:attrName>ppt_x</p:attrName>
                                        </p:attrNameLst>
                                      </p:cBhvr>
                                      <p:tavLst>
                                        <p:tav tm="0">
                                          <p:val>
                                            <p:fltVal val="0.5"/>
                                          </p:val>
                                        </p:tav>
                                        <p:tav tm="100000">
                                          <p:val>
                                            <p:strVal val="#ppt_x"/>
                                          </p:val>
                                        </p:tav>
                                      </p:tavLst>
                                    </p:anim>
                                    <p:anim calcmode="lin" valueType="num">
                                      <p:cBhvr>
                                        <p:cTn id="47" dur="400" fill="hold"/>
                                        <p:tgtEl>
                                          <p:spTgt spid="7"/>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400" fill="hold"/>
                                        <p:tgtEl>
                                          <p:spTgt spid="10"/>
                                        </p:tgtEl>
                                        <p:attrNameLst>
                                          <p:attrName>ppt_w</p:attrName>
                                        </p:attrNameLst>
                                      </p:cBhvr>
                                      <p:tavLst>
                                        <p:tav tm="0">
                                          <p:val>
                                            <p:fltVal val="0"/>
                                          </p:val>
                                        </p:tav>
                                        <p:tav tm="100000">
                                          <p:val>
                                            <p:strVal val="#ppt_w"/>
                                          </p:val>
                                        </p:tav>
                                      </p:tavLst>
                                    </p:anim>
                                    <p:anim calcmode="lin" valueType="num">
                                      <p:cBhvr>
                                        <p:cTn id="51" dur="400" fill="hold"/>
                                        <p:tgtEl>
                                          <p:spTgt spid="10"/>
                                        </p:tgtEl>
                                        <p:attrNameLst>
                                          <p:attrName>ppt_h</p:attrName>
                                        </p:attrNameLst>
                                      </p:cBhvr>
                                      <p:tavLst>
                                        <p:tav tm="0">
                                          <p:val>
                                            <p:fltVal val="0"/>
                                          </p:val>
                                        </p:tav>
                                        <p:tav tm="100000">
                                          <p:val>
                                            <p:strVal val="#ppt_h"/>
                                          </p:val>
                                        </p:tav>
                                      </p:tavLst>
                                    </p:anim>
                                    <p:animEffect transition="in" filter="fade">
                                      <p:cBhvr>
                                        <p:cTn id="52" dur="400"/>
                                        <p:tgtEl>
                                          <p:spTgt spid="10"/>
                                        </p:tgtEl>
                                      </p:cBhvr>
                                    </p:animEffect>
                                    <p:anim calcmode="lin" valueType="num">
                                      <p:cBhvr>
                                        <p:cTn id="53" dur="400" fill="hold"/>
                                        <p:tgtEl>
                                          <p:spTgt spid="10"/>
                                        </p:tgtEl>
                                        <p:attrNameLst>
                                          <p:attrName>ppt_x</p:attrName>
                                        </p:attrNameLst>
                                      </p:cBhvr>
                                      <p:tavLst>
                                        <p:tav tm="0">
                                          <p:val>
                                            <p:fltVal val="0.5"/>
                                          </p:val>
                                        </p:tav>
                                        <p:tav tm="100000">
                                          <p:val>
                                            <p:strVal val="#ppt_x"/>
                                          </p:val>
                                        </p:tav>
                                      </p:tavLst>
                                    </p:anim>
                                    <p:anim calcmode="lin" valueType="num">
                                      <p:cBhvr>
                                        <p:cTn id="54" dur="400" fill="hold"/>
                                        <p:tgtEl>
                                          <p:spTgt spid="10"/>
                                        </p:tgtEl>
                                        <p:attrNameLst>
                                          <p:attrName>ppt_y</p:attrName>
                                        </p:attrNameLst>
                                      </p:cBhvr>
                                      <p:tavLst>
                                        <p:tav tm="0">
                                          <p:val>
                                            <p:fltVal val="0.5"/>
                                          </p:val>
                                        </p:tav>
                                        <p:tav tm="100000">
                                          <p:val>
                                            <p:strVal val="#ppt_y"/>
                                          </p:val>
                                        </p:tav>
                                      </p:tavLst>
                                    </p:anim>
                                  </p:childTnLst>
                                </p:cTn>
                              </p:par>
                              <p:par>
                                <p:cTn id="55" presetID="53" presetClass="entr" presetSubtype="528"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400" fill="hold"/>
                                        <p:tgtEl>
                                          <p:spTgt spid="14"/>
                                        </p:tgtEl>
                                        <p:attrNameLst>
                                          <p:attrName>ppt_w</p:attrName>
                                        </p:attrNameLst>
                                      </p:cBhvr>
                                      <p:tavLst>
                                        <p:tav tm="0">
                                          <p:val>
                                            <p:fltVal val="0"/>
                                          </p:val>
                                        </p:tav>
                                        <p:tav tm="100000">
                                          <p:val>
                                            <p:strVal val="#ppt_w"/>
                                          </p:val>
                                        </p:tav>
                                      </p:tavLst>
                                    </p:anim>
                                    <p:anim calcmode="lin" valueType="num">
                                      <p:cBhvr>
                                        <p:cTn id="58" dur="400" fill="hold"/>
                                        <p:tgtEl>
                                          <p:spTgt spid="14"/>
                                        </p:tgtEl>
                                        <p:attrNameLst>
                                          <p:attrName>ppt_h</p:attrName>
                                        </p:attrNameLst>
                                      </p:cBhvr>
                                      <p:tavLst>
                                        <p:tav tm="0">
                                          <p:val>
                                            <p:fltVal val="0"/>
                                          </p:val>
                                        </p:tav>
                                        <p:tav tm="100000">
                                          <p:val>
                                            <p:strVal val="#ppt_h"/>
                                          </p:val>
                                        </p:tav>
                                      </p:tavLst>
                                    </p:anim>
                                    <p:animEffect transition="in" filter="fade">
                                      <p:cBhvr>
                                        <p:cTn id="59" dur="400"/>
                                        <p:tgtEl>
                                          <p:spTgt spid="14"/>
                                        </p:tgtEl>
                                      </p:cBhvr>
                                    </p:animEffect>
                                    <p:anim calcmode="lin" valueType="num">
                                      <p:cBhvr>
                                        <p:cTn id="60" dur="400" fill="hold"/>
                                        <p:tgtEl>
                                          <p:spTgt spid="14"/>
                                        </p:tgtEl>
                                        <p:attrNameLst>
                                          <p:attrName>ppt_x</p:attrName>
                                        </p:attrNameLst>
                                      </p:cBhvr>
                                      <p:tavLst>
                                        <p:tav tm="0">
                                          <p:val>
                                            <p:fltVal val="0.5"/>
                                          </p:val>
                                        </p:tav>
                                        <p:tav tm="100000">
                                          <p:val>
                                            <p:strVal val="#ppt_x"/>
                                          </p:val>
                                        </p:tav>
                                      </p:tavLst>
                                    </p:anim>
                                    <p:anim calcmode="lin" valueType="num">
                                      <p:cBhvr>
                                        <p:cTn id="61" dur="400" fill="hold"/>
                                        <p:tgtEl>
                                          <p:spTgt spid="14"/>
                                        </p:tgtEl>
                                        <p:attrNameLst>
                                          <p:attrName>ppt_y</p:attrName>
                                        </p:attrNameLst>
                                      </p:cBhvr>
                                      <p:tavLst>
                                        <p:tav tm="0">
                                          <p:val>
                                            <p:fltVal val="0.5"/>
                                          </p:val>
                                        </p:tav>
                                        <p:tav tm="100000">
                                          <p:val>
                                            <p:strVal val="#ppt_y"/>
                                          </p:val>
                                        </p:tav>
                                      </p:tavLst>
                                    </p:anim>
                                  </p:childTnLst>
                                </p:cTn>
                              </p:par>
                            </p:childTnLst>
                          </p:cTn>
                        </p:par>
                        <p:par>
                          <p:cTn id="62" fill="hold">
                            <p:stCondLst>
                              <p:cond delay="1000"/>
                            </p:stCondLst>
                            <p:childTnLst>
                              <p:par>
                                <p:cTn id="63" presetID="53" presetClass="entr" presetSubtype="528"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400" fill="hold"/>
                                        <p:tgtEl>
                                          <p:spTgt spid="20"/>
                                        </p:tgtEl>
                                        <p:attrNameLst>
                                          <p:attrName>ppt_w</p:attrName>
                                        </p:attrNameLst>
                                      </p:cBhvr>
                                      <p:tavLst>
                                        <p:tav tm="0">
                                          <p:val>
                                            <p:fltVal val="0"/>
                                          </p:val>
                                        </p:tav>
                                        <p:tav tm="100000">
                                          <p:val>
                                            <p:strVal val="#ppt_w"/>
                                          </p:val>
                                        </p:tav>
                                      </p:tavLst>
                                    </p:anim>
                                    <p:anim calcmode="lin" valueType="num">
                                      <p:cBhvr>
                                        <p:cTn id="66" dur="400" fill="hold"/>
                                        <p:tgtEl>
                                          <p:spTgt spid="20"/>
                                        </p:tgtEl>
                                        <p:attrNameLst>
                                          <p:attrName>ppt_h</p:attrName>
                                        </p:attrNameLst>
                                      </p:cBhvr>
                                      <p:tavLst>
                                        <p:tav tm="0">
                                          <p:val>
                                            <p:fltVal val="0"/>
                                          </p:val>
                                        </p:tav>
                                        <p:tav tm="100000">
                                          <p:val>
                                            <p:strVal val="#ppt_h"/>
                                          </p:val>
                                        </p:tav>
                                      </p:tavLst>
                                    </p:anim>
                                    <p:animEffect transition="in" filter="fade">
                                      <p:cBhvr>
                                        <p:cTn id="67" dur="400"/>
                                        <p:tgtEl>
                                          <p:spTgt spid="20"/>
                                        </p:tgtEl>
                                      </p:cBhvr>
                                    </p:animEffect>
                                    <p:anim calcmode="lin" valueType="num">
                                      <p:cBhvr>
                                        <p:cTn id="68" dur="400" fill="hold"/>
                                        <p:tgtEl>
                                          <p:spTgt spid="20"/>
                                        </p:tgtEl>
                                        <p:attrNameLst>
                                          <p:attrName>ppt_x</p:attrName>
                                        </p:attrNameLst>
                                      </p:cBhvr>
                                      <p:tavLst>
                                        <p:tav tm="0">
                                          <p:val>
                                            <p:fltVal val="0.5"/>
                                          </p:val>
                                        </p:tav>
                                        <p:tav tm="100000">
                                          <p:val>
                                            <p:strVal val="#ppt_x"/>
                                          </p:val>
                                        </p:tav>
                                      </p:tavLst>
                                    </p:anim>
                                    <p:anim calcmode="lin" valueType="num">
                                      <p:cBhvr>
                                        <p:cTn id="69" dur="400" fill="hold"/>
                                        <p:tgtEl>
                                          <p:spTgt spid="20"/>
                                        </p:tgtEl>
                                        <p:attrNameLst>
                                          <p:attrName>ppt_y</p:attrName>
                                        </p:attrNameLst>
                                      </p:cBhvr>
                                      <p:tavLst>
                                        <p:tav tm="0">
                                          <p:val>
                                            <p:fltVal val="0.5"/>
                                          </p:val>
                                        </p:tav>
                                        <p:tav tm="100000">
                                          <p:val>
                                            <p:strVal val="#ppt_y"/>
                                          </p:val>
                                        </p:tav>
                                      </p:tavLst>
                                    </p:anim>
                                  </p:childTnLst>
                                </p:cTn>
                              </p:par>
                              <p:par>
                                <p:cTn id="70" presetID="53" presetClass="entr" presetSubtype="528" fill="hold" grpId="0" nodeType="with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p:cTn id="72" dur="400" fill="hold"/>
                                        <p:tgtEl>
                                          <p:spTgt spid="6"/>
                                        </p:tgtEl>
                                        <p:attrNameLst>
                                          <p:attrName>ppt_w</p:attrName>
                                        </p:attrNameLst>
                                      </p:cBhvr>
                                      <p:tavLst>
                                        <p:tav tm="0">
                                          <p:val>
                                            <p:fltVal val="0"/>
                                          </p:val>
                                        </p:tav>
                                        <p:tav tm="100000">
                                          <p:val>
                                            <p:strVal val="#ppt_w"/>
                                          </p:val>
                                        </p:tav>
                                      </p:tavLst>
                                    </p:anim>
                                    <p:anim calcmode="lin" valueType="num">
                                      <p:cBhvr>
                                        <p:cTn id="73" dur="400" fill="hold"/>
                                        <p:tgtEl>
                                          <p:spTgt spid="6"/>
                                        </p:tgtEl>
                                        <p:attrNameLst>
                                          <p:attrName>ppt_h</p:attrName>
                                        </p:attrNameLst>
                                      </p:cBhvr>
                                      <p:tavLst>
                                        <p:tav tm="0">
                                          <p:val>
                                            <p:fltVal val="0"/>
                                          </p:val>
                                        </p:tav>
                                        <p:tav tm="100000">
                                          <p:val>
                                            <p:strVal val="#ppt_h"/>
                                          </p:val>
                                        </p:tav>
                                      </p:tavLst>
                                    </p:anim>
                                    <p:animEffect transition="in" filter="fade">
                                      <p:cBhvr>
                                        <p:cTn id="74" dur="400"/>
                                        <p:tgtEl>
                                          <p:spTgt spid="6"/>
                                        </p:tgtEl>
                                      </p:cBhvr>
                                    </p:animEffect>
                                    <p:anim calcmode="lin" valueType="num">
                                      <p:cBhvr>
                                        <p:cTn id="75" dur="400" fill="hold"/>
                                        <p:tgtEl>
                                          <p:spTgt spid="6"/>
                                        </p:tgtEl>
                                        <p:attrNameLst>
                                          <p:attrName>ppt_x</p:attrName>
                                        </p:attrNameLst>
                                      </p:cBhvr>
                                      <p:tavLst>
                                        <p:tav tm="0">
                                          <p:val>
                                            <p:fltVal val="0.5"/>
                                          </p:val>
                                        </p:tav>
                                        <p:tav tm="100000">
                                          <p:val>
                                            <p:strVal val="#ppt_x"/>
                                          </p:val>
                                        </p:tav>
                                      </p:tavLst>
                                    </p:anim>
                                    <p:anim calcmode="lin" valueType="num">
                                      <p:cBhvr>
                                        <p:cTn id="76" dur="400" fill="hold"/>
                                        <p:tgtEl>
                                          <p:spTgt spid="6"/>
                                        </p:tgtEl>
                                        <p:attrNameLst>
                                          <p:attrName>ppt_y</p:attrName>
                                        </p:attrNameLst>
                                      </p:cBhvr>
                                      <p:tavLst>
                                        <p:tav tm="0">
                                          <p:val>
                                            <p:fltVal val="0.5"/>
                                          </p:val>
                                        </p:tav>
                                        <p:tav tm="100000">
                                          <p:val>
                                            <p:strVal val="#ppt_y"/>
                                          </p:val>
                                        </p:tav>
                                      </p:tavLst>
                                    </p:anim>
                                  </p:childTnLst>
                                </p:cTn>
                              </p:par>
                              <p:par>
                                <p:cTn id="77" presetID="53" presetClass="entr" presetSubtype="528"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400" fill="hold"/>
                                        <p:tgtEl>
                                          <p:spTgt spid="11"/>
                                        </p:tgtEl>
                                        <p:attrNameLst>
                                          <p:attrName>ppt_w</p:attrName>
                                        </p:attrNameLst>
                                      </p:cBhvr>
                                      <p:tavLst>
                                        <p:tav tm="0">
                                          <p:val>
                                            <p:fltVal val="0"/>
                                          </p:val>
                                        </p:tav>
                                        <p:tav tm="100000">
                                          <p:val>
                                            <p:strVal val="#ppt_w"/>
                                          </p:val>
                                        </p:tav>
                                      </p:tavLst>
                                    </p:anim>
                                    <p:anim calcmode="lin" valueType="num">
                                      <p:cBhvr>
                                        <p:cTn id="80" dur="400" fill="hold"/>
                                        <p:tgtEl>
                                          <p:spTgt spid="11"/>
                                        </p:tgtEl>
                                        <p:attrNameLst>
                                          <p:attrName>ppt_h</p:attrName>
                                        </p:attrNameLst>
                                      </p:cBhvr>
                                      <p:tavLst>
                                        <p:tav tm="0">
                                          <p:val>
                                            <p:fltVal val="0"/>
                                          </p:val>
                                        </p:tav>
                                        <p:tav tm="100000">
                                          <p:val>
                                            <p:strVal val="#ppt_h"/>
                                          </p:val>
                                        </p:tav>
                                      </p:tavLst>
                                    </p:anim>
                                    <p:animEffect transition="in" filter="fade">
                                      <p:cBhvr>
                                        <p:cTn id="81" dur="400"/>
                                        <p:tgtEl>
                                          <p:spTgt spid="11"/>
                                        </p:tgtEl>
                                      </p:cBhvr>
                                    </p:animEffect>
                                    <p:anim calcmode="lin" valueType="num">
                                      <p:cBhvr>
                                        <p:cTn id="82" dur="400" fill="hold"/>
                                        <p:tgtEl>
                                          <p:spTgt spid="11"/>
                                        </p:tgtEl>
                                        <p:attrNameLst>
                                          <p:attrName>ppt_x</p:attrName>
                                        </p:attrNameLst>
                                      </p:cBhvr>
                                      <p:tavLst>
                                        <p:tav tm="0">
                                          <p:val>
                                            <p:fltVal val="0.5"/>
                                          </p:val>
                                        </p:tav>
                                        <p:tav tm="100000">
                                          <p:val>
                                            <p:strVal val="#ppt_x"/>
                                          </p:val>
                                        </p:tav>
                                      </p:tavLst>
                                    </p:anim>
                                    <p:anim calcmode="lin" valueType="num">
                                      <p:cBhvr>
                                        <p:cTn id="83" dur="400" fill="hold"/>
                                        <p:tgtEl>
                                          <p:spTgt spid="11"/>
                                        </p:tgtEl>
                                        <p:attrNameLst>
                                          <p:attrName>ppt_y</p:attrName>
                                        </p:attrNameLst>
                                      </p:cBhvr>
                                      <p:tavLst>
                                        <p:tav tm="0">
                                          <p:val>
                                            <p:fltVal val="0.5"/>
                                          </p:val>
                                        </p:tav>
                                        <p:tav tm="100000">
                                          <p:val>
                                            <p:strVal val="#ppt_y"/>
                                          </p:val>
                                        </p:tav>
                                      </p:tavLst>
                                    </p:anim>
                                  </p:childTnLst>
                                </p:cTn>
                              </p:par>
                              <p:par>
                                <p:cTn id="84" presetID="53" presetClass="entr" presetSubtype="528"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p:cTn id="86" dur="400" fill="hold"/>
                                        <p:tgtEl>
                                          <p:spTgt spid="15"/>
                                        </p:tgtEl>
                                        <p:attrNameLst>
                                          <p:attrName>ppt_w</p:attrName>
                                        </p:attrNameLst>
                                      </p:cBhvr>
                                      <p:tavLst>
                                        <p:tav tm="0">
                                          <p:val>
                                            <p:fltVal val="0"/>
                                          </p:val>
                                        </p:tav>
                                        <p:tav tm="100000">
                                          <p:val>
                                            <p:strVal val="#ppt_w"/>
                                          </p:val>
                                        </p:tav>
                                      </p:tavLst>
                                    </p:anim>
                                    <p:anim calcmode="lin" valueType="num">
                                      <p:cBhvr>
                                        <p:cTn id="87" dur="400" fill="hold"/>
                                        <p:tgtEl>
                                          <p:spTgt spid="15"/>
                                        </p:tgtEl>
                                        <p:attrNameLst>
                                          <p:attrName>ppt_h</p:attrName>
                                        </p:attrNameLst>
                                      </p:cBhvr>
                                      <p:tavLst>
                                        <p:tav tm="0">
                                          <p:val>
                                            <p:fltVal val="0"/>
                                          </p:val>
                                        </p:tav>
                                        <p:tav tm="100000">
                                          <p:val>
                                            <p:strVal val="#ppt_h"/>
                                          </p:val>
                                        </p:tav>
                                      </p:tavLst>
                                    </p:anim>
                                    <p:animEffect transition="in" filter="fade">
                                      <p:cBhvr>
                                        <p:cTn id="88" dur="400"/>
                                        <p:tgtEl>
                                          <p:spTgt spid="15"/>
                                        </p:tgtEl>
                                      </p:cBhvr>
                                    </p:animEffect>
                                    <p:anim calcmode="lin" valueType="num">
                                      <p:cBhvr>
                                        <p:cTn id="89" dur="400" fill="hold"/>
                                        <p:tgtEl>
                                          <p:spTgt spid="15"/>
                                        </p:tgtEl>
                                        <p:attrNameLst>
                                          <p:attrName>ppt_x</p:attrName>
                                        </p:attrNameLst>
                                      </p:cBhvr>
                                      <p:tavLst>
                                        <p:tav tm="0">
                                          <p:val>
                                            <p:fltVal val="0.5"/>
                                          </p:val>
                                        </p:tav>
                                        <p:tav tm="100000">
                                          <p:val>
                                            <p:strVal val="#ppt_x"/>
                                          </p:val>
                                        </p:tav>
                                      </p:tavLst>
                                    </p:anim>
                                    <p:anim calcmode="lin" valueType="num">
                                      <p:cBhvr>
                                        <p:cTn id="90" dur="400" fill="hold"/>
                                        <p:tgtEl>
                                          <p:spTgt spid="15"/>
                                        </p:tgtEl>
                                        <p:attrNameLst>
                                          <p:attrName>ppt_y</p:attrName>
                                        </p:attrNameLst>
                                      </p:cBhvr>
                                      <p:tavLst>
                                        <p:tav tm="0">
                                          <p:val>
                                            <p:fltVal val="0.5"/>
                                          </p:val>
                                        </p:tav>
                                        <p:tav tm="100000">
                                          <p:val>
                                            <p:strVal val="#ppt_y"/>
                                          </p:val>
                                        </p:tav>
                                      </p:tavLst>
                                    </p:anim>
                                  </p:childTnLst>
                                </p:cTn>
                              </p:par>
                            </p:childTnLst>
                          </p:cTn>
                        </p:par>
                        <p:par>
                          <p:cTn id="91" fill="hold">
                            <p:stCondLst>
                              <p:cond delay="1500"/>
                            </p:stCondLst>
                            <p:childTnLst>
                              <p:par>
                                <p:cTn id="92" presetID="53" presetClass="entr" presetSubtype="528" fill="hold" grpId="0" nodeType="afterEffect">
                                  <p:stCondLst>
                                    <p:cond delay="0"/>
                                  </p:stCondLst>
                                  <p:childTnLst>
                                    <p:set>
                                      <p:cBhvr>
                                        <p:cTn id="93" dur="1" fill="hold">
                                          <p:stCondLst>
                                            <p:cond delay="0"/>
                                          </p:stCondLst>
                                        </p:cTn>
                                        <p:tgtEl>
                                          <p:spTgt spid="21"/>
                                        </p:tgtEl>
                                        <p:attrNameLst>
                                          <p:attrName>style.visibility</p:attrName>
                                        </p:attrNameLst>
                                      </p:cBhvr>
                                      <p:to>
                                        <p:strVal val="visible"/>
                                      </p:to>
                                    </p:set>
                                    <p:anim calcmode="lin" valueType="num">
                                      <p:cBhvr>
                                        <p:cTn id="94" dur="400" fill="hold"/>
                                        <p:tgtEl>
                                          <p:spTgt spid="21"/>
                                        </p:tgtEl>
                                        <p:attrNameLst>
                                          <p:attrName>ppt_w</p:attrName>
                                        </p:attrNameLst>
                                      </p:cBhvr>
                                      <p:tavLst>
                                        <p:tav tm="0">
                                          <p:val>
                                            <p:fltVal val="0"/>
                                          </p:val>
                                        </p:tav>
                                        <p:tav tm="100000">
                                          <p:val>
                                            <p:strVal val="#ppt_w"/>
                                          </p:val>
                                        </p:tav>
                                      </p:tavLst>
                                    </p:anim>
                                    <p:anim calcmode="lin" valueType="num">
                                      <p:cBhvr>
                                        <p:cTn id="95" dur="400" fill="hold"/>
                                        <p:tgtEl>
                                          <p:spTgt spid="21"/>
                                        </p:tgtEl>
                                        <p:attrNameLst>
                                          <p:attrName>ppt_h</p:attrName>
                                        </p:attrNameLst>
                                      </p:cBhvr>
                                      <p:tavLst>
                                        <p:tav tm="0">
                                          <p:val>
                                            <p:fltVal val="0"/>
                                          </p:val>
                                        </p:tav>
                                        <p:tav tm="100000">
                                          <p:val>
                                            <p:strVal val="#ppt_h"/>
                                          </p:val>
                                        </p:tav>
                                      </p:tavLst>
                                    </p:anim>
                                    <p:animEffect transition="in" filter="fade">
                                      <p:cBhvr>
                                        <p:cTn id="96" dur="400"/>
                                        <p:tgtEl>
                                          <p:spTgt spid="21"/>
                                        </p:tgtEl>
                                      </p:cBhvr>
                                    </p:animEffect>
                                    <p:anim calcmode="lin" valueType="num">
                                      <p:cBhvr>
                                        <p:cTn id="97" dur="400" fill="hold"/>
                                        <p:tgtEl>
                                          <p:spTgt spid="21"/>
                                        </p:tgtEl>
                                        <p:attrNameLst>
                                          <p:attrName>ppt_x</p:attrName>
                                        </p:attrNameLst>
                                      </p:cBhvr>
                                      <p:tavLst>
                                        <p:tav tm="0">
                                          <p:val>
                                            <p:fltVal val="0.5"/>
                                          </p:val>
                                        </p:tav>
                                        <p:tav tm="100000">
                                          <p:val>
                                            <p:strVal val="#ppt_x"/>
                                          </p:val>
                                        </p:tav>
                                      </p:tavLst>
                                    </p:anim>
                                    <p:anim calcmode="lin" valueType="num">
                                      <p:cBhvr>
                                        <p:cTn id="98" dur="400" fill="hold"/>
                                        <p:tgtEl>
                                          <p:spTgt spid="21"/>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p:cTn id="101" dur="400" fill="hold"/>
                                        <p:tgtEl>
                                          <p:spTgt spid="5"/>
                                        </p:tgtEl>
                                        <p:attrNameLst>
                                          <p:attrName>ppt_w</p:attrName>
                                        </p:attrNameLst>
                                      </p:cBhvr>
                                      <p:tavLst>
                                        <p:tav tm="0">
                                          <p:val>
                                            <p:fltVal val="0"/>
                                          </p:val>
                                        </p:tav>
                                        <p:tav tm="100000">
                                          <p:val>
                                            <p:strVal val="#ppt_w"/>
                                          </p:val>
                                        </p:tav>
                                      </p:tavLst>
                                    </p:anim>
                                    <p:anim calcmode="lin" valueType="num">
                                      <p:cBhvr>
                                        <p:cTn id="102" dur="400" fill="hold"/>
                                        <p:tgtEl>
                                          <p:spTgt spid="5"/>
                                        </p:tgtEl>
                                        <p:attrNameLst>
                                          <p:attrName>ppt_h</p:attrName>
                                        </p:attrNameLst>
                                      </p:cBhvr>
                                      <p:tavLst>
                                        <p:tav tm="0">
                                          <p:val>
                                            <p:fltVal val="0"/>
                                          </p:val>
                                        </p:tav>
                                        <p:tav tm="100000">
                                          <p:val>
                                            <p:strVal val="#ppt_h"/>
                                          </p:val>
                                        </p:tav>
                                      </p:tavLst>
                                    </p:anim>
                                    <p:animEffect transition="in" filter="fade">
                                      <p:cBhvr>
                                        <p:cTn id="103" dur="400"/>
                                        <p:tgtEl>
                                          <p:spTgt spid="5"/>
                                        </p:tgtEl>
                                      </p:cBhvr>
                                    </p:animEffect>
                                    <p:anim calcmode="lin" valueType="num">
                                      <p:cBhvr>
                                        <p:cTn id="104" dur="400" fill="hold"/>
                                        <p:tgtEl>
                                          <p:spTgt spid="5"/>
                                        </p:tgtEl>
                                        <p:attrNameLst>
                                          <p:attrName>ppt_x</p:attrName>
                                        </p:attrNameLst>
                                      </p:cBhvr>
                                      <p:tavLst>
                                        <p:tav tm="0">
                                          <p:val>
                                            <p:fltVal val="0.5"/>
                                          </p:val>
                                        </p:tav>
                                        <p:tav tm="100000">
                                          <p:val>
                                            <p:strVal val="#ppt_x"/>
                                          </p:val>
                                        </p:tav>
                                      </p:tavLst>
                                    </p:anim>
                                    <p:anim calcmode="lin" valueType="num">
                                      <p:cBhvr>
                                        <p:cTn id="105" dur="400" fill="hold"/>
                                        <p:tgtEl>
                                          <p:spTgt spid="5"/>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12"/>
                                        </p:tgtEl>
                                        <p:attrNameLst>
                                          <p:attrName>style.visibility</p:attrName>
                                        </p:attrNameLst>
                                      </p:cBhvr>
                                      <p:to>
                                        <p:strVal val="visible"/>
                                      </p:to>
                                    </p:set>
                                    <p:anim calcmode="lin" valueType="num">
                                      <p:cBhvr>
                                        <p:cTn id="108" dur="400" fill="hold"/>
                                        <p:tgtEl>
                                          <p:spTgt spid="12"/>
                                        </p:tgtEl>
                                        <p:attrNameLst>
                                          <p:attrName>ppt_w</p:attrName>
                                        </p:attrNameLst>
                                      </p:cBhvr>
                                      <p:tavLst>
                                        <p:tav tm="0">
                                          <p:val>
                                            <p:fltVal val="0"/>
                                          </p:val>
                                        </p:tav>
                                        <p:tav tm="100000">
                                          <p:val>
                                            <p:strVal val="#ppt_w"/>
                                          </p:val>
                                        </p:tav>
                                      </p:tavLst>
                                    </p:anim>
                                    <p:anim calcmode="lin" valueType="num">
                                      <p:cBhvr>
                                        <p:cTn id="109" dur="400" fill="hold"/>
                                        <p:tgtEl>
                                          <p:spTgt spid="12"/>
                                        </p:tgtEl>
                                        <p:attrNameLst>
                                          <p:attrName>ppt_h</p:attrName>
                                        </p:attrNameLst>
                                      </p:cBhvr>
                                      <p:tavLst>
                                        <p:tav tm="0">
                                          <p:val>
                                            <p:fltVal val="0"/>
                                          </p:val>
                                        </p:tav>
                                        <p:tav tm="100000">
                                          <p:val>
                                            <p:strVal val="#ppt_h"/>
                                          </p:val>
                                        </p:tav>
                                      </p:tavLst>
                                    </p:anim>
                                    <p:animEffect transition="in" filter="fade">
                                      <p:cBhvr>
                                        <p:cTn id="110" dur="400"/>
                                        <p:tgtEl>
                                          <p:spTgt spid="12"/>
                                        </p:tgtEl>
                                      </p:cBhvr>
                                    </p:animEffect>
                                    <p:anim calcmode="lin" valueType="num">
                                      <p:cBhvr>
                                        <p:cTn id="111" dur="400" fill="hold"/>
                                        <p:tgtEl>
                                          <p:spTgt spid="12"/>
                                        </p:tgtEl>
                                        <p:attrNameLst>
                                          <p:attrName>ppt_x</p:attrName>
                                        </p:attrNameLst>
                                      </p:cBhvr>
                                      <p:tavLst>
                                        <p:tav tm="0">
                                          <p:val>
                                            <p:fltVal val="0.5"/>
                                          </p:val>
                                        </p:tav>
                                        <p:tav tm="100000">
                                          <p:val>
                                            <p:strVal val="#ppt_x"/>
                                          </p:val>
                                        </p:tav>
                                      </p:tavLst>
                                    </p:anim>
                                    <p:anim calcmode="lin" valueType="num">
                                      <p:cBhvr>
                                        <p:cTn id="112" dur="400" fill="hold"/>
                                        <p:tgtEl>
                                          <p:spTgt spid="1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16"/>
                                        </p:tgtEl>
                                        <p:attrNameLst>
                                          <p:attrName>style.visibility</p:attrName>
                                        </p:attrNameLst>
                                      </p:cBhvr>
                                      <p:to>
                                        <p:strVal val="visible"/>
                                      </p:to>
                                    </p:set>
                                    <p:anim calcmode="lin" valueType="num">
                                      <p:cBhvr>
                                        <p:cTn id="115" dur="400" fill="hold"/>
                                        <p:tgtEl>
                                          <p:spTgt spid="16"/>
                                        </p:tgtEl>
                                        <p:attrNameLst>
                                          <p:attrName>ppt_w</p:attrName>
                                        </p:attrNameLst>
                                      </p:cBhvr>
                                      <p:tavLst>
                                        <p:tav tm="0">
                                          <p:val>
                                            <p:fltVal val="0"/>
                                          </p:val>
                                        </p:tav>
                                        <p:tav tm="100000">
                                          <p:val>
                                            <p:strVal val="#ppt_w"/>
                                          </p:val>
                                        </p:tav>
                                      </p:tavLst>
                                    </p:anim>
                                    <p:anim calcmode="lin" valueType="num">
                                      <p:cBhvr>
                                        <p:cTn id="116" dur="400" fill="hold"/>
                                        <p:tgtEl>
                                          <p:spTgt spid="16"/>
                                        </p:tgtEl>
                                        <p:attrNameLst>
                                          <p:attrName>ppt_h</p:attrName>
                                        </p:attrNameLst>
                                      </p:cBhvr>
                                      <p:tavLst>
                                        <p:tav tm="0">
                                          <p:val>
                                            <p:fltVal val="0"/>
                                          </p:val>
                                        </p:tav>
                                        <p:tav tm="100000">
                                          <p:val>
                                            <p:strVal val="#ppt_h"/>
                                          </p:val>
                                        </p:tav>
                                      </p:tavLst>
                                    </p:anim>
                                    <p:animEffect transition="in" filter="fade">
                                      <p:cBhvr>
                                        <p:cTn id="117" dur="400"/>
                                        <p:tgtEl>
                                          <p:spTgt spid="16"/>
                                        </p:tgtEl>
                                      </p:cBhvr>
                                    </p:animEffect>
                                    <p:anim calcmode="lin" valueType="num">
                                      <p:cBhvr>
                                        <p:cTn id="118" dur="400" fill="hold"/>
                                        <p:tgtEl>
                                          <p:spTgt spid="16"/>
                                        </p:tgtEl>
                                        <p:attrNameLst>
                                          <p:attrName>ppt_x</p:attrName>
                                        </p:attrNameLst>
                                      </p:cBhvr>
                                      <p:tavLst>
                                        <p:tav tm="0">
                                          <p:val>
                                            <p:fltVal val="0.5"/>
                                          </p:val>
                                        </p:tav>
                                        <p:tav tm="100000">
                                          <p:val>
                                            <p:strVal val="#ppt_x"/>
                                          </p:val>
                                        </p:tav>
                                      </p:tavLst>
                                    </p:anim>
                                    <p:anim calcmode="lin" valueType="num">
                                      <p:cBhvr>
                                        <p:cTn id="119" dur="400" fill="hold"/>
                                        <p:tgtEl>
                                          <p:spTgt spid="16"/>
                                        </p:tgtEl>
                                        <p:attrNameLst>
                                          <p:attrName>ppt_y</p:attrName>
                                        </p:attrNameLst>
                                      </p:cBhvr>
                                      <p:tavLst>
                                        <p:tav tm="0">
                                          <p:val>
                                            <p:fltVal val="0.5"/>
                                          </p:val>
                                        </p:tav>
                                        <p:tav tm="100000">
                                          <p:val>
                                            <p:strVal val="#ppt_y"/>
                                          </p:val>
                                        </p:tav>
                                      </p:tavLst>
                                    </p:anim>
                                  </p:childTnLst>
                                </p:cTn>
                              </p:par>
                            </p:childTnLst>
                          </p:cTn>
                        </p:par>
                        <p:par>
                          <p:cTn id="120" fill="hold">
                            <p:stCondLst>
                              <p:cond delay="2000"/>
                            </p:stCondLst>
                            <p:childTnLst>
                              <p:par>
                                <p:cTn id="121" presetID="22" presetClass="entr" presetSubtype="2"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right)">
                                      <p:cBhvr>
                                        <p:cTn id="123" dur="500"/>
                                        <p:tgtEl>
                                          <p:spTgt spid="17"/>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wipe(left)">
                                      <p:cBhvr>
                                        <p:cTn id="126" dur="500"/>
                                        <p:tgtEl>
                                          <p:spTgt spid="22"/>
                                        </p:tgtEl>
                                      </p:cBhvr>
                                    </p:animEffect>
                                  </p:childTnLst>
                                </p:cTn>
                              </p:par>
                              <p:par>
                                <p:cTn id="127" presetID="22" presetClass="entr" presetSubtype="2" fill="hold" grpId="0" nodeType="with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wipe(right)">
                                      <p:cBhvr>
                                        <p:cTn id="129" dur="500"/>
                                        <p:tgtEl>
                                          <p:spTgt spid="23"/>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5"/>
                                        </p:tgtEl>
                                        <p:attrNameLst>
                                          <p:attrName>style.visibility</p:attrName>
                                        </p:attrNameLst>
                                      </p:cBhvr>
                                      <p:to>
                                        <p:strVal val="visible"/>
                                      </p:to>
                                    </p:set>
                                    <p:animEffect transition="in" filter="wipe(left)">
                                      <p:cBhvr>
                                        <p:cTn id="1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22" grpId="0"/>
      <p:bldP spid="23" grpId="0"/>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https://timgsa.baidu.com/timg?image&amp;quality=80&amp;size=b9999_10000&amp;sec=1502304272558&amp;di=72f31428a484d6a83421119c2affe1ea&amp;imgtype=0&amp;src=http%3A%2F%2Fcdn.duitang.com%2Fuploads%2Fitem%2F201205%2F10%2F20120510150750_zfTNu.thumb.600_0.jpeg"/>
          <p:cNvPicPr>
            <a:picLocks noChangeAspect="1" noChangeArrowheads="1"/>
          </p:cNvPicPr>
          <p:nvPr/>
        </p:nvPicPr>
        <p:blipFill>
          <a:blip r:embed="rId1"/>
          <a:srcRect/>
          <a:stretch>
            <a:fillRect/>
          </a:stretch>
        </p:blipFill>
        <p:spPr bwMode="auto">
          <a:xfrm>
            <a:off x="2847975" y="2366010"/>
            <a:ext cx="3861435" cy="2586990"/>
          </a:xfrm>
          <a:prstGeom prst="rect">
            <a:avLst/>
          </a:prstGeom>
          <a:noFill/>
        </p:spPr>
      </p:pic>
      <p:sp>
        <p:nvSpPr>
          <p:cNvPr id="7" name="TextBox 6"/>
          <p:cNvSpPr txBox="1"/>
          <p:nvPr/>
        </p:nvSpPr>
        <p:spPr>
          <a:xfrm>
            <a:off x="3073400" y="4584700"/>
            <a:ext cx="3186578" cy="461665"/>
          </a:xfrm>
          <a:prstGeom prst="rect">
            <a:avLst/>
          </a:prstGeom>
          <a:noFill/>
        </p:spPr>
        <p:txBody>
          <a:bodyPr wrap="none" rtlCol="0">
            <a:spAutoFit/>
          </a:bodyPr>
          <a:lstStyle/>
          <a:p>
            <a:r>
              <a:rPr lang="en-US" altLang="zh-CN" sz="2400" b="1" dirty="0" smtClean="0"/>
              <a:t>http://liusi-group.com/</a:t>
            </a:r>
            <a:endParaRPr lang="zh-CN" altLang="en-US" sz="2400" b="1" dirty="0"/>
          </a:p>
        </p:txBody>
      </p:sp>
      <p:sp>
        <p:nvSpPr>
          <p:cNvPr id="61" name="TextBox 60"/>
          <p:cNvSpPr txBox="1"/>
          <p:nvPr/>
        </p:nvSpPr>
        <p:spPr>
          <a:xfrm>
            <a:off x="1079500" y="2011318"/>
            <a:ext cx="530915" cy="300082"/>
          </a:xfrm>
          <a:prstGeom prst="rect">
            <a:avLst/>
          </a:prstGeom>
          <a:noFill/>
        </p:spPr>
        <p:txBody>
          <a:bodyPr wrap="none" rtlCol="0">
            <a:spAutoFit/>
          </a:bodyPr>
          <a:p>
            <a:r>
              <a:rPr lang="zh-CN" altLang="en-US" b="1" dirty="0" smtClean="0">
                <a:solidFill>
                  <a:srgbClr val="FF0000"/>
                </a:solidFill>
              </a:rPr>
              <a:t>电商</a:t>
            </a:r>
            <a:endParaRPr lang="zh-CN" altLang="en-US" b="1" dirty="0">
              <a:solidFill>
                <a:srgbClr val="FF0000"/>
              </a:solidFill>
            </a:endParaRPr>
          </a:p>
        </p:txBody>
      </p:sp>
      <p:pic>
        <p:nvPicPr>
          <p:cNvPr id="87048" name="Picture 8" descr="https://timgsa.baidu.com/timg?image&amp;quality=80&amp;size=b9999_10000&amp;sec=1502335936616&amp;di=28d78f3d61ae95fdcf6874018a5fa9aa&amp;imgtype=0&amp;src=http%3A%2F%2Fpic.92to.com%2Fanv%2F201607%2F23%2Fijuteobt3v2.png"/>
          <p:cNvPicPr>
            <a:picLocks noChangeAspect="1" noChangeArrowheads="1"/>
          </p:cNvPicPr>
          <p:nvPr/>
        </p:nvPicPr>
        <p:blipFill>
          <a:blip r:embed="rId2" cstate="print"/>
          <a:srcRect/>
          <a:stretch>
            <a:fillRect/>
          </a:stretch>
        </p:blipFill>
        <p:spPr bwMode="auto">
          <a:xfrm>
            <a:off x="2829098" y="134937"/>
            <a:ext cx="1318248" cy="1836000"/>
          </a:xfrm>
          <a:prstGeom prst="rect">
            <a:avLst/>
          </a:prstGeom>
          <a:noFill/>
        </p:spPr>
      </p:pic>
      <p:sp>
        <p:nvSpPr>
          <p:cNvPr id="62" name="TextBox 61"/>
          <p:cNvSpPr txBox="1"/>
          <p:nvPr/>
        </p:nvSpPr>
        <p:spPr>
          <a:xfrm>
            <a:off x="3263900" y="2011318"/>
            <a:ext cx="530915" cy="300082"/>
          </a:xfrm>
          <a:prstGeom prst="rect">
            <a:avLst/>
          </a:prstGeom>
          <a:noFill/>
        </p:spPr>
        <p:txBody>
          <a:bodyPr wrap="none" rtlCol="0">
            <a:spAutoFit/>
          </a:bodyPr>
          <a:p>
            <a:r>
              <a:rPr lang="zh-CN" altLang="en-US" b="1" dirty="0" smtClean="0">
                <a:solidFill>
                  <a:srgbClr val="FF0000"/>
                </a:solidFill>
              </a:rPr>
              <a:t>街拍</a:t>
            </a:r>
            <a:endParaRPr lang="zh-CN" altLang="en-US" b="1" dirty="0">
              <a:solidFill>
                <a:srgbClr val="FF0000"/>
              </a:solidFill>
            </a:endParaRPr>
          </a:p>
        </p:txBody>
      </p:sp>
      <p:sp>
        <p:nvSpPr>
          <p:cNvPr id="63" name="TextBox 62"/>
          <p:cNvSpPr txBox="1"/>
          <p:nvPr/>
        </p:nvSpPr>
        <p:spPr>
          <a:xfrm>
            <a:off x="5156200" y="2011318"/>
            <a:ext cx="704039" cy="300082"/>
          </a:xfrm>
          <a:prstGeom prst="rect">
            <a:avLst/>
          </a:prstGeom>
          <a:noFill/>
        </p:spPr>
        <p:txBody>
          <a:bodyPr wrap="none" rtlCol="0">
            <a:spAutoFit/>
          </a:bodyPr>
          <a:p>
            <a:r>
              <a:rPr lang="zh-CN" altLang="en-US" b="1" dirty="0" smtClean="0">
                <a:solidFill>
                  <a:srgbClr val="FF0000"/>
                </a:solidFill>
              </a:rPr>
              <a:t>影视剧</a:t>
            </a:r>
            <a:endParaRPr lang="zh-CN" altLang="en-US" b="1" dirty="0">
              <a:solidFill>
                <a:srgbClr val="FF0000"/>
              </a:solidFill>
            </a:endParaRPr>
          </a:p>
        </p:txBody>
      </p:sp>
      <p:pic>
        <p:nvPicPr>
          <p:cNvPr id="87054" name="Picture 14" descr="https://timgsa.baidu.com/timg?image&amp;quality=80&amp;size=b9999_10000&amp;sec=1502336037439&amp;di=662e7147e4f41bffdde39b4d61abb1e6&amp;imgtype=0&amp;src=http%3A%2F%2Fwww.lingsh.cn%2Fpic%2F20150429145739866.jpg"/>
          <p:cNvPicPr>
            <a:picLocks noChangeAspect="1" noChangeArrowheads="1"/>
          </p:cNvPicPr>
          <p:nvPr/>
        </p:nvPicPr>
        <p:blipFill>
          <a:blip r:embed="rId3"/>
          <a:srcRect/>
          <a:stretch>
            <a:fillRect/>
          </a:stretch>
        </p:blipFill>
        <p:spPr bwMode="auto">
          <a:xfrm>
            <a:off x="6772276" y="134937"/>
            <a:ext cx="2294999" cy="1836000"/>
          </a:xfrm>
          <a:prstGeom prst="rect">
            <a:avLst/>
          </a:prstGeom>
          <a:noFill/>
        </p:spPr>
      </p:pic>
      <p:sp>
        <p:nvSpPr>
          <p:cNvPr id="64" name="TextBox 63"/>
          <p:cNvSpPr txBox="1"/>
          <p:nvPr/>
        </p:nvSpPr>
        <p:spPr>
          <a:xfrm>
            <a:off x="7581900" y="2011318"/>
            <a:ext cx="530915" cy="300082"/>
          </a:xfrm>
          <a:prstGeom prst="rect">
            <a:avLst/>
          </a:prstGeom>
          <a:noFill/>
        </p:spPr>
        <p:txBody>
          <a:bodyPr wrap="none" rtlCol="0">
            <a:spAutoFit/>
          </a:bodyPr>
          <a:p>
            <a:r>
              <a:rPr lang="zh-CN" altLang="en-US" b="1" dirty="0" smtClean="0">
                <a:solidFill>
                  <a:srgbClr val="FF0000"/>
                </a:solidFill>
              </a:rPr>
              <a:t>监控</a:t>
            </a:r>
            <a:endParaRPr lang="zh-CN" altLang="en-US" b="1" dirty="0">
              <a:solidFill>
                <a:srgbClr val="FF0000"/>
              </a:solidFill>
            </a:endParaRPr>
          </a:p>
        </p:txBody>
      </p:sp>
      <p:pic>
        <p:nvPicPr>
          <p:cNvPr id="87056" name="Picture 16" descr="https://timgsa.baidu.com/timg?image&amp;quality=80&amp;size=b9999_10000&amp;sec=1502336094253&amp;di=2ebc07a6d33576810b89e15b5a6b3df1&amp;imgtype=0&amp;src=http%3A%2F%2Fnews.xinhuanet.com%2Finfo%2Ftitlepic%2F132510797_title1n.jpg"/>
          <p:cNvPicPr>
            <a:picLocks noChangeAspect="1" noChangeArrowheads="1"/>
          </p:cNvPicPr>
          <p:nvPr/>
        </p:nvPicPr>
        <p:blipFill>
          <a:blip r:embed="rId4"/>
          <a:srcRect/>
          <a:stretch>
            <a:fillRect/>
          </a:stretch>
        </p:blipFill>
        <p:spPr bwMode="auto">
          <a:xfrm>
            <a:off x="41278" y="134937"/>
            <a:ext cx="2622855" cy="1836000"/>
          </a:xfrm>
          <a:prstGeom prst="rect">
            <a:avLst/>
          </a:prstGeom>
          <a:noFill/>
        </p:spPr>
      </p:pic>
      <p:pic>
        <p:nvPicPr>
          <p:cNvPr id="87058" name="Picture 18" descr="https://timgsa.baidu.com/timg?image&amp;quality=80&amp;size=b9999_10000&amp;sec=1502336149633&amp;di=bd736c85585c6c4ac8e29ce80d7715f4&amp;imgtype=0&amp;src=http%3A%2F%2Fimg4.duitang.com%2Fuploads%2Fblog%2F201306%2F14%2F20130614182443_Y2K5P.jpeg"/>
          <p:cNvPicPr>
            <a:picLocks noChangeAspect="1" noChangeArrowheads="1"/>
          </p:cNvPicPr>
          <p:nvPr/>
        </p:nvPicPr>
        <p:blipFill>
          <a:blip r:embed="rId5"/>
          <a:srcRect/>
          <a:stretch>
            <a:fillRect/>
          </a:stretch>
        </p:blipFill>
        <p:spPr bwMode="auto">
          <a:xfrm>
            <a:off x="4312311" y="134937"/>
            <a:ext cx="2295000" cy="18360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1"/>
          </p:nvPr>
        </p:nvSpPr>
        <p:spPr/>
        <p:txBody>
          <a:bodyPr/>
          <a:lstStyle/>
          <a:p>
            <a:endParaRPr lang="zh-CN" altLang="en-US"/>
          </a:p>
        </p:txBody>
      </p:sp>
      <p:sp>
        <p:nvSpPr>
          <p:cNvPr id="4" name="文本占位符 3"/>
          <p:cNvSpPr>
            <a:spLocks noGrp="1"/>
          </p:cNvSpPr>
          <p:nvPr>
            <p:ph type="body" idx="12"/>
          </p:nvPr>
        </p:nvSpPr>
        <p:spPr/>
        <p:txBody>
          <a:bodyPr/>
          <a:lstStyle/>
          <a:p>
            <a:endParaRPr lang="zh-CN" altLang="en-US"/>
          </a:p>
        </p:txBody>
      </p:sp>
      <p:sp>
        <p:nvSpPr>
          <p:cNvPr id="5" name="标题 2"/>
          <p:cNvSpPr txBox="1"/>
          <p:nvPr/>
        </p:nvSpPr>
        <p:spPr>
          <a:xfrm>
            <a:off x="2046977" y="0"/>
            <a:ext cx="4677935" cy="507761"/>
          </a:xfrm>
          <a:prstGeom prst="rect">
            <a:avLst/>
          </a:prstGeom>
        </p:spPr>
        <p:txBody>
          <a:bodyPr vert="horz" lIns="68580" tIns="34290" rIns="68580" bIns="34290" rtlCol="0" anchor="b">
            <a:noAutofit/>
          </a:bodyPr>
          <a:lstStyle/>
          <a:p>
            <a:pPr lvl="0" algn="ctr" defTabSz="914400">
              <a:lnSpc>
                <a:spcPct val="90000"/>
              </a:lnSpc>
              <a:spcBef>
                <a:spcPct val="0"/>
              </a:spcBef>
            </a:pPr>
            <a:r>
              <a:rPr lang="en-US" altLang="zh-CN" sz="1800" b="1" dirty="0" smtClean="0">
                <a:latin typeface="+mn-ea"/>
              </a:rPr>
              <a:t>Part5: </a:t>
            </a:r>
            <a:r>
              <a:rPr lang="zh-CN" altLang="en-US" sz="1800" b="1" dirty="0" smtClean="0">
                <a:latin typeface="+mn-ea"/>
              </a:rPr>
              <a:t>虚拟试妆</a:t>
            </a:r>
            <a:r>
              <a:rPr lang="en-US" altLang="zh-CN" sz="1800" b="1" dirty="0" smtClean="0">
                <a:latin typeface="+mn-ea"/>
              </a:rPr>
              <a:t>-</a:t>
            </a:r>
            <a:r>
              <a:rPr lang="zh-CN" altLang="en-US" sz="1800" b="1" dirty="0" smtClean="0">
                <a:latin typeface="+mn-ea"/>
              </a:rPr>
              <a:t>人脸解析</a:t>
            </a:r>
            <a:r>
              <a:rPr lang="en-US" altLang="zh-CN" sz="1800" b="1" dirty="0" smtClean="0">
                <a:latin typeface="+mn-ea"/>
              </a:rPr>
              <a:t>+</a:t>
            </a:r>
            <a:r>
              <a:rPr lang="zh-CN" altLang="en-US" sz="1800" b="1" dirty="0" smtClean="0">
                <a:latin typeface="+mn-ea"/>
              </a:rPr>
              <a:t>上妆</a:t>
            </a:r>
            <a:endParaRPr kumimoji="0" lang="zh-CN" altLang="en-US" sz="1800" b="1" i="0" u="none" strike="noStrike" kern="1200" cap="none" spc="0" normalizeH="0" baseline="0" noProof="0" dirty="0">
              <a:ln>
                <a:noFill/>
              </a:ln>
              <a:solidFill>
                <a:schemeClr val="tx1"/>
              </a:solidFill>
              <a:effectLst/>
              <a:uLnTx/>
              <a:uFillTx/>
              <a:latin typeface="+mn-ea"/>
              <a:cs typeface="+mj-cs"/>
            </a:endParaRPr>
          </a:p>
        </p:txBody>
      </p:sp>
      <p:pic>
        <p:nvPicPr>
          <p:cNvPr id="6" name="Picture 4"/>
          <p:cNvPicPr>
            <a:picLocks noChangeAspect="1" noChangeArrowheads="1"/>
          </p:cNvPicPr>
          <p:nvPr/>
        </p:nvPicPr>
        <p:blipFill>
          <a:blip r:embed="rId1" cstate="print"/>
          <a:srcRect/>
          <a:stretch>
            <a:fillRect/>
          </a:stretch>
        </p:blipFill>
        <p:spPr bwMode="auto">
          <a:xfrm>
            <a:off x="3973576" y="2171701"/>
            <a:ext cx="1155263" cy="1350000"/>
          </a:xfrm>
          <a:prstGeom prst="rect">
            <a:avLst/>
          </a:prstGeom>
          <a:noFill/>
          <a:ln w="9525">
            <a:noFill/>
            <a:miter lim="800000"/>
            <a:headEnd/>
            <a:tailEnd/>
          </a:ln>
          <a:effectLst/>
        </p:spPr>
      </p:pic>
      <p:pic>
        <p:nvPicPr>
          <p:cNvPr id="7" name="Picture 5"/>
          <p:cNvPicPr>
            <a:picLocks noChangeAspect="1" noChangeArrowheads="1"/>
          </p:cNvPicPr>
          <p:nvPr/>
        </p:nvPicPr>
        <p:blipFill>
          <a:blip r:embed="rId2" cstate="print"/>
          <a:srcRect/>
          <a:stretch>
            <a:fillRect/>
          </a:stretch>
        </p:blipFill>
        <p:spPr bwMode="auto">
          <a:xfrm>
            <a:off x="3973577" y="2175443"/>
            <a:ext cx="1155263" cy="1350000"/>
          </a:xfrm>
          <a:prstGeom prst="rect">
            <a:avLst/>
          </a:prstGeom>
          <a:noFill/>
          <a:ln w="9525">
            <a:noFill/>
            <a:miter lim="800000"/>
            <a:headEnd/>
            <a:tailEnd/>
          </a:ln>
          <a:effectLst/>
        </p:spPr>
      </p:pic>
      <p:pic>
        <p:nvPicPr>
          <p:cNvPr id="8" name="Picture 6"/>
          <p:cNvPicPr>
            <a:picLocks noChangeAspect="1" noChangeArrowheads="1"/>
          </p:cNvPicPr>
          <p:nvPr/>
        </p:nvPicPr>
        <p:blipFill>
          <a:blip r:embed="rId3" cstate="print"/>
          <a:srcRect/>
          <a:stretch>
            <a:fillRect/>
          </a:stretch>
        </p:blipFill>
        <p:spPr bwMode="auto">
          <a:xfrm>
            <a:off x="3987572" y="2218986"/>
            <a:ext cx="1155263" cy="1350000"/>
          </a:xfrm>
          <a:prstGeom prst="rect">
            <a:avLst/>
          </a:prstGeom>
          <a:noFill/>
          <a:ln w="9525">
            <a:noFill/>
            <a:miter lim="800000"/>
            <a:headEnd/>
            <a:tailEnd/>
          </a:ln>
          <a:effectLst/>
        </p:spPr>
      </p:pic>
      <p:pic>
        <p:nvPicPr>
          <p:cNvPr id="9" name="Picture 7"/>
          <p:cNvPicPr>
            <a:picLocks noChangeAspect="1" noChangeArrowheads="1"/>
          </p:cNvPicPr>
          <p:nvPr/>
        </p:nvPicPr>
        <p:blipFill>
          <a:blip r:embed="rId4" cstate="print"/>
          <a:srcRect/>
          <a:stretch>
            <a:fillRect/>
          </a:stretch>
        </p:blipFill>
        <p:spPr bwMode="auto">
          <a:xfrm>
            <a:off x="3976687" y="2193472"/>
            <a:ext cx="1156493" cy="1350000"/>
          </a:xfrm>
          <a:prstGeom prst="rect">
            <a:avLst/>
          </a:prstGeom>
          <a:noFill/>
          <a:ln w="9525">
            <a:noFill/>
            <a:miter lim="800000"/>
            <a:headEnd/>
            <a:tailEnd/>
          </a:ln>
          <a:effectLst/>
        </p:spPr>
      </p:pic>
      <p:pic>
        <p:nvPicPr>
          <p:cNvPr id="10" name="Picture 11" descr="C:\Users\dcslius\Dropbox\mm2013\MM13OralPresentation\final\lvmodel\step by step\or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4706" y="1765463"/>
            <a:ext cx="1850460" cy="2164281"/>
          </a:xfrm>
          <a:prstGeom prst="rect">
            <a:avLst/>
          </a:prstGeom>
          <a:noFill/>
        </p:spPr>
      </p:pic>
      <p:sp>
        <p:nvSpPr>
          <p:cNvPr id="13" name="TextBox 12"/>
          <p:cNvSpPr txBox="1"/>
          <p:nvPr/>
        </p:nvSpPr>
        <p:spPr>
          <a:xfrm>
            <a:off x="8206182" y="1518545"/>
            <a:ext cx="563880" cy="321945"/>
          </a:xfrm>
          <a:prstGeom prst="rect">
            <a:avLst/>
          </a:prstGeom>
          <a:noFill/>
        </p:spPr>
        <p:txBody>
          <a:bodyPr wrap="none" rtlCol="0">
            <a:spAutoFit/>
          </a:bodyPr>
          <a:lstStyle/>
          <a:p>
            <a:r>
              <a:rPr lang="zh-CN" altLang="en-US" sz="1500" dirty="0" smtClean="0">
                <a:latin typeface="+mn-ea"/>
              </a:rPr>
              <a:t>粉底</a:t>
            </a:r>
            <a:endParaRPr lang="zh-CN" altLang="en-US" sz="1500" dirty="0">
              <a:latin typeface="+mn-ea"/>
            </a:endParaRPr>
          </a:p>
        </p:txBody>
      </p:sp>
      <p:sp>
        <p:nvSpPr>
          <p:cNvPr id="14" name="TextBox 13"/>
          <p:cNvSpPr txBox="1"/>
          <p:nvPr/>
        </p:nvSpPr>
        <p:spPr>
          <a:xfrm>
            <a:off x="501831" y="1518545"/>
            <a:ext cx="563880" cy="321945"/>
          </a:xfrm>
          <a:prstGeom prst="rect">
            <a:avLst/>
          </a:prstGeom>
          <a:noFill/>
        </p:spPr>
        <p:txBody>
          <a:bodyPr wrap="none" rtlCol="0">
            <a:spAutoFit/>
          </a:bodyPr>
          <a:lstStyle/>
          <a:p>
            <a:r>
              <a:rPr lang="zh-CN" altLang="en-US" sz="1500" dirty="0" smtClean="0">
                <a:latin typeface="+mn-ea"/>
              </a:rPr>
              <a:t>眼影</a:t>
            </a:r>
            <a:endParaRPr lang="zh-CN" altLang="en-US" sz="1500" dirty="0">
              <a:latin typeface="+mn-ea"/>
            </a:endParaRPr>
          </a:p>
        </p:txBody>
      </p:sp>
      <p:sp>
        <p:nvSpPr>
          <p:cNvPr id="15" name="TextBox 14"/>
          <p:cNvSpPr txBox="1"/>
          <p:nvPr/>
        </p:nvSpPr>
        <p:spPr>
          <a:xfrm>
            <a:off x="8113653" y="3891653"/>
            <a:ext cx="563880" cy="321945"/>
          </a:xfrm>
          <a:prstGeom prst="rect">
            <a:avLst/>
          </a:prstGeom>
          <a:noFill/>
        </p:spPr>
        <p:txBody>
          <a:bodyPr wrap="none" rtlCol="0">
            <a:spAutoFit/>
          </a:bodyPr>
          <a:lstStyle/>
          <a:p>
            <a:r>
              <a:rPr lang="zh-CN" altLang="en-US" sz="1500" dirty="0" smtClean="0">
                <a:latin typeface="+mn-ea"/>
              </a:rPr>
              <a:t>发型</a:t>
            </a:r>
            <a:endParaRPr lang="zh-CN" altLang="en-US" sz="1500" dirty="0">
              <a:latin typeface="+mn-ea"/>
            </a:endParaRPr>
          </a:p>
        </p:txBody>
      </p:sp>
      <p:sp>
        <p:nvSpPr>
          <p:cNvPr id="16" name="TextBox 15"/>
          <p:cNvSpPr txBox="1"/>
          <p:nvPr/>
        </p:nvSpPr>
        <p:spPr>
          <a:xfrm>
            <a:off x="523603" y="3891653"/>
            <a:ext cx="563880" cy="321945"/>
          </a:xfrm>
          <a:prstGeom prst="rect">
            <a:avLst/>
          </a:prstGeom>
          <a:noFill/>
        </p:spPr>
        <p:txBody>
          <a:bodyPr wrap="none" rtlCol="0">
            <a:spAutoFit/>
          </a:bodyPr>
          <a:lstStyle/>
          <a:p>
            <a:r>
              <a:rPr lang="zh-CN" altLang="en-US" sz="1500" dirty="0" smtClean="0">
                <a:latin typeface="+mn-ea"/>
              </a:rPr>
              <a:t>唇彩</a:t>
            </a:r>
            <a:endParaRPr lang="zh-CN" altLang="en-US" sz="1500" dirty="0">
              <a:latin typeface="+mn-ea"/>
            </a:endParaRPr>
          </a:p>
        </p:txBody>
      </p:sp>
      <p:pic>
        <p:nvPicPr>
          <p:cNvPr id="2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295" y="4144398"/>
            <a:ext cx="709012" cy="316756"/>
          </a:xfrm>
          <a:prstGeom prst="rect">
            <a:avLst/>
          </a:prstGeom>
          <a:noFill/>
          <a:ln>
            <a:noFill/>
          </a:ln>
        </p:spPr>
      </p:pic>
      <p:pic>
        <p:nvPicPr>
          <p:cNvPr id="22"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397" y="1258758"/>
            <a:ext cx="686639" cy="285359"/>
          </a:xfrm>
          <a:prstGeom prst="rect">
            <a:avLst/>
          </a:prstGeom>
          <a:noFill/>
          <a:ln>
            <a:noFill/>
          </a:ln>
        </p:spPr>
      </p:pic>
      <p:pic>
        <p:nvPicPr>
          <p:cNvPr id="23" name="Picture 2"/>
          <p:cNvPicPr>
            <a:picLocks noChangeAspect="1" noChangeArrowheads="1"/>
          </p:cNvPicPr>
          <p:nvPr/>
        </p:nvPicPr>
        <p:blipFill>
          <a:blip r:embed="rId8">
            <a:extLst>
              <a:ext uri="{28A0092B-C50C-407E-A947-70E740481C1C}">
                <a14:useLocalDpi xmlns:a14="http://schemas.microsoft.com/office/drawing/2010/main" val="0"/>
              </a:ext>
            </a:extLst>
          </a:blip>
          <a:srcRect t="10924"/>
          <a:stretch>
            <a:fillRect/>
          </a:stretch>
        </p:blipFill>
        <p:spPr bwMode="auto">
          <a:xfrm>
            <a:off x="8044151" y="1209675"/>
            <a:ext cx="691234" cy="332367"/>
          </a:xfrm>
          <a:prstGeom prst="rect">
            <a:avLst/>
          </a:prstGeom>
          <a:noFill/>
          <a:ln>
            <a:noFill/>
          </a:ln>
        </p:spPr>
      </p:pic>
      <p:sp>
        <p:nvSpPr>
          <p:cNvPr id="24" name="TextBox 23"/>
          <p:cNvSpPr txBox="1"/>
          <p:nvPr/>
        </p:nvSpPr>
        <p:spPr>
          <a:xfrm>
            <a:off x="6677646" y="2242458"/>
            <a:ext cx="563880" cy="321945"/>
          </a:xfrm>
          <a:prstGeom prst="rect">
            <a:avLst/>
          </a:prstGeom>
          <a:noFill/>
        </p:spPr>
        <p:txBody>
          <a:bodyPr wrap="none" rtlCol="0">
            <a:spAutoFit/>
          </a:bodyPr>
          <a:lstStyle/>
          <a:p>
            <a:r>
              <a:rPr lang="zh-CN" altLang="en-US" sz="1500" dirty="0" smtClean="0">
                <a:latin typeface="+mn-ea"/>
              </a:rPr>
              <a:t>皮肤</a:t>
            </a:r>
            <a:endParaRPr lang="zh-CN" altLang="en-US" sz="1500" dirty="0">
              <a:latin typeface="+mn-ea"/>
            </a:endParaRPr>
          </a:p>
        </p:txBody>
      </p:sp>
      <p:sp>
        <p:nvSpPr>
          <p:cNvPr id="25" name="TextBox 24"/>
          <p:cNvSpPr txBox="1"/>
          <p:nvPr/>
        </p:nvSpPr>
        <p:spPr>
          <a:xfrm>
            <a:off x="1802130" y="2209801"/>
            <a:ext cx="563880" cy="321945"/>
          </a:xfrm>
          <a:prstGeom prst="rect">
            <a:avLst/>
          </a:prstGeom>
          <a:noFill/>
        </p:spPr>
        <p:txBody>
          <a:bodyPr wrap="none" rtlCol="0">
            <a:spAutoFit/>
          </a:bodyPr>
          <a:lstStyle/>
          <a:p>
            <a:r>
              <a:rPr lang="zh-CN" altLang="en-US" sz="1500" dirty="0" smtClean="0">
                <a:latin typeface="+mn-ea"/>
              </a:rPr>
              <a:t>眼睛</a:t>
            </a:r>
            <a:endParaRPr lang="zh-CN" altLang="en-US" sz="1500" dirty="0">
              <a:latin typeface="+mn-ea"/>
            </a:endParaRPr>
          </a:p>
        </p:txBody>
      </p:sp>
      <p:sp>
        <p:nvSpPr>
          <p:cNvPr id="26" name="TextBox 25"/>
          <p:cNvSpPr txBox="1"/>
          <p:nvPr/>
        </p:nvSpPr>
        <p:spPr>
          <a:xfrm>
            <a:off x="6639546" y="4877387"/>
            <a:ext cx="563880" cy="321945"/>
          </a:xfrm>
          <a:prstGeom prst="rect">
            <a:avLst/>
          </a:prstGeom>
          <a:noFill/>
        </p:spPr>
        <p:txBody>
          <a:bodyPr wrap="none" rtlCol="0">
            <a:spAutoFit/>
          </a:bodyPr>
          <a:lstStyle/>
          <a:p>
            <a:r>
              <a:rPr lang="zh-CN" altLang="en-US" sz="1500" dirty="0" smtClean="0">
                <a:latin typeface="+mn-ea"/>
              </a:rPr>
              <a:t>头发</a:t>
            </a:r>
            <a:endParaRPr lang="zh-CN" altLang="en-US" sz="1500" dirty="0">
              <a:latin typeface="+mn-ea"/>
            </a:endParaRPr>
          </a:p>
        </p:txBody>
      </p:sp>
      <p:sp>
        <p:nvSpPr>
          <p:cNvPr id="27" name="TextBox 26"/>
          <p:cNvSpPr txBox="1"/>
          <p:nvPr/>
        </p:nvSpPr>
        <p:spPr>
          <a:xfrm>
            <a:off x="1764030" y="4877387"/>
            <a:ext cx="563880" cy="321945"/>
          </a:xfrm>
          <a:prstGeom prst="rect">
            <a:avLst/>
          </a:prstGeom>
          <a:noFill/>
        </p:spPr>
        <p:txBody>
          <a:bodyPr wrap="none" rtlCol="0">
            <a:spAutoFit/>
          </a:bodyPr>
          <a:lstStyle/>
          <a:p>
            <a:r>
              <a:rPr lang="zh-CN" altLang="en-US" sz="1500" dirty="0" smtClean="0">
                <a:latin typeface="+mn-ea"/>
              </a:rPr>
              <a:t>嘴唇</a:t>
            </a:r>
            <a:endParaRPr lang="zh-CN" altLang="en-US" sz="1500" dirty="0">
              <a:latin typeface="+mn-ea"/>
            </a:endParaRPr>
          </a:p>
        </p:txBody>
      </p:sp>
      <p:sp>
        <p:nvSpPr>
          <p:cNvPr id="28" name="TextBox 27"/>
          <p:cNvSpPr txBox="1"/>
          <p:nvPr/>
        </p:nvSpPr>
        <p:spPr>
          <a:xfrm>
            <a:off x="4212771" y="3940628"/>
            <a:ext cx="944880" cy="321945"/>
          </a:xfrm>
          <a:prstGeom prst="rect">
            <a:avLst/>
          </a:prstGeom>
          <a:noFill/>
        </p:spPr>
        <p:txBody>
          <a:bodyPr wrap="none" rtlCol="0">
            <a:spAutoFit/>
          </a:bodyPr>
          <a:lstStyle/>
          <a:p>
            <a:r>
              <a:rPr lang="zh-CN" altLang="en-US" sz="1500" dirty="0" smtClean="0">
                <a:latin typeface="+mn-ea"/>
              </a:rPr>
              <a:t>素颜女生</a:t>
            </a:r>
            <a:endParaRPr lang="zh-CN" altLang="en-US" sz="1500" dirty="0" smtClean="0">
              <a:latin typeface="+mn-ea"/>
            </a:endParaRPr>
          </a:p>
        </p:txBody>
      </p:sp>
      <p:sp>
        <p:nvSpPr>
          <p:cNvPr id="29" name="矩形 28"/>
          <p:cNvSpPr/>
          <p:nvPr/>
        </p:nvSpPr>
        <p:spPr>
          <a:xfrm>
            <a:off x="3466480" y="2387426"/>
            <a:ext cx="2357120" cy="691515"/>
          </a:xfrm>
          <a:prstGeom prst="rect">
            <a:avLst/>
          </a:prstGeom>
          <a:noFill/>
        </p:spPr>
        <p:txBody>
          <a:bodyPr wrap="none" lIns="68580" tIns="34290" rIns="68580" bIns="34290">
            <a:spAutoFit/>
          </a:bodyPr>
          <a:lstStyle/>
          <a:p>
            <a:pPr algn="ctr"/>
            <a:r>
              <a:rPr lang="zh-CN" altLang="en-US" sz="405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人脸解析</a:t>
            </a:r>
            <a:endParaRPr lang="zh-CN" altLang="en-US" sz="405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xit" presetSubtype="0" fill="hold" grpId="1" nodeType="afterEffect">
                                  <p:stCondLst>
                                    <p:cond delay="400"/>
                                  </p:stCondLst>
                                  <p:childTnLst>
                                    <p:set>
                                      <p:cBhvr>
                                        <p:cTn id="11" dur="1" fill="hold">
                                          <p:stCondLst>
                                            <p:cond delay="0"/>
                                          </p:stCondLst>
                                        </p:cTn>
                                        <p:tgtEl>
                                          <p:spTgt spid="29"/>
                                        </p:tgtEl>
                                        <p:attrNameLst>
                                          <p:attrName>style.visibility</p:attrName>
                                        </p:attrNameLst>
                                      </p:cBhvr>
                                      <p:to>
                                        <p:strVal val="hidden"/>
                                      </p:to>
                                    </p:set>
                                  </p:childTnLst>
                                </p:cTn>
                              </p:par>
                            </p:childTnLst>
                          </p:cTn>
                        </p:par>
                        <p:par>
                          <p:cTn id="12" fill="hold">
                            <p:stCondLst>
                              <p:cond delay="900"/>
                            </p:stCondLst>
                            <p:childTnLst>
                              <p:par>
                                <p:cTn id="13" presetID="56" presetClass="path" presetSubtype="0" accel="50000" decel="50000" fill="hold" nodeType="afterEffect">
                                  <p:stCondLst>
                                    <p:cond delay="0"/>
                                  </p:stCondLst>
                                  <p:childTnLst>
                                    <p:animMotion origin="layout" path="M 5E-6 -2.36994E-6 L -0.28351 -0.25873 " pathEditMode="relative" rAng="0" ptsTypes="AA">
                                      <p:cBhvr>
                                        <p:cTn id="14" dur="500" fill="hold"/>
                                        <p:tgtEl>
                                          <p:spTgt spid="6"/>
                                        </p:tgtEl>
                                        <p:attrNameLst>
                                          <p:attrName>ppt_x</p:attrName>
                                          <p:attrName>ppt_y</p:attrName>
                                        </p:attrNameLst>
                                      </p:cBhvr>
                                      <p:rCtr x="-14200" y="-12900"/>
                                    </p:animMotion>
                                  </p:childTnLst>
                                </p:cTn>
                              </p:par>
                              <p:par>
                                <p:cTn id="15" presetID="56" presetClass="path" presetSubtype="0" accel="50000" decel="50000" fill="hold" nodeType="withEffect">
                                  <p:stCondLst>
                                    <p:cond delay="0"/>
                                  </p:stCondLst>
                                  <p:childTnLst>
                                    <p:animMotion origin="layout" path="M 5E-6 3.98844E-6 L -0.28178 0.27167 " pathEditMode="relative" rAng="0" ptsTypes="AA">
                                      <p:cBhvr>
                                        <p:cTn id="16" dur="500" fill="hold"/>
                                        <p:tgtEl>
                                          <p:spTgt spid="7"/>
                                        </p:tgtEl>
                                        <p:attrNameLst>
                                          <p:attrName>ppt_x</p:attrName>
                                          <p:attrName>ppt_y</p:attrName>
                                        </p:attrNameLst>
                                      </p:cBhvr>
                                      <p:rCtr x="-14100" y="13600"/>
                                    </p:animMotion>
                                  </p:childTnLst>
                                </p:cTn>
                              </p:par>
                              <p:par>
                                <p:cTn id="17" presetID="56" presetClass="path" presetSubtype="0" accel="50000" decel="50000" fill="hold" nodeType="withEffect">
                                  <p:stCondLst>
                                    <p:cond delay="0"/>
                                  </p:stCondLst>
                                  <p:childTnLst>
                                    <p:animMotion origin="layout" path="M 4.16667E-6 -4.21965E-6 L 0.27534 -0.2652 " pathEditMode="relative" rAng="0" ptsTypes="AA">
                                      <p:cBhvr>
                                        <p:cTn id="18" dur="500" fill="hold"/>
                                        <p:tgtEl>
                                          <p:spTgt spid="9"/>
                                        </p:tgtEl>
                                        <p:attrNameLst>
                                          <p:attrName>ppt_x</p:attrName>
                                          <p:attrName>ppt_y</p:attrName>
                                        </p:attrNameLst>
                                      </p:cBhvr>
                                      <p:rCtr x="13800" y="-13300"/>
                                    </p:animMotion>
                                  </p:childTnLst>
                                </p:cTn>
                              </p:par>
                              <p:par>
                                <p:cTn id="19" presetID="49" presetClass="path" presetSubtype="0" accel="50000" decel="50000" fill="hold" nodeType="withEffect">
                                  <p:stCondLst>
                                    <p:cond delay="0"/>
                                  </p:stCondLst>
                                  <p:childTnLst>
                                    <p:animMotion origin="layout" path="M 1.66667E-6 -9.24855E-7 L 0.26423 0.26312 " pathEditMode="relative" rAng="0" ptsTypes="AA">
                                      <p:cBhvr>
                                        <p:cTn id="20" dur="500" fill="hold"/>
                                        <p:tgtEl>
                                          <p:spTgt spid="8"/>
                                        </p:tgtEl>
                                        <p:attrNameLst>
                                          <p:attrName>ppt_x</p:attrName>
                                          <p:attrName>ppt_y</p:attrName>
                                        </p:attrNameLst>
                                      </p:cBhvr>
                                      <p:rCtr x="13200" y="13200"/>
                                    </p:animMotion>
                                  </p:childTnLst>
                                </p:cTn>
                              </p:par>
                            </p:childTnLst>
                          </p:cTn>
                        </p:par>
                        <p:par>
                          <p:cTn id="21" fill="hold">
                            <p:stCondLst>
                              <p:cond delay="1400"/>
                            </p:stCondLst>
                            <p:childTnLst>
                              <p:par>
                                <p:cTn id="22" presetID="1"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4" grpId="0"/>
      <p:bldP spid="25" grpId="0"/>
      <p:bldP spid="26" grpId="0"/>
      <p:bldP spid="27" grpId="0"/>
      <p:bldP spid="29" grpId="0"/>
      <p:bldP spid="2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1"/>
          </p:nvPr>
        </p:nvSpPr>
        <p:spPr/>
        <p:txBody>
          <a:bodyPr/>
          <a:lstStyle/>
          <a:p>
            <a:endParaRPr lang="zh-CN" altLang="en-US"/>
          </a:p>
        </p:txBody>
      </p:sp>
      <p:sp>
        <p:nvSpPr>
          <p:cNvPr id="4" name="文本占位符 3"/>
          <p:cNvSpPr>
            <a:spLocks noGrp="1"/>
          </p:cNvSpPr>
          <p:nvPr>
            <p:ph type="body" idx="12"/>
          </p:nvPr>
        </p:nvSpPr>
        <p:spPr/>
        <p:txBody>
          <a:bodyPr/>
          <a:lstStyle/>
          <a:p>
            <a:endParaRPr lang="zh-CN" altLang="en-US"/>
          </a:p>
        </p:txBody>
      </p:sp>
      <p:sp>
        <p:nvSpPr>
          <p:cNvPr id="14" name="圆角矩形 13"/>
          <p:cNvSpPr/>
          <p:nvPr/>
        </p:nvSpPr>
        <p:spPr>
          <a:xfrm>
            <a:off x="1284515" y="1027340"/>
            <a:ext cx="6574971" cy="1436915"/>
          </a:xfrm>
          <a:prstGeom prst="roundRect">
            <a:avLst/>
          </a:prstGeom>
          <a:no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
        <p:nvSpPr>
          <p:cNvPr id="5" name="标题 2"/>
          <p:cNvSpPr txBox="1"/>
          <p:nvPr/>
        </p:nvSpPr>
        <p:spPr>
          <a:xfrm>
            <a:off x="2066027" y="0"/>
            <a:ext cx="4677935" cy="507761"/>
          </a:xfrm>
          <a:prstGeom prst="rect">
            <a:avLst/>
          </a:prstGeom>
        </p:spPr>
        <p:txBody>
          <a:bodyPr vert="horz" lIns="68580" tIns="34290" rIns="68580" bIns="34290" rtlCol="0" anchor="b">
            <a:noAutofit/>
          </a:bodyPr>
          <a:lstStyle/>
          <a:p>
            <a:pPr lvl="0" algn="ctr" defTabSz="914400">
              <a:lnSpc>
                <a:spcPct val="90000"/>
              </a:lnSpc>
              <a:spcBef>
                <a:spcPct val="0"/>
              </a:spcBef>
            </a:pPr>
            <a:r>
              <a:rPr lang="en-US" altLang="zh-CN" sz="1800" b="1" dirty="0" smtClean="0">
                <a:latin typeface="+mn-ea"/>
              </a:rPr>
              <a:t>Part5:</a:t>
            </a:r>
            <a:r>
              <a:rPr lang="zh-CN" altLang="en-US" sz="1800" b="1" dirty="0" smtClean="0">
                <a:latin typeface="+mn-ea"/>
              </a:rPr>
              <a:t>虚拟试妆</a:t>
            </a:r>
            <a:r>
              <a:rPr lang="en-US" altLang="zh-CN" sz="1800" b="1" dirty="0" smtClean="0">
                <a:latin typeface="+mn-ea"/>
              </a:rPr>
              <a:t>-</a:t>
            </a:r>
            <a:r>
              <a:rPr lang="zh-CN" altLang="en-US" sz="1800" b="1" dirty="0" smtClean="0">
                <a:latin typeface="+mn-ea"/>
              </a:rPr>
              <a:t>人脸解析</a:t>
            </a:r>
            <a:endParaRPr lang="zh-CN" altLang="en-US" sz="1800" b="1" dirty="0">
              <a:latin typeface="+mn-ea"/>
            </a:endParaRPr>
          </a:p>
        </p:txBody>
      </p:sp>
      <p:pic>
        <p:nvPicPr>
          <p:cNvPr id="77826" name="Picture 2"/>
          <p:cNvPicPr>
            <a:picLocks noChangeAspect="1" noChangeArrowheads="1"/>
          </p:cNvPicPr>
          <p:nvPr/>
        </p:nvPicPr>
        <p:blipFill>
          <a:blip r:embed="rId1"/>
          <a:srcRect/>
          <a:stretch>
            <a:fillRect/>
          </a:stretch>
        </p:blipFill>
        <p:spPr bwMode="auto">
          <a:xfrm>
            <a:off x="1349828" y="2781980"/>
            <a:ext cx="6466115" cy="1402290"/>
          </a:xfrm>
          <a:prstGeom prst="rect">
            <a:avLst/>
          </a:prstGeom>
          <a:noFill/>
          <a:ln w="9525">
            <a:noFill/>
            <a:miter lim="800000"/>
            <a:headEnd/>
            <a:tailEnd/>
          </a:ln>
          <a:effectLst/>
        </p:spPr>
      </p:pic>
      <p:sp>
        <p:nvSpPr>
          <p:cNvPr id="7" name="圆角矩形 6"/>
          <p:cNvSpPr/>
          <p:nvPr/>
        </p:nvSpPr>
        <p:spPr>
          <a:xfrm>
            <a:off x="3679372" y="2634343"/>
            <a:ext cx="3276600" cy="457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
        <p:nvSpPr>
          <p:cNvPr id="8" name="圆角矩形 7"/>
          <p:cNvSpPr/>
          <p:nvPr/>
        </p:nvSpPr>
        <p:spPr>
          <a:xfrm>
            <a:off x="3663043" y="3858986"/>
            <a:ext cx="3276600" cy="457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
        <p:nvSpPr>
          <p:cNvPr id="9" name="TextBox 8"/>
          <p:cNvSpPr txBox="1"/>
          <p:nvPr/>
        </p:nvSpPr>
        <p:spPr>
          <a:xfrm>
            <a:off x="6996879" y="2634342"/>
            <a:ext cx="443230" cy="247650"/>
          </a:xfrm>
          <a:prstGeom prst="rect">
            <a:avLst/>
          </a:prstGeom>
          <a:noFill/>
        </p:spPr>
        <p:txBody>
          <a:bodyPr wrap="none" rtlCol="0">
            <a:spAutoFit/>
          </a:bodyPr>
          <a:lstStyle/>
          <a:p>
            <a:r>
              <a:rPr lang="zh-CN" altLang="en-US" sz="1015" b="1" dirty="0" smtClean="0">
                <a:solidFill>
                  <a:srgbClr val="FF0000"/>
                </a:solidFill>
                <a:latin typeface="+mn-ea"/>
              </a:rPr>
              <a:t>眼睛</a:t>
            </a:r>
            <a:endParaRPr lang="zh-CN" altLang="en-US" sz="1015" b="1" dirty="0">
              <a:solidFill>
                <a:srgbClr val="FF0000"/>
              </a:solidFill>
              <a:latin typeface="+mn-ea"/>
            </a:endParaRPr>
          </a:p>
        </p:txBody>
      </p:sp>
      <p:sp>
        <p:nvSpPr>
          <p:cNvPr id="10" name="TextBox 9"/>
          <p:cNvSpPr txBox="1"/>
          <p:nvPr/>
        </p:nvSpPr>
        <p:spPr>
          <a:xfrm>
            <a:off x="6623957" y="4359729"/>
            <a:ext cx="313055" cy="247650"/>
          </a:xfrm>
          <a:prstGeom prst="rect">
            <a:avLst/>
          </a:prstGeom>
          <a:noFill/>
        </p:spPr>
        <p:txBody>
          <a:bodyPr wrap="none" rtlCol="0">
            <a:spAutoFit/>
          </a:bodyPr>
          <a:lstStyle/>
          <a:p>
            <a:r>
              <a:rPr lang="zh-CN" altLang="en-US" sz="1015" b="1" dirty="0" smtClean="0">
                <a:solidFill>
                  <a:srgbClr val="FF0000"/>
                </a:solidFill>
                <a:latin typeface="+mn-ea"/>
              </a:rPr>
              <a:t>脸</a:t>
            </a:r>
            <a:endParaRPr lang="zh-CN" altLang="en-US" sz="1015" b="1" dirty="0">
              <a:solidFill>
                <a:srgbClr val="FF0000"/>
              </a:solidFill>
              <a:latin typeface="+mn-ea"/>
            </a:endParaRPr>
          </a:p>
        </p:txBody>
      </p:sp>
      <p:pic>
        <p:nvPicPr>
          <p:cNvPr id="77827" name="Picture 3"/>
          <p:cNvPicPr>
            <a:picLocks noChangeAspect="1" noChangeArrowheads="1"/>
          </p:cNvPicPr>
          <p:nvPr/>
        </p:nvPicPr>
        <p:blipFill>
          <a:blip r:embed="rId2"/>
          <a:srcRect/>
          <a:stretch>
            <a:fillRect/>
          </a:stretch>
        </p:blipFill>
        <p:spPr bwMode="auto">
          <a:xfrm>
            <a:off x="1458686" y="1164090"/>
            <a:ext cx="5858215" cy="885825"/>
          </a:xfrm>
          <a:prstGeom prst="rect">
            <a:avLst/>
          </a:prstGeom>
          <a:noFill/>
          <a:ln w="9525">
            <a:noFill/>
            <a:miter lim="800000"/>
            <a:headEnd/>
            <a:tailEnd/>
          </a:ln>
          <a:effectLst/>
        </p:spPr>
      </p:pic>
      <p:sp>
        <p:nvSpPr>
          <p:cNvPr id="12" name="TextBox 11"/>
          <p:cNvSpPr txBox="1"/>
          <p:nvPr/>
        </p:nvSpPr>
        <p:spPr>
          <a:xfrm>
            <a:off x="3494315" y="2159454"/>
            <a:ext cx="1737360" cy="247650"/>
          </a:xfrm>
          <a:prstGeom prst="rect">
            <a:avLst/>
          </a:prstGeom>
          <a:noFill/>
        </p:spPr>
        <p:txBody>
          <a:bodyPr wrap="none" rtlCol="0">
            <a:spAutoFit/>
          </a:bodyPr>
          <a:lstStyle/>
          <a:p>
            <a:r>
              <a:rPr lang="en-US" altLang="zh-CN" sz="1015" dirty="0" smtClean="0">
                <a:latin typeface="+mn-ea"/>
              </a:rPr>
              <a:t>(a) </a:t>
            </a:r>
            <a:r>
              <a:rPr lang="zh-CN" altLang="en-US" sz="1015" dirty="0" smtClean="0">
                <a:latin typeface="+mn-ea"/>
              </a:rPr>
              <a:t>单支路版人脸解析模型</a:t>
            </a:r>
            <a:endParaRPr lang="zh-CN" altLang="en-US" sz="1015" dirty="0">
              <a:latin typeface="+mn-ea"/>
            </a:endParaRPr>
          </a:p>
        </p:txBody>
      </p:sp>
      <p:sp>
        <p:nvSpPr>
          <p:cNvPr id="13" name="TextBox 12"/>
          <p:cNvSpPr txBox="1"/>
          <p:nvPr/>
        </p:nvSpPr>
        <p:spPr>
          <a:xfrm>
            <a:off x="3543302" y="4327072"/>
            <a:ext cx="1737360" cy="247650"/>
          </a:xfrm>
          <a:prstGeom prst="rect">
            <a:avLst/>
          </a:prstGeom>
          <a:noFill/>
        </p:spPr>
        <p:txBody>
          <a:bodyPr wrap="none" rtlCol="0">
            <a:spAutoFit/>
          </a:bodyPr>
          <a:lstStyle/>
          <a:p>
            <a:r>
              <a:rPr lang="en-US" altLang="zh-CN" sz="1015" dirty="0" smtClean="0">
                <a:latin typeface="+mn-ea"/>
              </a:rPr>
              <a:t>(b) </a:t>
            </a:r>
            <a:r>
              <a:rPr lang="zh-CN" altLang="en-US" sz="1015" dirty="0" smtClean="0">
                <a:latin typeface="+mn-ea"/>
              </a:rPr>
              <a:t>多支路版人脸解析模型</a:t>
            </a:r>
            <a:endParaRPr lang="zh-CN" altLang="en-US" sz="1015" dirty="0">
              <a:latin typeface="+mn-ea"/>
            </a:endParaRPr>
          </a:p>
        </p:txBody>
      </p:sp>
      <p:sp>
        <p:nvSpPr>
          <p:cNvPr id="15" name="圆角矩形 14"/>
          <p:cNvSpPr/>
          <p:nvPr/>
        </p:nvSpPr>
        <p:spPr>
          <a:xfrm>
            <a:off x="1279072" y="2552701"/>
            <a:ext cx="6574971" cy="2038350"/>
          </a:xfrm>
          <a:prstGeom prst="roundRect">
            <a:avLst/>
          </a:prstGeom>
          <a:no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
        <p:nvSpPr>
          <p:cNvPr id="16" name="圆角矩形 15"/>
          <p:cNvSpPr/>
          <p:nvPr/>
        </p:nvSpPr>
        <p:spPr>
          <a:xfrm>
            <a:off x="3096986" y="1168853"/>
            <a:ext cx="1028699" cy="65314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n-ea"/>
            </a:endParaRPr>
          </a:p>
        </p:txBody>
      </p:sp>
      <p:sp>
        <p:nvSpPr>
          <p:cNvPr id="17" name="TextBox 16"/>
          <p:cNvSpPr txBox="1"/>
          <p:nvPr/>
        </p:nvSpPr>
        <p:spPr>
          <a:xfrm>
            <a:off x="4150265" y="1032781"/>
            <a:ext cx="573405" cy="247650"/>
          </a:xfrm>
          <a:prstGeom prst="rect">
            <a:avLst/>
          </a:prstGeom>
          <a:noFill/>
        </p:spPr>
        <p:txBody>
          <a:bodyPr wrap="none" rtlCol="0">
            <a:spAutoFit/>
          </a:bodyPr>
          <a:lstStyle/>
          <a:p>
            <a:r>
              <a:rPr lang="zh-CN" altLang="en-US" sz="1015" b="1" dirty="0" smtClean="0">
                <a:solidFill>
                  <a:srgbClr val="FF0000"/>
                </a:solidFill>
                <a:latin typeface="+mn-ea"/>
              </a:rPr>
              <a:t>放缩层</a:t>
            </a:r>
            <a:endParaRPr lang="zh-CN" altLang="en-US" sz="1015" b="1" dirty="0">
              <a:solidFill>
                <a:srgbClr val="FF0000"/>
              </a:solidFill>
              <a:latin typeface="+mn-ea"/>
            </a:endParaRPr>
          </a:p>
        </p:txBody>
      </p:sp>
      <p:sp>
        <p:nvSpPr>
          <p:cNvPr id="18" name="TextBox 17"/>
          <p:cNvSpPr txBox="1"/>
          <p:nvPr/>
        </p:nvSpPr>
        <p:spPr>
          <a:xfrm>
            <a:off x="1284515" y="683079"/>
            <a:ext cx="3383280" cy="321945"/>
          </a:xfrm>
          <a:prstGeom prst="rect">
            <a:avLst/>
          </a:prstGeom>
          <a:noFill/>
        </p:spPr>
        <p:txBody>
          <a:bodyPr wrap="none" rtlCol="0">
            <a:spAutoFit/>
          </a:bodyPr>
          <a:lstStyle/>
          <a:p>
            <a:pPr marL="342900" indent="-342900">
              <a:buFont typeface="Wingdings" panose="05000000000000000000" pitchFamily="2" charset="2"/>
              <a:buChar char="Ø"/>
            </a:pPr>
            <a:r>
              <a:rPr lang="zh-CN" altLang="en-US" sz="1500" dirty="0" smtClean="0">
                <a:latin typeface="+mn-ea"/>
              </a:rPr>
              <a:t>自适应调节视野域的人脸解析模型</a:t>
            </a:r>
            <a:endParaRPr lang="zh-CN" altLang="en-US" sz="1500" dirty="0">
              <a:latin typeface="+mn-ea"/>
            </a:endParaRPr>
          </a:p>
        </p:txBody>
      </p:sp>
      <p:sp>
        <p:nvSpPr>
          <p:cNvPr id="20" name="TextBox 19"/>
          <p:cNvSpPr txBox="1"/>
          <p:nvPr/>
        </p:nvSpPr>
        <p:spPr>
          <a:xfrm>
            <a:off x="0" y="4685725"/>
            <a:ext cx="9248769" cy="307777"/>
          </a:xfrm>
          <a:prstGeom prst="rect">
            <a:avLst/>
          </a:prstGeom>
          <a:noFill/>
        </p:spPr>
        <p:txBody>
          <a:bodyPr wrap="square" rtlCol="0">
            <a:spAutoFit/>
          </a:bodyPr>
          <a:lstStyle/>
          <a:p>
            <a:r>
              <a:rPr lang="en-US" altLang="zh-CN" sz="1400" dirty="0" smtClean="0">
                <a:latin typeface="+mn-ea"/>
              </a:rPr>
              <a:t>Zhen Wei et al, Learning Adaptive Receptive Fields for Deep Image Parsing Network, CVPR 2017</a:t>
            </a:r>
            <a:endParaRPr lang="zh-CN" altLang="en-US" sz="1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out)">
                                      <p:cBhvr>
                                        <p:cTn id="7" dur="500"/>
                                        <p:tgtEl>
                                          <p:spTgt spid="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78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ou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4" presetClass="entr" presetSubtype="32"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ox(ou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p:bldP spid="10" grpId="0"/>
      <p:bldP spid="13" grpId="0"/>
      <p:bldP spid="15" grpId="0" bldLvl="0" animBg="1"/>
      <p:bldP spid="16" grpId="0" bldLvl="0" animBg="1"/>
      <p:bldP spid="17" grpId="0"/>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12264</Words>
  <Application>WPS 演示</Application>
  <PresentationFormat>全屏显示(16:9)</PresentationFormat>
  <Paragraphs>942</Paragraphs>
  <Slides>76</Slides>
  <Notes>8</Notes>
  <HiddenSlides>7</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76</vt:i4>
      </vt:variant>
    </vt:vector>
  </HeadingPairs>
  <TitlesOfParts>
    <vt:vector size="88" baseType="lpstr">
      <vt:lpstr>Arial</vt:lpstr>
      <vt:lpstr>宋体</vt:lpstr>
      <vt:lpstr>Wingdings</vt:lpstr>
      <vt:lpstr>Calibri</vt:lpstr>
      <vt:lpstr>微软雅黑</vt:lpstr>
      <vt:lpstr>Times New Roman</vt:lpstr>
      <vt:lpstr>方正舒体</vt:lpstr>
      <vt:lpstr>Arial Unicode MS</vt:lpstr>
      <vt:lpstr>Calibri Light</vt:lpstr>
      <vt:lpstr>等线</vt:lpstr>
      <vt:lpstr>Cambria Math</vt:lpstr>
      <vt:lpstr>第一PPT，www.1ppt.com</vt:lpstr>
      <vt:lpstr>PowerPoint 演示文稿</vt:lpstr>
      <vt:lpstr>人像图片视频的语义理解</vt:lpstr>
      <vt:lpstr>PowerPoint 演示文稿</vt:lpstr>
      <vt:lpstr>S-LAB: Semantic Segmentation Lab </vt:lpstr>
      <vt:lpstr>人像图片视频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Human Parsing</vt:lpstr>
      <vt:lpstr>Applications</vt:lpstr>
      <vt:lpstr>State-of-the-arts: Context Mining</vt:lpstr>
      <vt:lpstr>State-of-the-arts: Structure Modeling</vt:lpstr>
      <vt:lpstr>State-of-the-arts: Pose &amp; Parsing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Surveillance Video Parsing with Single Frame Supervision</vt:lpstr>
      <vt:lpstr>PowerPoint 演示文稿</vt:lpstr>
      <vt:lpstr>PowerPoint 演示文稿</vt:lpstr>
      <vt:lpstr>Framework</vt:lpstr>
      <vt:lpstr>Framework - Frame Parsing sub-network</vt:lpstr>
      <vt:lpstr>Framework - Optical Flow Sub-network</vt:lpstr>
      <vt:lpstr>Framework - Optical Flow Sub-network</vt:lpstr>
      <vt:lpstr>Framework - Temporal Fusion Sub-network</vt:lpstr>
      <vt:lpstr>Framework</vt:lpstr>
      <vt:lpstr>Experimental Setting</vt:lpstr>
      <vt:lpstr>Experimental Results -  Indoor/Outdoor data</vt:lpstr>
      <vt:lpstr>Experimental Results -  Indoor dataset</vt:lpstr>
      <vt:lpstr>Experimental Results -  Outdoor Dataset</vt:lpstr>
      <vt:lpstr>PowerPoint 演示文稿</vt:lpstr>
      <vt:lpstr>Demo video</vt:lpstr>
      <vt:lpstr>PowerPoint 演示文稿</vt:lpstr>
      <vt:lpstr>PowerPoint 演示文稿</vt:lpstr>
      <vt:lpstr>Road map</vt:lpstr>
      <vt:lpstr>Multiple Views</vt:lpstr>
      <vt:lpstr>Multiple Views</vt:lpstr>
      <vt:lpstr>Multiple Views</vt:lpstr>
      <vt:lpstr>View Specific Net (VS-Net)</vt:lpstr>
      <vt:lpstr>View Specific Net (VS-Net)</vt:lpstr>
      <vt:lpstr>View Specific Net (VS-Net)</vt:lpstr>
      <vt:lpstr>View Specific Net (VS-Net)</vt:lpstr>
      <vt:lpstr>View Classifiers </vt:lpstr>
      <vt:lpstr>View Classifiers </vt:lpstr>
      <vt:lpstr>View Classifiers </vt:lpstr>
      <vt:lpstr>VS-Net: View Classifier </vt:lpstr>
      <vt:lpstr>View Classifiers</vt:lpstr>
      <vt:lpstr>Pseudo-pose estimation</vt:lpstr>
      <vt:lpstr>Predicted results</vt:lpstr>
      <vt:lpstr>Combine results</vt:lpstr>
      <vt:lpstr>View Specific Net (VS-Net)</vt:lpstr>
      <vt:lpstr>VS-Net: Parsing Model</vt:lpstr>
      <vt:lpstr>PSP Net [1]</vt:lpstr>
      <vt:lpstr>RefineNet [1]</vt:lpstr>
      <vt:lpstr>Co-CNN [1]</vt:lpstr>
      <vt:lpstr>Combined Net</vt:lpstr>
      <vt:lpstr>VS-Network</vt:lpstr>
      <vt:lpstr>Results of VS-Net</vt:lpstr>
      <vt:lpstr>Road map</vt:lpstr>
      <vt:lpstr>Leaderboard</vt:lpstr>
      <vt:lpstr>Conclusion</vt:lpstr>
      <vt:lpstr>PowerPoint 演示文稿</vt:lpstr>
      <vt:lpstr>PowerPoint 演示文稿</vt:lpstr>
      <vt:lpstr>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ls</cp:lastModifiedBy>
  <cp:revision>563</cp:revision>
  <dcterms:created xsi:type="dcterms:W3CDTF">2017-05-30T12:18:00Z</dcterms:created>
  <dcterms:modified xsi:type="dcterms:W3CDTF">2017-08-16T08:09:06Z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